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" name="Shape 1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7" name="Shape 1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Hlavním hrdinou spotu bylo dítě, které trávilo čas mezi svými rozvedenými rodiči a vychytrale využívalo toho, že si jej táta s mámou předbíhají. Zatímco dosud se “rodinné značky” předháněly v tom, která bude více oslavovat (často dost vyumělkovanou) pohodu tradiční rodiny – matka, otec, dvě děti a zlatý retrívr, realita je bohužel méně ideální – vždyť každé druhé manželství se rozvádí a dětí ve střídavé péči dramaticky přibývá. Je tedy důležité co nejvíce těžit z reality a skutečného, nereklamního světa. Legendární insight měla také samozřejmě značka Dove, jejichž kampaň bourající mýty o kráse otřásla reklamním světem, ale třeba taky Fernet (I muži mají své dny).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–Josef Novák</a:t>
            </a:r>
          </a:p>
        </p:txBody>
      </p:sp>
      <p:sp>
        <p:nvSpPr>
          <p:cNvPr id="94" name="„Sem napište citát.“"/>
          <p:cNvSpPr txBox="1"/>
          <p:nvPr>
            <p:ph type="body" sz="quarter" idx="22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„Sem napište citát.“ </a:t>
            </a: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21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Název oddílu"/>
          <p:cNvSpPr txBox="1"/>
          <p:nvPr>
            <p:ph type="title" hasCustomPrompt="1"/>
          </p:nvPr>
        </p:nvSpPr>
        <p:spPr>
          <a:xfrm>
            <a:off x="643464" y="3637279"/>
            <a:ext cx="11717870" cy="2479042"/>
          </a:xfrm>
          <a:prstGeom prst="rect">
            <a:avLst/>
          </a:prstGeom>
        </p:spPr>
        <p:txBody>
          <a:bodyPr lIns="27093" tIns="27093" rIns="27093" bIns="27093"/>
          <a:lstStyle>
            <a:lvl1pPr algn="l" defTabSz="1733930">
              <a:lnSpc>
                <a:spcPct val="80000"/>
              </a:lnSpc>
              <a:defRPr spc="-164" sz="8200"/>
            </a:lvl1pPr>
          </a:lstStyle>
          <a:p>
            <a:pPr/>
            <a:r>
              <a:t>Název oddílu</a:t>
            </a:r>
          </a:p>
        </p:txBody>
      </p:sp>
      <p:sp>
        <p:nvSpPr>
          <p:cNvPr id="118" name="Číslo snímku"/>
          <p:cNvSpPr txBox="1"/>
          <p:nvPr>
            <p:ph type="sldNum" sz="quarter" idx="2"/>
          </p:nvPr>
        </p:nvSpPr>
        <p:spPr>
          <a:xfrm>
            <a:off x="6380889" y="8170057"/>
            <a:ext cx="236357" cy="227721"/>
          </a:xfrm>
          <a:prstGeom prst="rect">
            <a:avLst/>
          </a:prstGeom>
        </p:spPr>
        <p:txBody>
          <a:bodyPr lIns="27093" tIns="27093" rIns="27093" bIns="27093" anchor="b"/>
          <a:lstStyle>
            <a:lvl1pPr defTabSz="415431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21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21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22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insight.cz/2019/06/05/les-binet-co-je-neefektivni-v-dnesnim-marketingu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BUĎTE CHARAKTERISTIČTÍ / distinctive as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BUĎTE CHARAKTERISTIČTÍ / distinctive assets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 BUDE PŘÍŠTĚ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 BUDE PŘÍŠTĚ</a:t>
            </a:r>
          </a:p>
        </p:txBody>
      </p:sp>
      <p:sp>
        <p:nvSpPr>
          <p:cNvPr id="148" name="kreativ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</a:pPr>
            <a:r>
              <a:t>kreativa</a:t>
            </a:r>
          </a:p>
          <a:p>
            <a:pPr marL="0" indent="0" algn="ctr">
              <a:buSzTx/>
              <a:buNone/>
            </a:pPr>
            <a:r>
              <a:t>mrkněte na tohle jako domácí úkol</a:t>
            </a:r>
          </a:p>
          <a:p>
            <a:pPr marL="0" indent="0" algn="ctr">
              <a:buSzTx/>
              <a:buNone/>
            </a:pPr>
            <a:r>
              <a:t>https://vimeo.com/49010478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Doporučená kniha"/>
          <p:cNvSpPr txBox="1"/>
          <p:nvPr>
            <p:ph type="title"/>
          </p:nvPr>
        </p:nvSpPr>
        <p:spPr>
          <a:xfrm>
            <a:off x="643464" y="2095859"/>
            <a:ext cx="11717870" cy="2479041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Doporučená kniha</a:t>
            </a:r>
          </a:p>
        </p:txBody>
      </p:sp>
      <p:sp>
        <p:nvSpPr>
          <p:cNvPr id="151" name="Sharp, Byron: Jak se budují značky"/>
          <p:cNvSpPr txBox="1"/>
          <p:nvPr/>
        </p:nvSpPr>
        <p:spPr>
          <a:xfrm>
            <a:off x="643465" y="5208863"/>
            <a:ext cx="11717870" cy="922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spAutoFit/>
          </a:bodyPr>
          <a:lstStyle>
            <a:lvl1pPr defTabSz="1733930">
              <a:lnSpc>
                <a:spcPct val="80000"/>
              </a:lnSpc>
              <a:defRPr spc="-114" sz="5700"/>
            </a:lvl1pPr>
          </a:lstStyle>
          <a:p>
            <a:pPr/>
            <a:r>
              <a:t>Sharp, Byron: Jak se budují značky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KAPITUL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REKAPITULACE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MISE - proč to děláte a jak chcete změnit svě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MISE - proč to děláte a jak chcete změnit svět</a:t>
            </a:r>
          </a:p>
          <a:p>
            <a:pPr/>
            <a:r>
              <a:t>VIZE - jak to uděláte</a:t>
            </a:r>
          </a:p>
          <a:p>
            <a:pPr/>
            <a:r>
              <a:t>CÍL - co tedy budete dělat a jak to změříte</a:t>
            </a:r>
          </a:p>
          <a:p>
            <a:pPr marL="0" indent="0">
              <a:buSzTx/>
              <a:buNone/>
            </a:pPr>
          </a:p>
          <a:p>
            <a:pPr marL="0" indent="0" algn="ctr">
              <a:buSzTx/>
              <a:buNone/>
            </a:pPr>
            <a:r>
              <a:t>vycházíme přitom z principu PROČ NA PRVNÍM MÍSTĚ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INSIGH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INSIGHT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ŘÍKLADY ZAJÍMAVÉHO INSIGHTU:…"/>
          <p:cNvSpPr txBox="1"/>
          <p:nvPr>
            <p:ph type="title"/>
          </p:nvPr>
        </p:nvSpPr>
        <p:spPr>
          <a:xfrm>
            <a:off x="1270000" y="823200"/>
            <a:ext cx="10464800" cy="8107200"/>
          </a:xfrm>
          <a:prstGeom prst="rect">
            <a:avLst/>
          </a:prstGeom>
        </p:spPr>
        <p:txBody>
          <a:bodyPr/>
          <a:lstStyle/>
          <a:p>
            <a:pPr algn="l" defTabSz="310895">
              <a:defRPr i="1" sz="326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PŘÍKLADY ZAJÍMAVÉHO INSIGHTU:</a:t>
            </a:r>
          </a:p>
          <a:p>
            <a:pPr algn="l" defTabSz="310895">
              <a:defRPr i="1" sz="3264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Některé mladé ženy se neoblékají proto, aby sváděly muže, ale aby naštvaly jiné ženy.</a:t>
            </a: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Mnohdy se na výlet dokopete jen kvůli tomu, abyste měli co dát na Instagram.</a:t>
            </a: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Chcete se konečně stát babičkou? Kupte otálejícím “mladým” dovolenou.</a:t>
            </a: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Žena, která změní účes, pravděpodobně mění i celý svůj život.</a:t>
            </a: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526795" indent="-215900" algn="l" defTabSz="310895">
              <a:buClr>
                <a:srgbClr val="111D25"/>
              </a:buClr>
              <a:buSzPct val="100000"/>
              <a:buFont typeface="Helvetica"/>
              <a:defRPr sz="326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Nekupujte si psa, protože vám zničí život. Ledaže byste si koupili robotický vysavač.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ŘÍKLADY NEZAJÍMAVÉHO, VÁGNÍHO INSIGHTU:…"/>
          <p:cNvSpPr txBox="1"/>
          <p:nvPr>
            <p:ph type="title"/>
          </p:nvPr>
        </p:nvSpPr>
        <p:spPr>
          <a:xfrm>
            <a:off x="1270000" y="738700"/>
            <a:ext cx="10464800" cy="8044800"/>
          </a:xfrm>
          <a:prstGeom prst="rect">
            <a:avLst/>
          </a:prstGeom>
        </p:spPr>
        <p:txBody>
          <a:bodyPr/>
          <a:lstStyle/>
          <a:p>
            <a:pPr algn="l" defTabSz="278892">
              <a:defRPr i="1"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PŘÍKLADY NEZAJÍMAVÉHO, VÁGNÍHO INSIGHTU:</a:t>
            </a: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Dnešní doba je uspěchaná, takže je dobré dát si čokoládu a vychutnat si ten okamžik.</a:t>
            </a: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Muži nejvíc ze všeho milují jídlo, které jim připraví manželka.</a:t>
            </a: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Lidé jezdí na dovolenou, aby si odpočinuli od stresu.</a:t>
            </a: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Ženy chtějí žít v rovnováze těla a ducha, a proto cvičí jógu.</a:t>
            </a: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Lidé milují mobilní telefony, protože rádi píši SMS zprávy.</a:t>
            </a: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Děti zbožňují sladkosti.</a:t>
            </a: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278892" indent="-193675" algn="l" defTabSz="278892">
              <a:buClr>
                <a:srgbClr val="111D25"/>
              </a:buClr>
              <a:buSzPct val="100000"/>
              <a:buFont typeface="Helvetica"/>
              <a:defRPr sz="292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Matky chtějí dát dětem to nejlepší a nejvíc ze všeho touží po dokonalé rodině.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YMBOLY ZNAČEK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SYMBOLY ZNAČEK</a:t>
            </a:r>
          </a:p>
          <a:p>
            <a:pPr>
              <a:defRPr sz="3000"/>
            </a:pPr>
            <a:r>
              <a:t>(BEHAVIO)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ORI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TEORIE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https://www.insight.cz/2019/06/05/les-binet-co-je-neefektivni-v-dnesnim-marketingu/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73887">
              <a:defRPr sz="5119" u="sng"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https://www.insight.cz/2019/06/05/les-binet-co-je-neefektivni-v-dnesnim-marketingu/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