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vnímání podobně jako vnímáme člověka</a:t>
            </a:r>
          </a:p>
          <a:p>
            <a:pPr/>
            <a:r>
              <a:t>je to součást příběhu - lépe tak pochopíte vaše cílové publikum</a:t>
            </a:r>
          </a:p>
          <a:p>
            <a:pPr/>
            <a:r>
              <a:t>nebijte se dávat jména, podrobné charakteristiky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hledejte synonymum, které bude v souladu se základní charakteristikou vlastnosti výrobku</a:t>
            </a:r>
          </a:p>
          <a:p>
            <a:pPr/>
            <a:r>
              <a:t>evokace typu light, sport, serious</a:t>
            </a:r>
          </a:p>
          <a:p>
            <a:pPr/>
            <a:r>
              <a:t>a proč tu osobnost tvořit - publikum vám pak docela snadno bude rozumět na základě přenesených vlastností</a:t>
            </a:r>
          </a:p>
          <a:p>
            <a:pPr/>
            <a:r>
              <a:t>nebude nutné něco složitě vysvětlovat, publikum přejme tu charakteristiku, která je mu něčím známa z běžného světa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když věříte člověku, tak podobné pocity si projektujete i do značky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a proč se tvoří persony v cílové skupině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obchodní cíle většinou obsahují okamžitý profit</a:t>
            </a:r>
          </a:p>
          <a:p>
            <a:pPr/>
            <a:r>
              <a:t>to vám ale může značku vyždímat</a:t>
            </a:r>
          </a:p>
          <a:p>
            <a:pPr/>
            <a:r>
              <a:t>ideál je mít nějakou dlouhodobost</a:t>
            </a:r>
          </a:p>
          <a:p>
            <a:pPr/>
            <a:r>
              <a:t>parametry by měly být měřitelné</a:t>
            </a:r>
          </a:p>
          <a:p>
            <a:pPr/>
            <a:r>
              <a:t>za prvé - měřítko odráží hodnotu aktiv značky a. výhody, které nelze lehce okopírovat</a:t>
            </a:r>
          </a:p>
          <a:p>
            <a:pPr/>
            <a:r>
              <a:t>za druhá - pojmy, které jsou skutečnou hybnou silou trhu, pohyb v rámci těchto měřítek nakonec povede k pohybu ceny, prodeje a zisku</a:t>
            </a:r>
          </a:p>
          <a:p>
            <a:pPr/>
            <a:r>
              <a:t>za třetí - citlivost, měli byste pohyby vidět</a:t>
            </a:r>
          </a:p>
          <a:p>
            <a:pPr/>
            <a:r>
              <a:t>za čtvrté - měla by být univerzální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–Josef Novák</a:t>
            </a:r>
          </a:p>
        </p:txBody>
      </p:sp>
      <p:sp>
        <p:nvSpPr>
          <p:cNvPr id="94" name="„Sem napište citát.“"/>
          <p:cNvSpPr txBox="1"/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9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/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/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2" name="Text úrovně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/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40" name="Text úrovně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/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ě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/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ázek"/>
          <p:cNvSpPr/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ek"/>
          <p:cNvSpPr/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rohlik.cz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s.google.com/spreadsheets/d/1qEZdxBtTM6dgDMu6X2_FRzEHPAHGyEbJt6jhH0zXVkI/edit#gid=0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SOBNOST ZNAČK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OSOBNOST ZNAČKY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9868" y="0"/>
            <a:ext cx="978506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odrobněji o archetypech TADY"/>
          <p:cNvSpPr txBox="1"/>
          <p:nvPr>
            <p:ph type="ctrTitle"/>
          </p:nvPr>
        </p:nvSpPr>
        <p:spPr>
          <a:xfrm>
            <a:off x="1270000" y="-230501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Podrobněji o archetypech TADY</a:t>
            </a:r>
          </a:p>
        </p:txBody>
      </p:sp>
      <p:sp>
        <p:nvSpPr>
          <p:cNvPr id="150" name="https://www.jsemnaznacky.cz/blog/teoriepomaha/archetypy-znacky/"/>
          <p:cNvSpPr txBox="1"/>
          <p:nvPr>
            <p:ph type="subTitle" sz="quarter" idx="1"/>
          </p:nvPr>
        </p:nvSpPr>
        <p:spPr>
          <a:xfrm>
            <a:off x="1270000" y="4188208"/>
            <a:ext cx="10464800" cy="1130301"/>
          </a:xfrm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https://www.jsemnaznacky.cz/blog/teoriepomaha/archetypy-znacky/</a:t>
            </a:r>
          </a:p>
        </p:txBody>
      </p:sp>
      <p:sp>
        <p:nvSpPr>
          <p:cNvPr id="151" name="popis archetypu…"/>
          <p:cNvSpPr txBox="1"/>
          <p:nvPr/>
        </p:nvSpPr>
        <p:spPr>
          <a:xfrm>
            <a:off x="3987342" y="6435217"/>
            <a:ext cx="5030116" cy="256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b="0" sz="3300"/>
            </a:pPr>
            <a:r>
              <a:t>popis archetypu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základní charakteristiky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barevná inspirace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vizuální inspirace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charakteristika zákazníka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ĚŘENÍ OSOBNOSTI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MĚŘENÍ OSOBNOSTI ZNAČKY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ZÁKLADNÍ CHARAKTERISTI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ZÁKLADNÍ CHARAKTERISTIKY</a:t>
            </a:r>
          </a:p>
        </p:txBody>
      </p:sp>
      <p:sp>
        <p:nvSpPr>
          <p:cNvPr id="158" name="Upřímnos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Upřímnost</a:t>
            </a:r>
          </a:p>
          <a:p>
            <a:pPr/>
            <a:r>
              <a:t>Vzrušení</a:t>
            </a:r>
          </a:p>
          <a:p>
            <a:pPr/>
            <a:r>
              <a:t>Kvalifikovanost</a:t>
            </a:r>
          </a:p>
          <a:p>
            <a:pPr/>
            <a:r>
              <a:t>Dokonalost</a:t>
            </a:r>
          </a:p>
          <a:p>
            <a:pPr/>
            <a:r>
              <a:t>Zemitost</a:t>
            </a:r>
          </a:p>
        </p:txBody>
      </p:sp>
      <p:sp>
        <p:nvSpPr>
          <p:cNvPr id="159" name="* uvedené zabírají nejlíp"/>
          <p:cNvSpPr txBox="1"/>
          <p:nvPr/>
        </p:nvSpPr>
        <p:spPr>
          <a:xfrm>
            <a:off x="6502400" y="8455989"/>
            <a:ext cx="4381500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b="0" sz="3200"/>
            </a:lvl1pPr>
          </a:lstStyle>
          <a:p>
            <a:pPr/>
            <a:r>
              <a:t>* uvedené zabírají nejlíp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VNÍMÁNÍ ROZDÍL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VNÍMÁNÍ ROZDÍLU</a:t>
            </a:r>
          </a:p>
        </p:txBody>
      </p:sp>
      <p:sp>
        <p:nvSpPr>
          <p:cNvPr id="162" name="Coca Cola vs. Pepsi Col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Coca Cola vs. Pepsi Cola</a:t>
            </a:r>
          </a:p>
          <a:p>
            <a:pPr/>
            <a:r>
              <a:t>McDonalds vs. Burger King</a:t>
            </a:r>
          </a:p>
          <a:p>
            <a:pPr/>
            <a:r>
              <a:t>BMW vs. Audi</a:t>
            </a:r>
          </a:p>
          <a:p>
            <a:pPr/>
            <a:r>
              <a:t>Apple vs. Google (resp. iOS vs. Android)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ERSONY V CÍLOVÉ SKUPINĚ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PERSONY V CÍLOVÉ SKUPINĚ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nímek obrazovky 2021-04-05 v 18.28.19.png" descr="Snímek obrazovky 2021-04-05 v 18.28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610" y="2559210"/>
            <a:ext cx="12243580" cy="4635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Zákaznická persona_Checklist.pdf" descr="Zákaznická persona_Checklis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152" y="300264"/>
            <a:ext cx="13221104" cy="9153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ersona_vlastnosti.png" descr="Persona_vlastnos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4671" y="-1110774"/>
            <a:ext cx="19160235" cy="11975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FFq0FUQWYAAM-hP.jpeg" descr="FFq0FUQWYAAM-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5963" y="0"/>
            <a:ext cx="801287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SOBNOST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OSOBNOST ZNAČKY</a:t>
            </a:r>
          </a:p>
        </p:txBody>
      </p:sp>
      <p:sp>
        <p:nvSpPr>
          <p:cNvPr id="124" name="Značku vnímáme podobně jako vnímáme člověk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Značku vnímáme podobně jako vnímáme člověka</a:t>
            </a:r>
          </a:p>
          <a:p>
            <a:pPr/>
            <a:r>
              <a:t>Je to součást příběhu a insightu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ON OF VO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TON OF VOICE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ONALITA ZNAČKY JE DŮLEŽITÁ PR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TONALITA ZNAČKY JE DŮLEŽITÁ PRO</a:t>
            </a:r>
          </a:p>
        </p:txBody>
      </p:sp>
      <p:sp>
        <p:nvSpPr>
          <p:cNvPr id="179" name="odlišíte se od konkur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odlišíte se od konkurence</a:t>
            </a:r>
          </a:p>
          <a:p>
            <a:pPr/>
            <a:r>
              <a:t>zvýšíte zájem o váš text</a:t>
            </a:r>
          </a:p>
          <a:p>
            <a:pPr/>
            <a:r>
              <a:t>zlepšíte loajalitu zákazníků</a:t>
            </a:r>
          </a:p>
          <a:p>
            <a:pPr/>
            <a:r>
              <a:t>váš projev bude konzistentní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nímek obrazovky 2022-03-28 v 12.50.25.png" descr="Snímek obrazovky 2022-03-28 v 12.50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459" y="13364"/>
            <a:ext cx="9573088" cy="9726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nímek obrazovky 2022-03-28 v 13.15.12.png" descr="Snímek obrazovky 2022-03-28 v 13.15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965" y="0"/>
            <a:ext cx="731087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odrobněji o…"/>
          <p:cNvSpPr txBox="1"/>
          <p:nvPr>
            <p:ph type="ctrTitle"/>
          </p:nvPr>
        </p:nvSpPr>
        <p:spPr>
          <a:xfrm>
            <a:off x="1270000" y="409500"/>
            <a:ext cx="10464800" cy="3302001"/>
          </a:xfrm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Podrobněji o </a:t>
            </a:r>
          </a:p>
          <a:p>
            <a:pPr defTabSz="502412">
              <a:defRPr sz="6880"/>
            </a:pPr>
            <a:r>
              <a:t>TON OF VOICE </a:t>
            </a:r>
          </a:p>
          <a:p>
            <a:pPr defTabSz="502412">
              <a:defRPr sz="6880"/>
            </a:pPr>
            <a:r>
              <a:t>TADY</a:t>
            </a:r>
          </a:p>
        </p:txBody>
      </p:sp>
      <p:sp>
        <p:nvSpPr>
          <p:cNvPr id="188" name="https://www.jsemnaznacky.cz/blog/care/tone-of-voice/"/>
          <p:cNvSpPr txBox="1"/>
          <p:nvPr>
            <p:ph type="subTitle" sz="quarter" idx="1"/>
          </p:nvPr>
        </p:nvSpPr>
        <p:spPr>
          <a:xfrm>
            <a:off x="1270000" y="4508208"/>
            <a:ext cx="10464800" cy="1130301"/>
          </a:xfrm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https://www.jsemnaznacky.cz/blog/care/tone-of-voice/</a:t>
            </a:r>
          </a:p>
        </p:txBody>
      </p:sp>
      <p:sp>
        <p:nvSpPr>
          <p:cNvPr id="189" name="popis archetypu…"/>
          <p:cNvSpPr txBox="1"/>
          <p:nvPr/>
        </p:nvSpPr>
        <p:spPr>
          <a:xfrm>
            <a:off x="3987342" y="6435217"/>
            <a:ext cx="5030116" cy="256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b="0" sz="3300"/>
            </a:pPr>
            <a:r>
              <a:t>popis archetypu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základní charakteristiky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barevná inspirace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vizuální inspirace</a:t>
            </a:r>
          </a:p>
          <a:p>
            <a:pPr marL="228600" indent="-228600" algn="l">
              <a:buSzPct val="100000"/>
              <a:buChar char="•"/>
              <a:defRPr b="0" sz="3300"/>
            </a:pPr>
            <a:r>
              <a:t>charakteristika zákazníka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LUVTE JAZYKEM SVÉHO KM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MLUVTE JAZYKEM SVÉHO KMENE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ASE STUD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STUDY</a:t>
            </a:r>
          </a:p>
          <a:p>
            <a:pPr/>
            <a:r>
              <a:t>Gambrinus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ROVEDENÍ KREATIV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PROVEDENÍ KREATIVY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media_4181035.jpg" descr="media_41810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6915" y="-1"/>
            <a:ext cx="97536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OPIS OSOB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POPIS OSOBNOSTI</a:t>
            </a:r>
          </a:p>
        </p:txBody>
      </p:sp>
      <p:sp>
        <p:nvSpPr>
          <p:cNvPr id="127" name="Demograficky (věk, pohlaví, postavení, rasa, …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Demograficky (věk, pohlaví, postavení, rasa, …)</a:t>
            </a:r>
          </a:p>
          <a:p>
            <a:pPr/>
            <a:r>
              <a:t>Životní styl (aktivity, zájem, názor, …)</a:t>
            </a:r>
          </a:p>
          <a:p>
            <a:pPr/>
            <a:r>
              <a:t>Vlastnosti (otevřenost, spolehlivost, příjemnost, 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ASE STUD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STUDY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rohlik.cz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A CO SE SOUSTŘEDIT PŘI PRŮZKUM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NA CO SE SOUSTŘEDIT PŘI PRŮZKUMU</a:t>
            </a:r>
          </a:p>
        </p:txBody>
      </p:sp>
      <p:sp>
        <p:nvSpPr>
          <p:cNvPr id="202" name="jak odlišná je značka na trh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odlišná je značka na trhu</a:t>
            </a:r>
          </a:p>
          <a:p>
            <a:pPr/>
            <a:r>
              <a:t>relevance - za má pro respondenta osobní význam, je pro něj smysluplná a vhodná (tady vznikají advokáti značky)</a:t>
            </a:r>
          </a:p>
          <a:p>
            <a:pPr/>
            <a:r>
              <a:t>váženost - postavení značky ve své kategorii (je tam nejlepší?)</a:t>
            </a:r>
          </a:p>
          <a:p>
            <a:pPr/>
            <a:r>
              <a:t>znalost - chápe zákazník co značka vůbec představuje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ESATERO HODNOTY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DESATERO HODNOTY ZNAČKY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vojím kliknutím aktivujete úprav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Desatero hodnoty značky.pdf" descr="Desatero hodnoty značk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352" y="-65707"/>
            <a:ext cx="10308509" cy="9885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ASE STUD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STUDY</a:t>
            </a:r>
          </a:p>
          <a:p>
            <a:pPr/>
            <a:r>
              <a:t>Kofola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O JSME UŽ PROBRA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CO JSME UŽ PROBRALI</a:t>
            </a:r>
          </a:p>
        </p:txBody>
      </p:sp>
      <p:sp>
        <p:nvSpPr>
          <p:cNvPr id="214" name="Jak vybudovat a na čem postavit identitu značk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vybudovat a na čem postavit identitu značky</a:t>
            </a:r>
          </a:p>
          <a:p>
            <a:pPr/>
            <a:r>
              <a:t>Proč okolo toho napsat příběh</a:t>
            </a:r>
          </a:p>
          <a:p>
            <a:pPr/>
            <a:r>
              <a:t>Dobrá značka nese misi, vizi a cíl</a:t>
            </a:r>
          </a:p>
          <a:p>
            <a:pPr/>
            <a:r>
              <a:t>Dobrá značka je něčím charakteristická</a:t>
            </a:r>
          </a:p>
          <a:p>
            <a:pPr/>
            <a:r>
              <a:t>Proč by měla mít značka osobnost a jak bude oslovovat publikum (a to publikum budete dobře znát)</a:t>
            </a:r>
          </a:p>
          <a:p>
            <a:pPr/>
            <a:r>
              <a:t>Něco málo o tom jak teda udělat tu kreativu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O JEŠTĚ PROBERE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 JEŠTĚ PROBEREME</a:t>
            </a:r>
          </a:p>
        </p:txBody>
      </p:sp>
      <p:sp>
        <p:nvSpPr>
          <p:cNvPr id="217" name="Jaká média pro komunikaci použí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Jaká média pro komunikaci použít</a:t>
            </a:r>
          </a:p>
          <a:p>
            <a:pPr/>
            <a:r>
              <a:t>Kde vidět příležitosti</a:t>
            </a:r>
          </a:p>
          <a:p>
            <a:pPr/>
            <a:r>
              <a:t>Jak sestavit rozpočet a měřit účinnost komunikace</a:t>
            </a:r>
          </a:p>
          <a:p>
            <a:pPr/>
            <a:r>
              <a:t>Jak vytvořit kampaň / Praktický návod</a:t>
            </a:r>
          </a:p>
          <a:p>
            <a:pPr/>
            <a:r>
              <a:t>Reklamní bizár / Grafický odpad</a:t>
            </a:r>
          </a:p>
          <a:p>
            <a:pPr/>
            <a:r>
              <a:t>Proč je dobré naučit se prezentovat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TRUKTURA VAŠEHO DRAFT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STRUKTURA VAŠEHO DRAFTU</a:t>
            </a:r>
          </a:p>
        </p:txBody>
      </p:sp>
      <p:sp>
        <p:nvSpPr>
          <p:cNvPr id="220" name="Produkt / Služb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5022" indent="-445022" defTabSz="537463">
              <a:spcBef>
                <a:spcPts val="0"/>
              </a:spcBef>
              <a:defRPr sz="3404"/>
            </a:pPr>
            <a:r>
              <a:t>Produkt / Služba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V čem je vaše PROČ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Mise, Vize a Cíl (neboli proč, jak a co)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Osobnost značky / její archetyp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Persony (kdo je tím vaším zákazníkem)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Ton Of Voice (a jak k němu budete mluvit)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Distinctive Assets (co je pro vás charakteristické a co bude tím argumentem na kterém to celé postavíte)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Insighty (značka není co říkáte vy, ale co si myslí ONI)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Ideální asociace spojené s vaší značkou</a:t>
            </a:r>
          </a:p>
          <a:p>
            <a:pPr marL="445022" indent="-445022" defTabSz="537463">
              <a:spcBef>
                <a:spcPts val="0"/>
              </a:spcBef>
              <a:defRPr sz="3404"/>
            </a:pPr>
            <a:r>
              <a:t>Kreativa - a samozřejmě nakonec ten nápad na kterém to postavíte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říští hodin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Příští hodina</a:t>
            </a:r>
          </a:p>
          <a:p>
            <a:pPr defTabSz="484886">
              <a:defRPr sz="6640"/>
            </a:pPr>
            <a:r>
              <a:t>PREZENTACE DRAFTŮ</a:t>
            </a:r>
          </a:p>
        </p:txBody>
      </p:sp>
      <p:sp>
        <p:nvSpPr>
          <p:cNvPr id="223" name="pořadí bude podle skupin tak jak je máte napsané v tabulce (dopíšu k nim čísla)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80325" indent="-380325" defTabSz="432308">
              <a:spcBef>
                <a:spcPts val="0"/>
              </a:spcBef>
              <a:defRPr sz="2738"/>
            </a:pPr>
            <a:r>
              <a:t>pořadí bude podle skupin tak jak je máte napsané v tabulce (dopíšu k nim čísla)</a:t>
            </a:r>
          </a:p>
          <a:p>
            <a:pPr marL="380325" indent="-380325" defTabSz="432308">
              <a:spcBef>
                <a:spcPts val="0"/>
              </a:spcBef>
              <a:defRPr sz="2738"/>
            </a:pPr>
            <a:r>
              <a:rPr u="sng">
                <a:hlinkClick r:id="rId2" invalidUrl="" action="" tgtFrame="" tooltip="" history="1" highlightClick="0" endSnd="0"/>
              </a:rPr>
              <a:t>https://docs.google.com/spreadsheets/d/1qEZdxBtTM6dgDMu6X2_FRzEHPAHGyEbJt6jhH0zXVkI/edit#gid=0</a:t>
            </a:r>
            <a:r>
              <a:t> </a:t>
            </a:r>
          </a:p>
          <a:p>
            <a:pPr marL="380325" indent="-380325" defTabSz="432308">
              <a:spcBef>
                <a:spcPts val="0"/>
              </a:spcBef>
              <a:defRPr sz="2738"/>
            </a:pPr>
            <a:r>
              <a:t>počet lidí ve skupině max 5 (ideál 3 - 4)</a:t>
            </a:r>
          </a:p>
          <a:p>
            <a:pPr marL="380325" indent="-380325" defTabSz="432308">
              <a:spcBef>
                <a:spcPts val="0"/>
              </a:spcBef>
              <a:defRPr sz="2738"/>
            </a:pPr>
            <a:r>
              <a:t>skupina si dohodne jak odprezentuje (jeden nebo více lidí)</a:t>
            </a:r>
          </a:p>
          <a:p>
            <a:pPr marL="380325" indent="-380325" defTabSz="432308">
              <a:spcBef>
                <a:spcPts val="0"/>
              </a:spcBef>
              <a:defRPr sz="2738"/>
            </a:pPr>
            <a:r>
              <a:t>máte na to pak 5 minut + 3 minuty můj feedback + 2 minuty rezerva</a:t>
            </a:r>
          </a:p>
          <a:p>
            <a:pPr marL="380325" indent="-380325" defTabSz="432308">
              <a:spcBef>
                <a:spcPts val="0"/>
              </a:spcBef>
              <a:defRPr sz="2738"/>
            </a:pPr>
            <a:r>
              <a:t>pokud řeknu že OK, budete dále pracovat na konceptu a pak v posledních dvou přednáškách odprezentujete jako skupina (tam už chci aby to byla týmová prezentace)</a:t>
            </a:r>
          </a:p>
          <a:p>
            <a:pPr marL="380325" indent="-380325" defTabSz="432308">
              <a:spcBef>
                <a:spcPts val="0"/>
              </a:spcBef>
              <a:defRPr sz="2738"/>
            </a:pPr>
            <a:r>
              <a:t>cílem není dodržení nějakého předepsaného vzoru, ale postavení funkční značky s kvalitně popsanou cílovou skupinou a reálně proveditelnou komunikací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oporučená knížk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6080"/>
            </a:pPr>
            <a:r>
              <a:t>Doporučená knížka</a:t>
            </a:r>
          </a:p>
          <a:p>
            <a:pPr defTabSz="443991">
              <a:defRPr sz="6080"/>
            </a:pPr>
          </a:p>
          <a:p>
            <a:pPr defTabSz="443991">
              <a:defRPr sz="4332"/>
            </a:pPr>
            <a:r>
              <a:t>Shotton, Richard: Anatomie rozhodování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vojím kliknutím aktivujete úprav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Hnaci sily osobnosti značky.pdf" descr="Hnaci sily osobnosti značk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0481" y="1854033"/>
            <a:ext cx="13505762" cy="6045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JAK BYSTE CHARAKTERIZOVALI ZNAČ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JAK BYSTE CHARAKTERIZOVALI ZNAČKU</a:t>
            </a:r>
          </a:p>
        </p:txBody>
      </p:sp>
      <p:sp>
        <p:nvSpPr>
          <p:cNvPr id="135" name="Česká spořiteln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Česká spořitelna</a:t>
            </a:r>
          </a:p>
          <a:p>
            <a:pPr/>
            <a:r>
              <a:t>Alza</a:t>
            </a:r>
          </a:p>
          <a:p>
            <a:pPr/>
            <a:r>
              <a:t>Mountfield</a:t>
            </a:r>
          </a:p>
          <a:p>
            <a:pPr/>
            <a:r>
              <a:t>Vodafone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JAK VYTVOŘIT OSOBNO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VYTVOŘIT OSOBNOST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RCHETYP ZNAČ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ARCHETYP ZNAČKY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