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12" name="Název prezentac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íce o faktu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Více o faktu</a:t>
            </a:r>
          </a:p>
        </p:txBody>
      </p:sp>
      <p:sp>
        <p:nvSpPr>
          <p:cNvPr id="107" name="Text úrovně 1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Zdroj</a:t>
            </a:r>
          </a:p>
        </p:txBody>
      </p:sp>
      <p:sp>
        <p:nvSpPr>
          <p:cNvPr id="116" name="Text úrovně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ázek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názvu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50" name="Číslo snímku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ázek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ázev prezentac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23" name="Autor a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ázev snímku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Název snímku</a:t>
            </a:r>
          </a:p>
        </p:txBody>
      </p:sp>
      <p:sp>
        <p:nvSpPr>
          <p:cNvPr id="33" name="Text úrovně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61" name="Podtitul snímku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62" name="Text úrovně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Podtitul snímku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Program – podtitul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Program – podtitul</a:t>
            </a:r>
          </a:p>
        </p:txBody>
      </p:sp>
      <p:sp>
        <p:nvSpPr>
          <p:cNvPr id="9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EDIÁLNÍ PLÁNOVÁN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MEDIÁLNÍ PLÁNOVÁNÍ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íle mediálního plánová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Cíle mediálního plánování</a:t>
            </a:r>
          </a:p>
        </p:txBody>
      </p:sp>
      <p:sp>
        <p:nvSpPr>
          <p:cNvPr id="192" name="Pomůže určit správnou strategii a vyhodnotit úspěšnost kampaně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Pomůže určit správnou strategii a vyhodnotit úspěšnost kampaně</a:t>
            </a:r>
          </a:p>
        </p:txBody>
      </p:sp>
      <p:sp>
        <p:nvSpPr>
          <p:cNvPr id="193" name="Marketingové cíle - zvyýšit penetraci, frekvenci nákupů, okamžitý nákup, zvýšit loajlaitu, perefrenci značky, udržet prodeje, S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Marketingové cíle - zvyýšit penetraci, frekvenci nákupů, okamžitý nákup, zvýšit loajlaitu, perefrenci značky, udržet prodeje, SOM</a:t>
            </a:r>
          </a:p>
          <a:p>
            <a:pPr/>
            <a:r>
              <a:t>Komunikační cíle - navýšit povědomí značky, vybudovat TOM, vylepšit image, připomenout nákupní příležitost, vybudovat nové asoicace se značkou, změnit vnímání značky</a:t>
            </a:r>
          </a:p>
          <a:p>
            <a:pPr/>
            <a:r>
              <a:t>Mediální cíle - GRPs týdně, reach frekvence, oslovení, afinita v určitém období a cílové skupině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trategie mediálního plánová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Strategie mediálního plánování</a:t>
            </a:r>
          </a:p>
        </p:txBody>
      </p:sp>
      <p:sp>
        <p:nvSpPr>
          <p:cNvPr id="196" name="Způsob jak dosáhneme stanovených cílů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Způsob jak dosáhneme stanovených cílů</a:t>
            </a:r>
          </a:p>
        </p:txBody>
      </p:sp>
      <p:sp>
        <p:nvSpPr>
          <p:cNvPr id="197" name="Výstupem je rozdělení rozpočtů do mediatypů a určení úkolů, které mají jednotlivé skupiny médií spln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t>Výstupem je rozdělení rozpočtů do mediatypů a určení úkolů, které mají jednotlivé skupiny médií splnit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Hlavní typy mediálních cílů</a:t>
            </a:r>
          </a:p>
          <a:p>
            <a:pPr lvl="2" marL="1700783" indent="-566927" defTabSz="2267655">
              <a:spcBef>
                <a:spcPts val="4100"/>
              </a:spcBef>
              <a:defRPr sz="4464"/>
            </a:pPr>
            <a:r>
              <a:t>reach - co nejširší pokrytí</a:t>
            </a:r>
          </a:p>
          <a:p>
            <a:pPr lvl="2" marL="1700783" indent="-566927" defTabSz="2267655">
              <a:spcBef>
                <a:spcPts val="4100"/>
              </a:spcBef>
              <a:defRPr sz="4464"/>
            </a:pPr>
            <a:r>
              <a:t>frekvence - opakovaný přenos</a:t>
            </a:r>
          </a:p>
          <a:p>
            <a:pPr lvl="2" marL="1700783" indent="-566927" defTabSz="2267655">
              <a:spcBef>
                <a:spcPts val="4100"/>
              </a:spcBef>
              <a:defRPr sz="4464"/>
            </a:pPr>
            <a:r>
              <a:t>timing - oslovení CS v určitém čase</a:t>
            </a:r>
          </a:p>
          <a:p>
            <a:pPr lvl="2" marL="1700783" indent="-566927" defTabSz="2267655">
              <a:spcBef>
                <a:spcPts val="4100"/>
              </a:spcBef>
              <a:defRPr sz="4464"/>
            </a:pPr>
            <a:r>
              <a:t>místo - oslovení CS na správném místě</a:t>
            </a:r>
          </a:p>
          <a:p>
            <a:pPr lvl="2" marL="1700783" indent="-566927" defTabSz="2267655">
              <a:spcBef>
                <a:spcPts val="4100"/>
              </a:spcBef>
              <a:defRPr sz="4464"/>
            </a:pPr>
            <a:r>
              <a:t>kontinuita - připomínání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ediaplá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Mediaplán</a:t>
            </a:r>
          </a:p>
        </p:txBody>
      </p:sp>
      <p:sp>
        <p:nvSpPr>
          <p:cNvPr id="200" name="Výběr nejvhodnějších médií zapojených do kampaně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Výběr nejvhodnějších médií zapojených do kampaně</a:t>
            </a:r>
          </a:p>
        </p:txBody>
      </p:sp>
      <p:sp>
        <p:nvSpPr>
          <p:cNvPr id="201" name="Hledáme konkrétní mediatypy, které splní zadání strategi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Hledáme konkrétní mediatypy, které splní zadání strategie</a:t>
            </a:r>
          </a:p>
          <a:p>
            <a:pPr/>
            <a:r>
              <a:t>Hledáme co nejlepší zásah cílové skupiny za co nejnižší cenu</a:t>
            </a:r>
          </a:p>
          <a:p>
            <a:pPr/>
            <a:r>
              <a:t>Bereme v potaz čísla o sledovanosti, čtenosti i kvalitativní faktory (inzerát musí být umístěn v odpovídajícím prostředí)</a:t>
            </a:r>
          </a:p>
          <a:p>
            <a:pPr/>
            <a:r>
              <a:t>Výstupem je mediaplán - dokument, který uvádí v rámci mediatypu všechny důležité parametry (cena, zásah, termíny uveřejnění, pozice, 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Vyhodnoce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Vyhodnocení</a:t>
            </a:r>
          </a:p>
        </p:txBody>
      </p:sp>
      <p:sp>
        <p:nvSpPr>
          <p:cNvPr id="204" name="Měříme reálný dopad kampaně - jak reklama zapůsobila na cílovou skupin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Měříme reálný dopad kampaně - jak reklama zapůsobila na cílovou skupinu</a:t>
            </a:r>
          </a:p>
          <a:p>
            <a:pPr lvl="2"/>
            <a:r>
              <a:t>povědomí o reklamě</a:t>
            </a:r>
          </a:p>
          <a:p>
            <a:pPr lvl="2"/>
            <a:r>
              <a:t>povědomí o značce</a:t>
            </a:r>
          </a:p>
          <a:p>
            <a:pPr lvl="2"/>
            <a:r>
              <a:t>preference</a:t>
            </a:r>
          </a:p>
          <a:p>
            <a:pPr lvl="2"/>
            <a:r>
              <a:t>loajalita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EDIATYP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MEDIATYPY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lev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Televize</a:t>
            </a:r>
          </a:p>
        </p:txBody>
      </p:sp>
      <p:sp>
        <p:nvSpPr>
          <p:cNvPr id="209" name="Velký zásah, ale je nejdražší - proč ANO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Velký zásah, ale je nejdražší - proč ANO?</a:t>
            </a:r>
          </a:p>
        </p:txBody>
      </p:sp>
      <p:sp>
        <p:nvSpPr>
          <p:cNvPr id="210" name="Audiovizuální sdělení je nejlepší výuková metod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Audiovizuální sdělení je nejlepší výuková metoda</a:t>
            </a:r>
          </a:p>
          <a:p>
            <a:pPr/>
            <a:r>
              <a:t>Velmi přesvědčivé médium - dají se použít techniky velmi blízké osobnímu prodeji, pomocí vyprávění příběhů dokáže vzbudit emoce a vybudovat silné asociace se značkou</a:t>
            </a:r>
          </a:p>
          <a:p>
            <a:pPr/>
            <a:r>
              <a:t>Má unikátní postavení v denním koloběhu diváků a silný potenciál zásahu</a:t>
            </a:r>
          </a:p>
          <a:p>
            <a:pPr/>
            <a:r>
              <a:t>Zásah vybudovaný v TV je velmi rychlý a pokrytí je celostátní. Lze dobře měřit díky peoplemetrům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lev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Televize</a:t>
            </a:r>
          </a:p>
        </p:txBody>
      </p:sp>
      <p:sp>
        <p:nvSpPr>
          <p:cNvPr id="213" name="Velký zásah, ale je nejdražší - proč NE?"/>
          <p:cNvSpPr txBox="1"/>
          <p:nvPr>
            <p:ph type="body" idx="21"/>
          </p:nvPr>
        </p:nvSpPr>
        <p:spPr>
          <a:xfrm>
            <a:off x="1206500" y="2249296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Velký zásah, ale je nejdražší - proč NE?</a:t>
            </a:r>
          </a:p>
        </p:txBody>
      </p:sp>
      <p:sp>
        <p:nvSpPr>
          <p:cNvPr id="214" name="Je to hodně drahé - minimální investice je v řádu jednotek milionů CZK + produkce spotu, který stojí podobné pení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 to hodně drahé - minimální investice je v řádu jednotek milionů CZK + produkce spotu, který stojí podobné peníze</a:t>
            </a:r>
          </a:p>
          <a:p>
            <a:pPr/>
            <a:r>
              <a:t>Jen přibližně 60% diváků sledující TV v prime-time věnuje obrazovce plnou pozornost. V ostatních částech dne je toto procento ještě nižší</a:t>
            </a:r>
          </a:p>
          <a:p>
            <a:pPr/>
            <a:r>
              <a:t>Je to pasivně sledované médium</a:t>
            </a:r>
          </a:p>
          <a:p>
            <a:pPr/>
            <a:r>
              <a:t>Kampaně je nutno plánovat s velkým předstihem</a:t>
            </a:r>
          </a:p>
          <a:p>
            <a:pPr/>
            <a:r>
              <a:t>Obtížný zásah některých CS (teenageři, lidé s vyšším vzděláním sledují televizi méně)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lev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Televize</a:t>
            </a:r>
          </a:p>
        </p:txBody>
      </p:sp>
      <p:sp>
        <p:nvSpPr>
          <p:cNvPr id="217" name="Nejčastější formát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Nejčastější formáty</a:t>
            </a:r>
          </a:p>
        </p:txBody>
      </p:sp>
      <p:sp>
        <p:nvSpPr>
          <p:cNvPr id="218" name="Klasické TV spoty (měrná jednotka je 30s spot - ceníková cen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Klasické TV spoty (měrná jednotka je 30s spot - ceníková cena)</a:t>
            </a:r>
          </a:p>
          <a:p>
            <a:pPr/>
            <a:r>
              <a:t>Sponzoring (mají poměrně výrazná omezení)</a:t>
            </a:r>
          </a:p>
          <a:p>
            <a:pPr/>
            <a:r>
              <a:t>Product placement</a:t>
            </a:r>
          </a:p>
          <a:p>
            <a:pPr/>
            <a:r>
              <a:t>Teleshopping</a:t>
            </a:r>
          </a:p>
          <a:p>
            <a:pPr/>
            <a:r>
              <a:t>Injektáž TV pořadů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1082" y="4294"/>
            <a:ext cx="24646165" cy="13858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" y="3049"/>
            <a:ext cx="2439327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Životní cyklus značky a mediální plánová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Životní cyklus značky a mediální plánování</a:t>
            </a:r>
          </a:p>
        </p:txBody>
      </p:sp>
      <p:sp>
        <p:nvSpPr>
          <p:cNvPr id="162" name="Fáze, kterými značka prochází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Fáze, kterými značka prochází</a:t>
            </a:r>
          </a:p>
        </p:txBody>
      </p:sp>
      <p:sp>
        <p:nvSpPr>
          <p:cNvPr id="163" name="Laun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Launch</a:t>
            </a:r>
          </a:p>
          <a:p>
            <a:pPr/>
            <a:r>
              <a:t>Building</a:t>
            </a:r>
          </a:p>
          <a:p>
            <a:pPr/>
            <a:r>
              <a:t>Maintenance</a:t>
            </a:r>
          </a:p>
          <a:p>
            <a:pPr/>
            <a:r>
              <a:t>Sales</a:t>
            </a:r>
          </a:p>
          <a:p>
            <a:pPr/>
            <a:r>
              <a:t>Relaunch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6" y="5685"/>
            <a:ext cx="24373049" cy="13704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Vývoj cen reklamního prostoru TV a online.png" descr="Vývoj cen reklamního prostoru TV a on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006" y="274870"/>
            <a:ext cx="21831988" cy="1316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Rozdělení displejové reklamy.png" descr="Rozdělení displejové rekla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4087" y="0"/>
            <a:ext cx="2027582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Vývoj výkonu forem online reklamy.png" descr="Vývoj výkonu forem online rekla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34" y="0"/>
            <a:ext cx="2405073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Výkon forem online reklamy.png" descr="Výkon forem online rekla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855" y="-1"/>
            <a:ext cx="2246829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Vývoj displejové reklamy.png" descr="Vývoj displejové rekla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720" y="-1"/>
            <a:ext cx="2330856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Vývoj automatizovaného nákupu displeje.png" descr="Vývoj automatizovaného nákupu displej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288" y="-1"/>
            <a:ext cx="2333942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sková rekla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Tisková reklama</a:t>
            </a:r>
          </a:p>
        </p:txBody>
      </p:sp>
      <p:sp>
        <p:nvSpPr>
          <p:cNvPr id="239" name="Nevtíravá, umí získat pozornost - proč ANO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Nevtíravá, umí získat pozornost - proč ANO?</a:t>
            </a:r>
          </a:p>
        </p:txBody>
      </p:sp>
      <p:sp>
        <p:nvSpPr>
          <p:cNvPr id="240" name="Umí předat obsáhlé, podrobné sdělení - pozornost čtenáře je mnohem větší než TV divák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Umí předat obsáhlé, podrobné sdělení - pozornost čtenáře je mnohem větší než TV diváka</a:t>
            </a:r>
          </a:p>
          <a:p>
            <a:pPr/>
            <a:r>
              <a:t>Masový i dobře zacílený zásah populace</a:t>
            </a:r>
          </a:p>
          <a:p>
            <a:pPr/>
            <a:r>
              <a:t>Sdělení se dá dobře přizpůsobit obsahu média</a:t>
            </a:r>
          </a:p>
          <a:p>
            <a:pPr/>
            <a:r>
              <a:t>Především u tematických / odborných magazínů lze perfektně zaujmout a přesvědčit</a:t>
            </a:r>
          </a:p>
          <a:p>
            <a:pPr/>
            <a:r>
              <a:t>Velká škála formátů inzerce (včetně vzorků přiložených k časopisu)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sková rekla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Tisková reklama</a:t>
            </a:r>
          </a:p>
        </p:txBody>
      </p:sp>
      <p:sp>
        <p:nvSpPr>
          <p:cNvPr id="243" name="Nevtíravá, umí získat pozornost - proč NE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Nevtíravá, umí získat pozornost - proč NE?</a:t>
            </a:r>
          </a:p>
        </p:txBody>
      </p:sp>
      <p:sp>
        <p:nvSpPr>
          <p:cNvPr id="244" name="Deníky jsou vhodné na široké oslovení a ne na přesné cílen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Deníky jsou vhodné na široké oslovení a ne na přesné cílení</a:t>
            </a:r>
          </a:p>
          <a:p>
            <a:pPr/>
            <a:r>
              <a:t>Magazíny mají poměrně nízký náklad a trvá delší čas než vyjdou všechny které máme v mediaplánu (budují reach CS pomaleji než TV)</a:t>
            </a:r>
          </a:p>
          <a:p>
            <a:pPr/>
            <a:r>
              <a:t>Dlouhé doby uzávěrek - nutno plánovat dopředu</a:t>
            </a:r>
          </a:p>
          <a:p>
            <a:pPr/>
            <a:r>
              <a:t>Magazíny nejsou aktuální a komunikaci tak moc nejde navázat na aktuální dění ve společnosti</a:t>
            </a:r>
          </a:p>
          <a:p>
            <a:pPr/>
            <a:r>
              <a:t>Tisková inzerce se snadno okouká (nemá moc dlouhodobý kreativní        wow-efekt)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sková rekla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Tisková reklama</a:t>
            </a:r>
          </a:p>
        </p:txBody>
      </p:sp>
      <p:sp>
        <p:nvSpPr>
          <p:cNvPr id="247" name="Vyhodnocení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Vyhodnocení</a:t>
            </a:r>
          </a:p>
        </p:txBody>
      </p:sp>
      <p:sp>
        <p:nvSpPr>
          <p:cNvPr id="248" name="Vyhodnocuje se průměrný náklad a čtenost - ta je vyšší protože si lidé mezi sebou titul půjčují (je k dispozici průměrná čtenos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Vyhodnocuje se průměrný náklad a čtenost - ta je vyšší protože si lidé mezi sebou titul půjčují (je k dispozici průměrná čtenost)</a:t>
            </a:r>
          </a:p>
          <a:p>
            <a:pPr/>
            <a:r>
              <a:t>Základní cena se odvíjí od celostránkové inzerce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au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Launch</a:t>
            </a:r>
          </a:p>
        </p:txBody>
      </p:sp>
      <p:sp>
        <p:nvSpPr>
          <p:cNvPr id="166" name="Uvedení značky na trh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Uvedení značky na trh</a:t>
            </a:r>
          </a:p>
        </p:txBody>
      </p:sp>
      <p:sp>
        <p:nvSpPr>
          <p:cNvPr id="167" name="Značka je na počátku neznámá - má nulové povědomí (brand awareness) a nulový podí na trhu (SOM - share of marke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Značka je na počátku neznámá - má nulové povědomí (brand awareness) a nulový podí na trhu (SOM - share of market)</a:t>
            </a:r>
          </a:p>
          <a:p>
            <a:pPr/>
            <a:r>
              <a:t>Cílovou skupinou jsou budoucí noví zákazníci</a:t>
            </a:r>
          </a:p>
          <a:p>
            <a:pPr/>
            <a:r>
              <a:t>Marketingové cíle jsou penetrace (first-try) a opakovaný nákup</a:t>
            </a:r>
          </a:p>
          <a:p>
            <a:pPr/>
            <a:r>
              <a:t>Komunikačním cíem je budování povědomí o značce (představit, nalákat k vyzkoušení a následně přesvědčit k opakovanému nákupu)</a:t>
            </a:r>
          </a:p>
          <a:p>
            <a:pPr/>
            <a:r>
              <a:t>Mediální cíle vychází z výše uvedeného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tatistika print reklamy_1.jpeg" descr="Statistika print reklamy_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9672" y="-299219"/>
            <a:ext cx="10735828" cy="143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tatistika print reklamy_2.jpeg" descr="Statistika print reklamy_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916" y="-399056"/>
            <a:ext cx="10885584" cy="14514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ozh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Rozhlas</a:t>
            </a:r>
          </a:p>
        </p:txBody>
      </p:sp>
      <p:sp>
        <p:nvSpPr>
          <p:cNvPr id="255" name="Rychlé médium, většinou funguje jako doplněk - proč ANO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Rychlé médium, většinou funguje jako doplněk - proč ANO?</a:t>
            </a:r>
          </a:p>
        </p:txBody>
      </p:sp>
      <p:sp>
        <p:nvSpPr>
          <p:cNvPr id="256" name="Selektivní médium - dobrý zásah CS (regiony, zájm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Selektivní médium - dobrý zásah CS (regiony, zájmy)</a:t>
            </a:r>
          </a:p>
          <a:p>
            <a:pPr/>
            <a:r>
              <a:t>Nižší ceny, díky kterým je možné dosáhnout vyšší frekvence kontaktů CS se sdělením</a:t>
            </a:r>
          </a:p>
          <a:p>
            <a:pPr/>
            <a:r>
              <a:t>Snadné a rychlé nasazení, levná produkce</a:t>
            </a:r>
          </a:p>
          <a:p>
            <a:pPr/>
            <a:r>
              <a:t>Ideální pro akční nabídky, promo akce, slevy, dny otevřených dveří, …</a:t>
            </a:r>
          </a:p>
          <a:p>
            <a:pPr/>
            <a:r>
              <a:t>Rozhlas umí navázat důvěrný vzath s posluchačem</a:t>
            </a:r>
          </a:p>
          <a:p>
            <a:pPr/>
            <a:r>
              <a:t>Rozhlas dodá spíše opakované setkání s rekamním sdělením (frekvenci) než silný zásah (impact)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ozh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Rozhlas</a:t>
            </a:r>
          </a:p>
        </p:txBody>
      </p:sp>
      <p:sp>
        <p:nvSpPr>
          <p:cNvPr id="259" name="Rychlé médium, většinou funguje jako doplněk - proč NE?"/>
          <p:cNvSpPr txBox="1"/>
          <p:nvPr>
            <p:ph type="body" idx="21"/>
          </p:nvPr>
        </p:nvSpPr>
        <p:spPr>
          <a:xfrm>
            <a:off x="1206500" y="2249296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Rychlé médium, většinou funguje jako doplněk - proč NE?</a:t>
            </a:r>
          </a:p>
        </p:txBody>
      </p:sp>
      <p:sp>
        <p:nvSpPr>
          <p:cNvPr id="260" name="Omezený zásah - pro větší pokrytí je třeba použít více stanic, platí to i pro pokrytí jednoho regionu (v Praze se poslouchá více než 35 stanic, jedna z ncih pro účinné pokrytí stačit nebud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Omezený zásah - pro větší pokrytí je třeba použít více stanic, platí to i pro pokrytí jednoho regionu (v Praze se poslouchá více než 35 stanic, jedna z ncih pro účinné pokrytí stačit nebude)</a:t>
            </a:r>
          </a:p>
          <a:p>
            <a:pPr/>
            <a:r>
              <a:t>Při delším poslechu je rozhlas příjemná zvuková kulisa, které nevěnuje pozornost (lépe funguje mluvené slovo)</a:t>
            </a:r>
          </a:p>
          <a:p>
            <a:pPr/>
            <a:r>
              <a:t>Kreativita trpí opotřebením, rychle se oposlouchá a je otravná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zh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Rozhlas</a:t>
            </a:r>
          </a:p>
        </p:txBody>
      </p:sp>
      <p:sp>
        <p:nvSpPr>
          <p:cNvPr id="263" name="Formáty / Vyhodnocení"/>
          <p:cNvSpPr txBox="1"/>
          <p:nvPr>
            <p:ph type="body" idx="21"/>
          </p:nvPr>
        </p:nvSpPr>
        <p:spPr>
          <a:xfrm>
            <a:off x="1206500" y="2249296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Formáty / Vyhodnocení</a:t>
            </a:r>
          </a:p>
        </p:txBody>
      </p:sp>
      <p:sp>
        <p:nvSpPr>
          <p:cNvPr id="264" name="Rozhlasový spot - jednoduchý, dobře namluvený, žádná cizí slova, značku nacpat co nejdří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Rozhlasový spot - jednoduchý, dobře namluvený, žádná cizí slova, značku nacpat co nejdříve</a:t>
            </a:r>
          </a:p>
          <a:p>
            <a:pPr/>
            <a:r>
              <a:t>Jingle</a:t>
            </a:r>
          </a:p>
          <a:p>
            <a:pPr/>
            <a:r>
              <a:t>Sponzoring</a:t>
            </a:r>
          </a:p>
          <a:p>
            <a:pPr/>
            <a:r>
              <a:t>Soutěže / Speciální formáty</a:t>
            </a:r>
          </a:p>
          <a:p>
            <a:pPr/>
            <a:r>
              <a:t>Vybírá se mix stanic, časová pásma, rozmístění spotů (min. 3 spoty za den, pro silné oslovení 6 a více)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OOH (out of home neboli outdoo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OOH (out of home neboli outdoor)</a:t>
            </a:r>
          </a:p>
        </p:txBody>
      </p:sp>
      <p:sp>
        <p:nvSpPr>
          <p:cNvPr id="267" name="Může dosáhnout velké viditelnosti - proč ANO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Může dosáhnout velké viditelnosti - proč ANO?</a:t>
            </a:r>
          </a:p>
        </p:txBody>
      </p:sp>
      <p:sp>
        <p:nvSpPr>
          <p:cNvPr id="268" name="Dlouhodobé a pravidelné působení (instalují se většinou na měsí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Dlouhodobé a pravidelné působení (instalují se většinou na měsíc)</a:t>
            </a:r>
          </a:p>
          <a:p>
            <a:pPr/>
            <a:r>
              <a:t>Velké plochy možnost neobvyklých nadstaveb</a:t>
            </a:r>
          </a:p>
          <a:p>
            <a:pPr/>
            <a:r>
              <a:t>Působí bez ohledu na vůli příjemce - nelze ji vypnout nebo přeskočit</a:t>
            </a:r>
          </a:p>
          <a:p>
            <a:pPr/>
            <a:r>
              <a:t>Dobrý výběr lokálního cílení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OH (out of home neboli outdoo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OOH (out of home neboli outdoor)</a:t>
            </a:r>
          </a:p>
        </p:txBody>
      </p:sp>
      <p:sp>
        <p:nvSpPr>
          <p:cNvPr id="271" name="Může dosáhnout velké viditelnosti - proč NE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Může dosáhnout velké viditelnosti - proč NE?</a:t>
            </a:r>
          </a:p>
        </p:txBody>
      </p:sp>
      <p:sp>
        <p:nvSpPr>
          <p:cNvPr id="272" name="Krátká doba na prohlédnutí - sdělení musí být stručné a graficky jednoduch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Krátká doba na prohlédnutí - sdělení musí být stručné a graficky jednoduché</a:t>
            </a:r>
          </a:p>
          <a:p>
            <a:pPr/>
            <a:r>
              <a:t>Neosvětlené plochy jsou v zimě hůře viditelné</a:t>
            </a:r>
          </a:p>
          <a:p>
            <a:pPr/>
            <a:r>
              <a:t>Plochy trpí povětrnostními vlivy a poškozováním</a:t>
            </a:r>
          </a:p>
          <a:p>
            <a:pPr/>
            <a:r>
              <a:t>Nejlepší místa jsou vyprodána dlouho dopředu</a:t>
            </a:r>
          </a:p>
          <a:p>
            <a:pPr/>
            <a:r>
              <a:t>Zásadní - absence jednotného výzkumu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OH (out of home neboli outdoo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OOH (out of home neboli outdoor)</a:t>
            </a:r>
          </a:p>
        </p:txBody>
      </p:sp>
      <p:sp>
        <p:nvSpPr>
          <p:cNvPr id="275" name="Formáty / Vyhodnocení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Formáty / Vyhodnocení</a:t>
            </a:r>
          </a:p>
        </p:txBody>
      </p:sp>
      <p:sp>
        <p:nvSpPr>
          <p:cNvPr id="276" name="Velkoplošná méd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Velkoplošná média</a:t>
            </a:r>
          </a:p>
          <a:p>
            <a:pPr/>
            <a:r>
              <a:t>Další média v ulicích</a:t>
            </a:r>
          </a:p>
          <a:p>
            <a:pPr/>
            <a:r>
              <a:t>Veřejná doprava</a:t>
            </a:r>
          </a:p>
          <a:p>
            <a:pPr/>
            <a:r>
              <a:t>Média na cílených místech</a:t>
            </a:r>
          </a:p>
          <a:p>
            <a:pPr/>
            <a:r>
              <a:t>Vyhodnocení moc není, takže</a:t>
            </a:r>
          </a:p>
          <a:p>
            <a:pPr lvl="3"/>
            <a:r>
              <a:t>nakoupit a doufat že jsem trefil ty kvalitní co zajistí přenos sdělení</a:t>
            </a:r>
          </a:p>
          <a:p>
            <a:pPr lvl="3"/>
            <a:r>
              <a:t>dobře vybírat, což stojí hodně času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Kinorekla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Kinoreklama</a:t>
            </a:r>
          </a:p>
        </p:txBody>
      </p:sp>
      <p:sp>
        <p:nvSpPr>
          <p:cNvPr id="279" name="Vysoká pozornos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Vysoká pozornost</a:t>
            </a:r>
          </a:p>
        </p:txBody>
      </p:sp>
      <p:sp>
        <p:nvSpPr>
          <p:cNvPr id="280" name="Pro mladší cílové skupin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 mladší cílové skupiny</a:t>
            </a:r>
          </a:p>
          <a:p>
            <a:pPr/>
            <a:r>
              <a:t>Divák je srozuměn s tím že před filmem je reklama a navíc je naladěn na sledování, nic neruší pozornost</a:t>
            </a:r>
          </a:p>
          <a:p>
            <a:pPr/>
            <a:r>
              <a:t>Reklamu nelze vypnout</a:t>
            </a:r>
          </a:p>
          <a:p>
            <a:pPr/>
            <a:r>
              <a:t>Náročné na plánování - mít jasno o obdobích úspěšných projekcí</a:t>
            </a:r>
          </a:p>
          <a:p>
            <a:pPr/>
            <a:r>
              <a:t>Produkční náklady pro převedení TV spotu na filmový pás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Kinorekla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Kinoreklama</a:t>
            </a:r>
          </a:p>
        </p:txBody>
      </p:sp>
      <p:sp>
        <p:nvSpPr>
          <p:cNvPr id="283" name="Formáty / Vyhodnocení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Formáty / Vyhodnocení</a:t>
            </a:r>
          </a:p>
        </p:txBody>
      </p:sp>
      <p:sp>
        <p:nvSpPr>
          <p:cNvPr id="284" name="On-screen (reklama na plátně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On-screen (reklama na plátně)</a:t>
            </a:r>
          </a:p>
          <a:p>
            <a:pPr/>
            <a:r>
              <a:t>Off-screen (reklama mimo plátno) - promo v sále, ve foyer, potisky nebo polepy</a:t>
            </a:r>
          </a:p>
          <a:p>
            <a:pPr/>
            <a:r>
              <a:t>Cena se počítá podle návštěvnosti, k dispozici jsou přesná data (podle prodaných lístků)</a:t>
            </a:r>
          </a:p>
          <a:p>
            <a:pPr/>
            <a:r>
              <a:t>Lze cílit např. na “light TV viewers” - cílová skupina nesledující moc 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udování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Budování značky</a:t>
            </a:r>
          </a:p>
        </p:txBody>
      </p:sp>
      <p:sp>
        <p:nvSpPr>
          <p:cNvPr id="170" name="Budování loajality a rozvoj pozice na trhu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Budování loajality a rozvoj pozice na trhu</a:t>
            </a:r>
          </a:p>
        </p:txBody>
      </p:sp>
      <p:sp>
        <p:nvSpPr>
          <p:cNvPr id="171" name="Marketingovým cílem je opakovaný nák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Marketingovým cílem je opakovaný nákup</a:t>
            </a:r>
          </a:p>
          <a:p>
            <a:pPr/>
            <a:r>
              <a:t>Cílovou skupinou jsou občasní zákazníci a budoucí noví zákazníci</a:t>
            </a:r>
          </a:p>
          <a:p>
            <a:pPr/>
            <a:r>
              <a:t>Komunikační cíle jsou dány stádiem značky</a:t>
            </a:r>
          </a:p>
          <a:p>
            <a:pPr lvl="2"/>
            <a:r>
              <a:t>růst povědomí o značce</a:t>
            </a:r>
          </a:p>
          <a:p>
            <a:pPr lvl="2"/>
            <a:r>
              <a:t>znalost klíčových benefitů cílovou skupinou</a:t>
            </a:r>
          </a:p>
          <a:p>
            <a:pPr/>
            <a:r>
              <a:t>Klíčovým mediálním cílem je dostatečná frekvence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rogram příští (přespříští) hodin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 příští (přespříští) hodiny</a:t>
            </a:r>
          </a:p>
        </p:txBody>
      </p:sp>
      <p:sp>
        <p:nvSpPr>
          <p:cNvPr id="287" name="Růst a měřen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Růst a měření</a:t>
            </a:r>
          </a:p>
          <a:p>
            <a:pPr/>
            <a:r>
              <a:t>Jak sestavit budget</a:t>
            </a:r>
          </a:p>
          <a:p>
            <a:pPr/>
          </a:p>
          <a:p>
            <a:pPr/>
            <a:r>
              <a:t>Reaktivní komunikace / Prank</a:t>
            </a:r>
          </a:p>
          <a:p>
            <a:pPr/>
            <a:r>
              <a:t>Virální reklamy</a:t>
            </a:r>
          </a:p>
          <a:p>
            <a:pPr/>
            <a:r>
              <a:t>Co je cool a co už moc ne</a:t>
            </a:r>
          </a:p>
          <a:p>
            <a:pPr/>
            <a:r>
              <a:t>Grafický odpad</a:t>
            </a:r>
          </a:p>
        </p:txBody>
      </p:sp>
      <p:sp>
        <p:nvSpPr>
          <p:cNvPr id="288" name="Čára"/>
          <p:cNvSpPr/>
          <p:nvPr/>
        </p:nvSpPr>
        <p:spPr>
          <a:xfrm>
            <a:off x="1257296" y="7134196"/>
            <a:ext cx="21095787" cy="1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Doporučená knížk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88669">
              <a:defRPr sz="10752"/>
            </a:pPr>
            <a:r>
              <a:t>Doporučená knížka</a:t>
            </a:r>
          </a:p>
          <a:p>
            <a:pPr defTabSz="788669">
              <a:defRPr sz="10752"/>
            </a:pPr>
          </a:p>
          <a:p>
            <a:pPr defTabSz="788669">
              <a:defRPr sz="7679"/>
            </a:pPr>
            <a:r>
              <a:t>Ariely, Dan: Jak drahé je zdarma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bdobí zralosti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Období zralosti značky</a:t>
            </a:r>
          </a:p>
        </p:txBody>
      </p:sp>
      <p:sp>
        <p:nvSpPr>
          <p:cNvPr id="174" name="Udržovací aktivity / Maintenanc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Udržovací aktivity / Maintenance</a:t>
            </a:r>
          </a:p>
        </p:txBody>
      </p:sp>
      <p:sp>
        <p:nvSpPr>
          <p:cNvPr id="175" name="Cílovou skupinou jsou loajální, příležitostní i budoucí zákazníc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Cílovou skupinou jsou loajální, příležitostní i budoucí zákazníci</a:t>
            </a:r>
          </a:p>
          <a:p>
            <a:pPr/>
            <a:r>
              <a:t>Marketingové cíle jsou péče o SOM a opakovaný nákup (nechcete aby vám zákazníci odcházeli jinam) - připomínat klíčové benefity</a:t>
            </a:r>
          </a:p>
          <a:p>
            <a:pPr/>
            <a:r>
              <a:t>Mediálním cílem je průběžně připomínat o největšímu podílu značku a její klíčové benefity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kles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Pokles značky</a:t>
            </a:r>
          </a:p>
        </p:txBody>
      </p:sp>
      <p:sp>
        <p:nvSpPr>
          <p:cNvPr id="178" name="Výprodeje / Sales / Delší doba od uvedení na trh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Výprodeje / Sales / Delší doba od uvedení na trh</a:t>
            </a:r>
          </a:p>
        </p:txBody>
      </p:sp>
      <p:sp>
        <p:nvSpPr>
          <p:cNvPr id="179" name="Marketingovým cílem je konzumace značky v objemu (koupě větších balení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Marketingovým cílem je konzumace značky v objemu (koupě větších balení)</a:t>
            </a:r>
          </a:p>
          <a:p>
            <a:pPr/>
            <a:r>
              <a:t>Cílovou skupinou jsou loajální spotřebitelé a odpadlíci</a:t>
            </a:r>
          </a:p>
          <a:p>
            <a:pPr/>
            <a:r>
              <a:t>Komunikační cíl jsou pořád klíčové benefity (jsme takoví jak nás znáte - ale dostanete navíc 20%)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597" y="-41948"/>
            <a:ext cx="19105317" cy="13799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ituační analý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Situační analýza</a:t>
            </a:r>
          </a:p>
        </p:txBody>
      </p:sp>
      <p:sp>
        <p:nvSpPr>
          <p:cNvPr id="184" name="Porozumět situaci a definovat otázky - abychom je mohli vyřeši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Porozumět situaci a definovat otázky - abychom je mohli vyřešit</a:t>
            </a:r>
          </a:p>
        </p:txBody>
      </p:sp>
      <p:sp>
        <p:nvSpPr>
          <p:cNvPr id="185" name="Definice cílové skupiny…"/>
          <p:cNvSpPr txBox="1"/>
          <p:nvPr>
            <p:ph type="body" idx="1"/>
          </p:nvPr>
        </p:nvSpPr>
        <p:spPr>
          <a:xfrm>
            <a:off x="1219200" y="4261204"/>
            <a:ext cx="21971000" cy="8256012"/>
          </a:xfrm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Definice cílové skupiny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Mediální chování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Vztah CS ke značce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Demografie (věk, vzdělání, bydliště, region, …)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Psychografie (loajalita, aktivita, usedlost, introverze, …)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Nákupní chování (frekvecne nákupů, místo, …)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Ad-hoc výzkumy CS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Analýzy trhu a konkurence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ituační analý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Situační analýza</a:t>
            </a:r>
          </a:p>
        </p:txBody>
      </p:sp>
      <p:sp>
        <p:nvSpPr>
          <p:cNvPr id="188" name="Porozumět situaci a definovat otázky - abychom je mohli vyřeši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Porozumět situaci a definovat otázky - abychom je mohli vyřešit</a:t>
            </a:r>
          </a:p>
        </p:txBody>
      </p:sp>
      <p:sp>
        <p:nvSpPr>
          <p:cNvPr id="189" name="Objemy prodejů, trendy, podíly na trh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Objemy prodejů, trendy, podíly na trhu</a:t>
            </a:r>
          </a:p>
          <a:p>
            <a:pPr/>
            <a:r>
              <a:t>Sezónnost prodejů / peaks vs. low season</a:t>
            </a:r>
          </a:p>
          <a:p>
            <a:pPr/>
            <a:r>
              <a:t>Mediální investice (sezónnost, formáty, tonalita, obsah, mediatypy)</a:t>
            </a:r>
          </a:p>
          <a:p>
            <a:pPr/>
            <a:r>
              <a:t>Monitoring kreativity (ukázky inzerce)</a:t>
            </a:r>
          </a:p>
          <a:p>
            <a:pPr/>
            <a:r>
              <a:t>Odhady budoucího vývoje trhu</a:t>
            </a:r>
          </a:p>
          <a:p>
            <a:pPr/>
            <a:r>
              <a:t>SWOT, Boston matrix, …</a:t>
            </a:r>
          </a:p>
          <a:p>
            <a:pPr/>
            <a:r>
              <a:t>Segmentace, ověřování, upřesňování nebo redefinice 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