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a datum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Autor a datum</a:t>
            </a:r>
          </a:p>
        </p:txBody>
      </p:sp>
      <p:sp>
        <p:nvSpPr>
          <p:cNvPr id="12" name="Název prezentac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Název prezentace</a:t>
            </a:r>
          </a:p>
        </p:txBody>
      </p:sp>
      <p:sp>
        <p:nvSpPr>
          <p:cNvPr id="13" name="Text úrovně 1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Podtitul prezentace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Číslo snímku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ý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 úrovně 1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Výpis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ůležitý f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Více o faktu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Více o faktu</a:t>
            </a:r>
          </a:p>
        </p:txBody>
      </p:sp>
      <p:sp>
        <p:nvSpPr>
          <p:cNvPr id="107" name="Text úrovně 1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Zdroj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Zdroj</a:t>
            </a:r>
          </a:p>
        </p:txBody>
      </p:sp>
      <p:sp>
        <p:nvSpPr>
          <p:cNvPr id="116" name="Text úrovně 1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„Význačný citát“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grafie -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824910546_2681x1332.jpg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575395635_960x639.jpg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Obrázek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rázek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Název prezentac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Název prezentace</a:t>
            </a:r>
          </a:p>
        </p:txBody>
      </p:sp>
      <p:sp>
        <p:nvSpPr>
          <p:cNvPr id="23" name="Autor a datum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Autor a datum</a:t>
            </a:r>
          </a:p>
        </p:txBody>
      </p:sp>
      <p:sp>
        <p:nvSpPr>
          <p:cNvPr id="24" name="Text úrovně 1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Podtitul prezentace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lternativní název a 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Název snímku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Název snímku</a:t>
            </a:r>
          </a:p>
        </p:txBody>
      </p:sp>
      <p:sp>
        <p:nvSpPr>
          <p:cNvPr id="33" name="Text úrovně 1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Podtitul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92709243_1322x1323.jpeg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Číslo snímku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Název snímku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Název snímku</a:t>
            </a:r>
          </a:p>
        </p:txBody>
      </p:sp>
      <p:sp>
        <p:nvSpPr>
          <p:cNvPr id="43" name="Podtitul snímku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Podtitul snímku</a:t>
            </a:r>
          </a:p>
        </p:txBody>
      </p:sp>
      <p:sp>
        <p:nvSpPr>
          <p:cNvPr id="44" name="Text úrovně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s odrážkami na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úrovně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Text s odrážkami na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Název snímku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Název snímku</a:t>
            </a:r>
          </a:p>
        </p:txBody>
      </p:sp>
      <p:sp>
        <p:nvSpPr>
          <p:cNvPr id="61" name="Podtitul snímku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Podtitul snímku</a:t>
            </a:r>
          </a:p>
        </p:txBody>
      </p:sp>
      <p:sp>
        <p:nvSpPr>
          <p:cNvPr id="62" name="Text úrovně 1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Text s odrážkami na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824910546_2681x1332.jpg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ddí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Název oddílu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Název oddílu</a:t>
            </a:r>
          </a:p>
        </p:txBody>
      </p:sp>
      <p:sp>
        <p:nvSpPr>
          <p:cNvPr id="72" name="Číslo snímku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Jen náz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Název snímku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Název snímku</a:t>
            </a:r>
          </a:p>
        </p:txBody>
      </p:sp>
      <p:sp>
        <p:nvSpPr>
          <p:cNvPr id="80" name="Podtitul snímku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Podtitul snímku</a:t>
            </a:r>
          </a:p>
        </p:txBody>
      </p:sp>
      <p:sp>
        <p:nvSpPr>
          <p:cNvPr id="8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Název programu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Název programu</a:t>
            </a:r>
          </a:p>
        </p:txBody>
      </p:sp>
      <p:sp>
        <p:nvSpPr>
          <p:cNvPr id="89" name="Program – podtitul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Program – podtitul</a:t>
            </a:r>
          </a:p>
        </p:txBody>
      </p:sp>
      <p:sp>
        <p:nvSpPr>
          <p:cNvPr id="90" name="Text úrovně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Body programu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snímku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Název snímku</a:t>
            </a:r>
          </a:p>
        </p:txBody>
      </p:sp>
      <p:sp>
        <p:nvSpPr>
          <p:cNvPr id="3" name="Text úrovně 1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Text s odrážkami na snímku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JAK SESTAVIT ROZPOČET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JAK SESTAVIT ROZPOČET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Jak určit správnou velikost rozpočt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Jak určit správnou velikost rozpočtu</a:t>
            </a:r>
          </a:p>
        </p:txBody>
      </p:sp>
      <p:sp>
        <p:nvSpPr>
          <p:cNvPr id="174" name="Rozpínavý plán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Rozpínavý plán</a:t>
            </a:r>
          </a:p>
        </p:txBody>
      </p:sp>
      <p:sp>
        <p:nvSpPr>
          <p:cNvPr id="175" name="5 a více % z celkových výnosů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5 a více % z celkových výnosů</a:t>
            </a:r>
          </a:p>
          <a:p>
            <a:pPr/>
            <a:r>
              <a:t>když firma expanduje a primárně se snaží získávat nové zákazníky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Jak stanovit očekávané tržb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Jak stanovit očekávané tržby</a:t>
            </a:r>
          </a:p>
        </p:txBody>
      </p:sp>
      <p:sp>
        <p:nvSpPr>
          <p:cNvPr id="178" name="Aktuální prodeje - musíte mít výsledky z předchozích období, lze je použít jako vodítko pro plánování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Clr>
                <a:srgbClr val="FFFFFF"/>
              </a:buClr>
            </a:pPr>
            <a:r>
              <a:t>Aktuální prodeje - musíte mít výsledky z předchozích období, lze je použít jako vodítko pro plánování</a:t>
            </a:r>
          </a:p>
          <a:p>
            <a:pPr>
              <a:buClr>
                <a:srgbClr val="FFFFFF"/>
              </a:buClr>
            </a:pPr>
            <a:r>
              <a:t>Plánované prodeje -  pokud nemáte historická data</a:t>
            </a:r>
          </a:p>
          <a:p>
            <a:pPr>
              <a:buClr>
                <a:srgbClr val="FFFFFF"/>
              </a:buClr>
            </a:pPr>
            <a:r>
              <a:t>Klouzavý průměr - když potřebujete konzervativní odhad, určíte průměr aktuálního a odhadovaného prodeje</a:t>
            </a:r>
          </a:p>
          <a:p>
            <a:pPr>
              <a:buClr>
                <a:srgbClr val="FFFFFF"/>
              </a:buClr>
            </a:pPr>
            <a:r>
              <a:t>Ideální prodeje - když jste optimisté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Navrhnu nástroje / mediatypy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Navrhnu nástroje / mediatypy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dělení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Sdělení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Délka kampaně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Délka kampaně </a:t>
            </a:r>
          </a:p>
          <a:p>
            <a:pPr/>
            <a:r>
              <a:t>Počet opakování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Jak vypadá marketingový budget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Jak vypadá marketingový budget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ď je ten pravý čas začít s kreativou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Teď je ten pravý čas začít s kreativou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Malá pomůck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Malá pomůcka</a:t>
            </a:r>
          </a:p>
        </p:txBody>
      </p:sp>
      <p:sp>
        <p:nvSpPr>
          <p:cNvPr id="191" name="80% budgetu byste měli mít na šíření sdělení (nákup prostoru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80% budgetu byste měli mít na šíření sdělení (nákup prostoru)</a:t>
            </a:r>
          </a:p>
          <a:p>
            <a:pPr/>
            <a:r>
              <a:t>s produkcí (kreativou) byste se měli vejít do 20% z celkového budgetu</a:t>
            </a:r>
          </a:p>
          <a:p>
            <a:pPr/>
          </a:p>
          <a:p>
            <a:pPr/>
            <a:r>
              <a:t>když budete mít skvělou reklamu (utratíte všechno za produkciú, kterou nikdo neuvidí (nebudete mít za co nakoupit prostor) tak vám to celé bude k ničemu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rogram příští přednášk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Program příští přednášky</a:t>
            </a:r>
          </a:p>
        </p:txBody>
      </p:sp>
      <p:sp>
        <p:nvSpPr>
          <p:cNvPr id="194" name="Jak využít příležitost - reaktivní komunikace / virá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Jak využít příležitost - reaktivní komunikace / virál</a:t>
            </a:r>
          </a:p>
          <a:p>
            <a:pPr/>
            <a:r>
              <a:t>Jak reagovat na prank</a:t>
            </a:r>
          </a:p>
          <a:p>
            <a:pPr/>
            <a:r>
              <a:t>Co je a není cool v komunikaci</a:t>
            </a:r>
          </a:p>
          <a:p>
            <a:pPr/>
            <a:r>
              <a:t>A co už je úplný trash (grafický odpad, sexistické prasátečko)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Doporučená knížka…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defTabSz="1950671">
              <a:defRPr spc="-185" sz="9280"/>
            </a:pPr>
            <a:r>
              <a:t>Doporučená knížka</a:t>
            </a:r>
          </a:p>
          <a:p>
            <a:pPr defTabSz="1950671">
              <a:defRPr spc="-185" sz="9280"/>
            </a:pPr>
          </a:p>
          <a:p>
            <a:pPr defTabSz="1950671">
              <a:defRPr spc="-185" sz="9280"/>
            </a:pPr>
            <a:r>
              <a:t>Thompson, Derek: Hitmakeři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Definuju si cíl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Definuju si cíl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tanovím si strategii jak dosáhnout cíle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Stanovím si strategii jak dosáhnout cíle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…pozn…musí to být měřitelné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…pozn…musí to být měřitelné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Definuju si cílovou skupinu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Definuju si cílovou skupinu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tanovím si obchodní cíl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Stanovím si obchodní cíl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Z něj se dá vycházet při stanovení výše budgetu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 něj se dá vycházet při stanovení výše budgetu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Jak určit správnou velikost rozpočt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Jak určit správnou velikost rozpočtu</a:t>
            </a:r>
          </a:p>
        </p:txBody>
      </p:sp>
      <p:sp>
        <p:nvSpPr>
          <p:cNvPr id="166" name="Štíhlý plán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Štíhlý plán</a:t>
            </a:r>
          </a:p>
        </p:txBody>
      </p:sp>
      <p:sp>
        <p:nvSpPr>
          <p:cNvPr id="167" name="1 až 2% z celkových výnosů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 až 2% z celkových výnosů</a:t>
            </a:r>
          </a:p>
          <a:p>
            <a:pPr/>
            <a:r>
              <a:t>zapojení a udržení stávajících zákazníků</a:t>
            </a:r>
          </a:p>
          <a:p>
            <a:pPr/>
            <a:r>
              <a:t>udržovací taktika, nejnutnější mediální kanály</a:t>
            </a:r>
          </a:p>
          <a:p>
            <a:pPr/>
            <a:r>
              <a:t>je potřeba si obzvlášť pečlivě hlídat co dělá konkurence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Jak určit správnou velikost rozpočt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Jak určit správnou velikost rozpočtu</a:t>
            </a:r>
          </a:p>
        </p:txBody>
      </p:sp>
      <p:sp>
        <p:nvSpPr>
          <p:cNvPr id="170" name="Cílový plán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Cílový plán</a:t>
            </a:r>
          </a:p>
        </p:txBody>
      </p:sp>
      <p:sp>
        <p:nvSpPr>
          <p:cNvPr id="171" name="3 až 4% z celkových výnosů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3 až 4% z celkových výnosů</a:t>
            </a:r>
          </a:p>
          <a:p>
            <a:pPr/>
            <a:r>
              <a:t>kromě udržení stávajících chceme přitáhnout nové zákazníky</a:t>
            </a:r>
          </a:p>
          <a:p>
            <a:pPr/>
            <a:r>
              <a:t>pokud se firma snaží udržet podíl na trhu a mírně růst (meziročně 10 - 15%)</a:t>
            </a:r>
          </a:p>
          <a:p>
            <a:pPr/>
            <a:r>
              <a:t>důkůadné plánování použitých komunikačních nástrojů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