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 a datum"/>
          <p:cNvSpPr txBox="1"/>
          <p:nvPr>
            <p:ph type="body" sz="quarter" idx="21" hasCustomPrompt="1"/>
          </p:nvPr>
        </p:nvSpPr>
        <p:spPr>
          <a:xfrm>
            <a:off x="1206498" y="11839048"/>
            <a:ext cx="21971003" cy="636979"/>
          </a:xfrm>
          <a:prstGeom prst="rect">
            <a:avLst/>
          </a:prstGeom>
        </p:spPr>
        <p:txBody>
          <a:bodyPr lIns="45719" tIns="45719" rIns="45719" bIns="45719" anchor="b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Autor a datum</a:t>
            </a:r>
          </a:p>
        </p:txBody>
      </p:sp>
      <p:sp>
        <p:nvSpPr>
          <p:cNvPr id="12" name="Název prezentace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Název prezentace</a:t>
            </a:r>
          </a:p>
        </p:txBody>
      </p:sp>
      <p:sp>
        <p:nvSpPr>
          <p:cNvPr id="13" name="Text úrovně 1…"/>
          <p:cNvSpPr txBox="1"/>
          <p:nvPr>
            <p:ph type="body" sz="quarter" idx="1" hasCustomPrompt="1"/>
          </p:nvPr>
        </p:nvSpPr>
        <p:spPr>
          <a:xfrm>
            <a:off x="1206500" y="7196865"/>
            <a:ext cx="21971000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Podtitul prezentace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Číslo snímku"/>
          <p:cNvSpPr txBox="1"/>
          <p:nvPr>
            <p:ph type="sldNum" sz="quarter" idx="2"/>
          </p:nvPr>
        </p:nvSpPr>
        <p:spPr>
          <a:xfrm>
            <a:off x="12007748" y="13080999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ý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 úrovně 1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Výpis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ůležitý f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Více o faktu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Více o faktu</a:t>
            </a:r>
          </a:p>
        </p:txBody>
      </p:sp>
      <p:sp>
        <p:nvSpPr>
          <p:cNvPr id="107" name="Text úrovně 1…"/>
          <p:cNvSpPr txBox="1"/>
          <p:nvPr>
            <p:ph type="body" idx="1" hasCustomPrompt="1"/>
          </p:nvPr>
        </p:nvSpPr>
        <p:spPr>
          <a:xfrm>
            <a:off x="1206500" y="935258"/>
            <a:ext cx="21971000" cy="7359063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á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Zdroj"/>
          <p:cNvSpPr txBox="1"/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Zdroj</a:t>
            </a:r>
          </a:p>
        </p:txBody>
      </p:sp>
      <p:sp>
        <p:nvSpPr>
          <p:cNvPr id="116" name="Text úrovně 1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 anchor="ctr"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„Význačný citát“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/>
          <p:nvPr>
            <p:ph type="pic" sz="quarter" idx="21"/>
          </p:nvPr>
        </p:nvSpPr>
        <p:spPr>
          <a:xfrm>
            <a:off x="15430500" y="7085409"/>
            <a:ext cx="8128000" cy="5410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824910546_2681x1332.jpg"/>
          <p:cNvSpPr/>
          <p:nvPr>
            <p:ph type="pic" idx="22"/>
          </p:nvPr>
        </p:nvSpPr>
        <p:spPr>
          <a:xfrm>
            <a:off x="-2933700" y="1270000"/>
            <a:ext cx="22699133" cy="11277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575395635_960x639.jpg"/>
          <p:cNvSpPr/>
          <p:nvPr>
            <p:ph type="pic" sz="quarter" idx="23"/>
          </p:nvPr>
        </p:nvSpPr>
        <p:spPr>
          <a:xfrm>
            <a:off x="15430500" y="1270000"/>
            <a:ext cx="8128000" cy="54102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Obrázek"/>
          <p:cNvSpPr/>
          <p:nvPr>
            <p:ph type="pic" idx="21"/>
          </p:nvPr>
        </p:nvSpPr>
        <p:spPr>
          <a:xfrm>
            <a:off x="-1511300" y="-3721100"/>
            <a:ext cx="28511500" cy="1903024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rázek"/>
          <p:cNvSpPr/>
          <p:nvPr>
            <p:ph type="pic" idx="21"/>
          </p:nvPr>
        </p:nvSpPr>
        <p:spPr>
          <a:xfrm>
            <a:off x="-431800" y="-4038600"/>
            <a:ext cx="29464000" cy="18034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Název prezentac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Název prezentace</a:t>
            </a:r>
          </a:p>
        </p:txBody>
      </p:sp>
      <p:sp>
        <p:nvSpPr>
          <p:cNvPr id="23" name="Autor a datum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Autor a datum</a:t>
            </a:r>
          </a:p>
        </p:txBody>
      </p:sp>
      <p:sp>
        <p:nvSpPr>
          <p:cNvPr id="24" name="Text úrovně 1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4468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Podtitul prezentace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lternativní název a 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Název snímku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Název snímku</a:t>
            </a:r>
          </a:p>
        </p:txBody>
      </p:sp>
      <p:sp>
        <p:nvSpPr>
          <p:cNvPr id="33" name="Text úrovně 1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2403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Podtitul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92709243_1322x1323.jpeg"/>
          <p:cNvSpPr/>
          <p:nvPr>
            <p:ph type="pic" sz="half" idx="21"/>
          </p:nvPr>
        </p:nvSpPr>
        <p:spPr>
          <a:xfrm>
            <a:off x="12052303" y="1270000"/>
            <a:ext cx="11188406" cy="1120988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Číslo snímku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 a 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Název snímku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Název snímku</a:t>
            </a:r>
          </a:p>
        </p:txBody>
      </p:sp>
      <p:sp>
        <p:nvSpPr>
          <p:cNvPr id="43" name="Podtitul snímku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Podtitul snímku</a:t>
            </a:r>
          </a:p>
        </p:txBody>
      </p:sp>
      <p:sp>
        <p:nvSpPr>
          <p:cNvPr id="44" name="Text úrovně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 s odrážkami na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 úrovně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Text s odrážkami na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ázev, odrážky, 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Název snímku"/>
          <p:cNvSpPr txBox="1"/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Název snímku</a:t>
            </a:r>
          </a:p>
        </p:txBody>
      </p:sp>
      <p:sp>
        <p:nvSpPr>
          <p:cNvPr id="61" name="Podtitul snímku"/>
          <p:cNvSpPr txBox="1"/>
          <p:nvPr>
            <p:ph type="body" sz="quarter" idx="21" hasCustomPrompt="1"/>
          </p:nvPr>
        </p:nvSpPr>
        <p:spPr>
          <a:xfrm>
            <a:off x="1206500" y="2245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Podtitul snímku</a:t>
            </a:r>
          </a:p>
        </p:txBody>
      </p:sp>
      <p:sp>
        <p:nvSpPr>
          <p:cNvPr id="62" name="Text úrovně 1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012"/>
          </a:xfrm>
          <a:prstGeom prst="rect">
            <a:avLst/>
          </a:prstGeom>
        </p:spPr>
        <p:txBody>
          <a:bodyPr/>
          <a:lstStyle/>
          <a:p>
            <a:pPr/>
            <a:r>
              <a:t>Text s odrážkami na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824910546_2681x1332.jpg"/>
          <p:cNvSpPr/>
          <p:nvPr>
            <p:ph type="pic" idx="22"/>
          </p:nvPr>
        </p:nvSpPr>
        <p:spPr>
          <a:xfrm>
            <a:off x="6380200" y="1263848"/>
            <a:ext cx="22529801" cy="1119347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ddí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Název oddílu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Název oddílu</a:t>
            </a:r>
          </a:p>
        </p:txBody>
      </p:sp>
      <p:sp>
        <p:nvSpPr>
          <p:cNvPr id="72" name="Číslo snímku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Jen 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Název snímku"/>
          <p:cNvSpPr txBox="1"/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Název snímku</a:t>
            </a:r>
          </a:p>
        </p:txBody>
      </p:sp>
      <p:sp>
        <p:nvSpPr>
          <p:cNvPr id="80" name="Podtitul snímku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Podtitul snímku</a:t>
            </a:r>
          </a:p>
        </p:txBody>
      </p:sp>
      <p:sp>
        <p:nvSpPr>
          <p:cNvPr id="8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Název programu"/>
          <p:cNvSpPr txBox="1"/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Název programu</a:t>
            </a:r>
          </a:p>
        </p:txBody>
      </p:sp>
      <p:sp>
        <p:nvSpPr>
          <p:cNvPr id="89" name="Program – podtitul"/>
          <p:cNvSpPr txBox="1"/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Program – podtitul</a:t>
            </a:r>
          </a:p>
        </p:txBody>
      </p:sp>
      <p:sp>
        <p:nvSpPr>
          <p:cNvPr id="90" name="Text úrovně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Body programu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Číslo snímk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ázev snímku"/>
          <p:cNvSpPr txBox="1"/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Název snímku</a:t>
            </a:r>
          </a:p>
        </p:txBody>
      </p:sp>
      <p:sp>
        <p:nvSpPr>
          <p:cNvPr id="3" name="Text úrovně 1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 s odrážkami na snímku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Číslo snímku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JAK SESTAVIT ROZPOČET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JAK SESTAVIT ROZPOČET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Jak určit správnou velikost rozpočt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Jak určit správnou velikost rozpočtu</a:t>
            </a:r>
          </a:p>
        </p:txBody>
      </p:sp>
      <p:sp>
        <p:nvSpPr>
          <p:cNvPr id="174" name="Rozpínavý plán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Rozpínavý plán</a:t>
            </a:r>
          </a:p>
        </p:txBody>
      </p:sp>
      <p:sp>
        <p:nvSpPr>
          <p:cNvPr id="175" name="5 a více % z celkových výnosů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5 a více % z celkových výnosů</a:t>
            </a:r>
          </a:p>
          <a:p>
            <a:pPr/>
            <a:r>
              <a:t>když firma expanduje a primárně se snaží získávat nové zákazníky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Jak stanovit očekávané tržb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Jak stanovit očekávané tržby</a:t>
            </a:r>
          </a:p>
        </p:txBody>
      </p:sp>
      <p:sp>
        <p:nvSpPr>
          <p:cNvPr id="178" name="Aktuální prodeje - musíte mít výsledky z předchozích období, lze je použít jako vodítko pro plánování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lr>
                <a:srgbClr val="FFFFFF"/>
              </a:buClr>
            </a:pPr>
            <a:r>
              <a:t>Aktuální prodeje - musíte mít výsledky z předchozích období, lze je použít jako vodítko pro plánování</a:t>
            </a:r>
          </a:p>
          <a:p>
            <a:pPr>
              <a:buClr>
                <a:srgbClr val="FFFFFF"/>
              </a:buClr>
            </a:pPr>
            <a:r>
              <a:t>Plánované prodeje -  pokud nemáte historická data</a:t>
            </a:r>
          </a:p>
          <a:p>
            <a:pPr>
              <a:buClr>
                <a:srgbClr val="FFFFFF"/>
              </a:buClr>
            </a:pPr>
            <a:r>
              <a:t>Klouzavý průměr - když potřebujete konzervativní odhad, určíte průměr aktuálního a odhadovaného prodeje</a:t>
            </a:r>
          </a:p>
          <a:p>
            <a:pPr>
              <a:buClr>
                <a:srgbClr val="FFFFFF"/>
              </a:buClr>
            </a:pPr>
            <a:r>
              <a:t>Ideální prodeje - když jste optimisté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Navrhnu nástroje / mediatypy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Navrhnu nástroje / mediatypy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dělení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Sdělení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Délka kampaně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Délka kampaně </a:t>
            </a:r>
          </a:p>
          <a:p>
            <a:pPr/>
            <a:r>
              <a:t>Počet opakování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Jak vypadá marketingový budget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Jak vypadá marketingový budget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ď je ten pravý čas začít s kreativou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Teď je ten pravý čas začít s kreativou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Malá pomůck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Malá pomůcka</a:t>
            </a:r>
          </a:p>
        </p:txBody>
      </p:sp>
      <p:sp>
        <p:nvSpPr>
          <p:cNvPr id="191" name="80% budgetu byste měli mít na šíření sdělení (nákup prostoru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80% budgetu byste měli mít na šíření sdělení (nákup prostoru)</a:t>
            </a:r>
          </a:p>
          <a:p>
            <a:pPr/>
            <a:r>
              <a:t>s produkcí (kreativou) byste se měli vejít do 20% z celkového budgetu</a:t>
            </a:r>
          </a:p>
          <a:p>
            <a:pPr/>
          </a:p>
          <a:p>
            <a:pPr/>
            <a:r>
              <a:t>když budete mít skvělou reklamu (utratíte všechno za produkciú, kterou nikdo neuvidí (nebudete mít za co nakoupit prostor) tak vám to celé bude k ničemu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rogram příští přednášk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Program příští přednášky</a:t>
            </a:r>
          </a:p>
        </p:txBody>
      </p:sp>
      <p:sp>
        <p:nvSpPr>
          <p:cNvPr id="194" name="Jak využít příležitost - reaktivní komunikace / virá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Jak využít příležitost - reaktivní komunikace / virál</a:t>
            </a:r>
          </a:p>
          <a:p>
            <a:pPr/>
            <a:r>
              <a:t>Jak reagovat na prank</a:t>
            </a:r>
          </a:p>
          <a:p>
            <a:pPr/>
            <a:r>
              <a:t>Co je a není cool v komunikaci</a:t>
            </a:r>
          </a:p>
          <a:p>
            <a:pPr/>
            <a:r>
              <a:t>A co už je úplný trash (grafický odpad, sexistické prasátečko)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Doporučená knížka…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defTabSz="1950671">
              <a:defRPr spc="-185" sz="9280"/>
            </a:pPr>
            <a:r>
              <a:t>Doporučená knížka</a:t>
            </a:r>
          </a:p>
          <a:p>
            <a:pPr defTabSz="1950671">
              <a:defRPr spc="-185" sz="9280"/>
            </a:pPr>
          </a:p>
          <a:p>
            <a:pPr defTabSz="1950671">
              <a:defRPr spc="-185" sz="9280"/>
            </a:pPr>
            <a:r>
              <a:t>Thompson, Derek: Hitmakeři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Definuju si cíl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Definuju si cíl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tanovím si strategii jak dosáhnout cíle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Stanovím si strategii jak dosáhnout cíle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…pozn…musí to být měřitelné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…pozn…musí to být měřitelné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Definuju si cílovou skupinu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Definuju si cílovou skupinu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tanovím si obchodní cíl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Stanovím si obchodní cíl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Z něj se dá vycházet při stanovení výše budgetu"/>
          <p:cNvSpPr txBox="1"/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Z něj se dá vycházet při stanovení výše budgetu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Jak určit správnou velikost rozpočt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Jak určit správnou velikost rozpočtu</a:t>
            </a:r>
          </a:p>
        </p:txBody>
      </p:sp>
      <p:sp>
        <p:nvSpPr>
          <p:cNvPr id="166" name="Štíhlý plán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Štíhlý plán</a:t>
            </a:r>
          </a:p>
        </p:txBody>
      </p:sp>
      <p:sp>
        <p:nvSpPr>
          <p:cNvPr id="167" name="1 až 2% z celkových výnosů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1 až 2% z celkových výnosů</a:t>
            </a:r>
          </a:p>
          <a:p>
            <a:pPr/>
            <a:r>
              <a:t>zapojení a udržení stávajících zákazníků</a:t>
            </a:r>
          </a:p>
          <a:p>
            <a:pPr/>
            <a:r>
              <a:t>udržovací taktika, nejnutnější mediální kanály</a:t>
            </a:r>
          </a:p>
          <a:p>
            <a:pPr/>
            <a:r>
              <a:t>je potřeba si obzvlášť pečlivě hlídat co dělá konkurence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Jak určit správnou velikost rozpočtu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Jak určit správnou velikost rozpočtu</a:t>
            </a:r>
          </a:p>
        </p:txBody>
      </p:sp>
      <p:sp>
        <p:nvSpPr>
          <p:cNvPr id="170" name="Cílový plán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Cílový plán</a:t>
            </a:r>
          </a:p>
        </p:txBody>
      </p:sp>
      <p:sp>
        <p:nvSpPr>
          <p:cNvPr id="171" name="3 až 4% z celkových výnosů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3 až 4% z celkových výnosů</a:t>
            </a:r>
          </a:p>
          <a:p>
            <a:pPr/>
            <a:r>
              <a:t>kromě udržení stávajících chceme přitáhnout nové zákazníky</a:t>
            </a:r>
          </a:p>
          <a:p>
            <a:pPr/>
            <a:r>
              <a:t>pokud se firma snaží udržet podíl na trhu a mírně růst (meziročně 10 - 15%)</a:t>
            </a:r>
          </a:p>
          <a:p>
            <a:pPr/>
            <a:r>
              <a:t>důkůadné plánování použitých komunikačních nástrojů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