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1">
                  <a:lumOff val="13543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09D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27002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62727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2424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8" name="Shape 15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</Relationships>
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</Relationships>
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</Relationships>
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</Relationships>
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</Relationships>
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</Relationships>
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4" name="Shape 16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Char char="•"/>
            </a:pPr>
            <a:r>
              <a:t>uveďte příběh, který v publiku vzbudí zájem</a:t>
            </a:r>
          </a:p>
          <a:p>
            <a:pPr marL="228600" indent="-228600">
              <a:buSzPct val="100000"/>
              <a:buChar char="•"/>
            </a:pPr>
            <a:r>
              <a:t>předložte problém, který je třeba vyřešit nebo otázku kterou je nutné zodpovědět</a:t>
            </a:r>
          </a:p>
          <a:p>
            <a:pPr marL="228600" indent="-228600">
              <a:buSzPct val="100000"/>
              <a:buChar char="•"/>
            </a:pPr>
            <a:r>
              <a:t>nabídněte řešení toho problému</a:t>
            </a:r>
          </a:p>
          <a:p>
            <a:pPr marL="228600" indent="-228600">
              <a:buSzPct val="100000"/>
              <a:buChar char="•"/>
            </a:pPr>
            <a:r>
              <a:t>popište konkrétní výhody (WIIFM)</a:t>
            </a:r>
          </a:p>
          <a:p>
            <a:pPr marL="228600" indent="-228600">
              <a:buSzPct val="100000"/>
              <a:buChar char="•"/>
            </a:pPr>
            <a:r>
              <a:t>výzva k akci</a:t>
            </a:r>
          </a:p>
          <a:p>
            <a:pPr marL="228600" indent="-228600">
              <a:buSzPct val="100000"/>
              <a:buChar char="•"/>
            </a:pPr>
            <a:r>
              <a:t>celé si to načrtněte ještě předtím než zapnete PowerPoint</a:t>
            </a:r>
          </a:p>
          <a:p>
            <a:pPr marL="228600" indent="-228600">
              <a:buSzPct val="100000"/>
              <a:buChar char="•"/>
            </a:pPr>
            <a:r>
              <a:t>klíčové je to jaký vytvoříte příběh a jak jej odprezentujete publiku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00" name="Shape 20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Char char="•"/>
            </a:pPr>
            <a:r>
              <a:t>data nemají smysl bez kontextu</a:t>
            </a:r>
          </a:p>
          <a:p>
            <a:pPr marL="228600" indent="-228600">
              <a:buSzPct val="100000"/>
              <a:buChar char="•"/>
            </a:pPr>
            <a:r>
              <a:t>používejte přirovnání když jsou prezentované věci příliš abstraktní</a:t>
            </a:r>
          </a:p>
          <a:p>
            <a:pPr marL="228600" indent="-228600">
              <a:buSzPct val="100000"/>
              <a:buChar char="•"/>
            </a:pPr>
            <a:r>
              <a:t>data musí být konkrétní, ale nezahlťte jimi publikum</a:t>
            </a:r>
          </a:p>
          <a:p>
            <a:pPr marL="228600" indent="-228600">
              <a:buSzPct val="100000"/>
              <a:buChar char="•"/>
            </a:pPr>
            <a:r>
              <a:t>pro data použijte zasazení do kontextu, srozumitelnou analogii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04" name="Shape 20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Char char="•"/>
            </a:pPr>
            <a:r>
              <a:t>používejte slova jako - skvělé, fantastické, úžasné</a:t>
            </a:r>
          </a:p>
          <a:p>
            <a:pPr marL="228600" indent="-228600">
              <a:buSzPct val="100000"/>
              <a:buChar char="•"/>
            </a:pPr>
            <a:r>
              <a:t>hlavně ať to není šroubované a složité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08" name="Shape 20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Char char="•"/>
            </a:pPr>
            <a:r>
              <a:t>ideálně živého hosta - nebo aspoň testimonialy, reference zákazníků</a:t>
            </a:r>
          </a:p>
          <a:p>
            <a:pPr marL="228600" indent="-228600">
              <a:buSzPct val="100000"/>
              <a:buChar char="•"/>
            </a:pPr>
            <a:r>
              <a:t>poděkujte těm co si to zaslouží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12" name="Shape 21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Char char="•"/>
            </a:pPr>
            <a:r>
              <a:t>jsou tři typy posluchačů - zrakový, sluchový, pohybový</a:t>
            </a:r>
          </a:p>
          <a:p>
            <a:pPr marL="228600" indent="-228600">
              <a:buSzPct val="100000"/>
              <a:buChar char="•"/>
            </a:pPr>
            <a:r>
              <a:t>musíte ohromit všechny a jednoduše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16" name="Shape 21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Char char="•"/>
            </a:pPr>
            <a:r>
              <a:t>mějte smysl pro drama</a:t>
            </a:r>
          </a:p>
          <a:p>
            <a:pPr marL="228600" indent="-228600">
              <a:buSzPct val="100000"/>
              <a:buChar char="•"/>
            </a:pPr>
            <a:r>
              <a:t>pravidlo jednoho prvku - zvolte si to co si má vaše publikum odnést (MacBook Air je nejtenčí)</a:t>
            </a:r>
          </a:p>
          <a:p>
            <a:pPr marL="228600" indent="-228600">
              <a:buSzPct val="100000"/>
              <a:buChar char="•"/>
            </a:pPr>
            <a:r>
              <a:t>než sdělíte to podstatné, vyšponujte napětí</a:t>
            </a:r>
          </a:p>
          <a:p>
            <a:pPr marL="228600" indent="-228600">
              <a:buSzPct val="100000"/>
              <a:buChar char="•"/>
            </a:pPr>
            <a:r>
              <a:t>velké odhalení doprostřed nebo až nakonec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0" name="Shape 22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Char char="•"/>
            </a:pPr>
            <a:r>
              <a:t>mějte smysl pro drama</a:t>
            </a:r>
          </a:p>
          <a:p>
            <a:pPr marL="228600" indent="-228600">
              <a:buSzPct val="100000"/>
              <a:buChar char="•"/>
            </a:pPr>
            <a:r>
              <a:t>pravidlo jednoho prvku - zvolte si to co si má vaše publikum odnést (MacBook Air je nejtenčí)</a:t>
            </a:r>
          </a:p>
          <a:p>
            <a:pPr marL="228600" indent="-228600">
              <a:buSzPct val="100000"/>
              <a:buChar char="•"/>
            </a:pPr>
            <a:r>
              <a:t>než sdělíte to podstatné, vyšponujte napětí</a:t>
            </a:r>
          </a:p>
          <a:p>
            <a:pPr marL="228600" indent="-228600">
              <a:buSzPct val="100000"/>
              <a:buChar char="•"/>
            </a:pPr>
            <a:r>
              <a:t>velké odhalení doprostřed nebo až nakonec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4" name="Shape 22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Char char="•"/>
            </a:pPr>
            <a:r>
              <a:t>oční kontakt - řeč těla - slovní vata - projev - energie</a:t>
            </a:r>
          </a:p>
          <a:p>
            <a:pPr marL="228600" indent="-228600">
              <a:buSzPct val="100000"/>
              <a:buChar char="•"/>
            </a:pPr>
            <a:r>
              <a:t>nejlepší lék na nervozitu je důkladná příprava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30" name="Shape 23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Char char="•"/>
            </a:pPr>
            <a:r>
              <a:t>ne viditelně, pak to vypadá že to čtete</a:t>
            </a:r>
          </a:p>
          <a:p>
            <a:pPr marL="228600" indent="-228600">
              <a:buSzPct val="100000"/>
              <a:buChar char="•"/>
            </a:pPr>
            <a:r>
              <a:t>to podstatné samozřejmě mějte poznamenáno v odrážkách mimo slajd</a:t>
            </a:r>
          </a:p>
          <a:p>
            <a:pPr marL="228600" indent="-228600">
              <a:buSzPct val="100000"/>
              <a:buChar char="•"/>
            </a:pPr>
            <a:r>
              <a:t>každý slajd = jedno konkrétní sdělení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34" name="Shape 23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Char char="•"/>
            </a:pPr>
            <a:r>
              <a:t>neomlouvejte se když se něco nepovede - tak na to jen upozorníte</a:t>
            </a:r>
          </a:p>
          <a:p>
            <a:pPr marL="228600" indent="-228600">
              <a:buSzPct val="100000"/>
              <a:buChar char="•"/>
            </a:pPr>
            <a:r>
              <a:t>prostě z toho vybruslete a nikdo si ničeho nevšimne</a:t>
            </a:r>
          </a:p>
          <a:p>
            <a:pPr marL="228600" indent="-228600">
              <a:buSzPct val="100000"/>
              <a:buChar char="•"/>
            </a:pPr>
            <a:r>
              <a:t>problém je až když se tou situací necháte vykolejit (Elon Musk a představení nové Tesly)</a:t>
            </a:r>
          </a:p>
          <a:p>
            <a:pPr marL="228600" indent="-228600">
              <a:buSzPct val="100000"/>
              <a:buChar char="•"/>
            </a:pPr>
            <a:r>
              <a:t>a nezakončujte banalitama typu (můj čas je u konce, děkuju babičce, neměl jsem dost času to pořádně vysvětlit)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8" name="Shape 16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Char char="•"/>
            </a:pPr>
            <a:r>
              <a:t>úvod - o čem to bude</a:t>
            </a:r>
          </a:p>
          <a:p>
            <a:pPr marL="228600" indent="-228600">
              <a:buSzPct val="100000"/>
              <a:buChar char="•"/>
            </a:pPr>
            <a:r>
              <a:t>kontext - proč by na tom mělo záležet</a:t>
            </a:r>
          </a:p>
          <a:p>
            <a:pPr marL="228600" indent="-228600">
              <a:buSzPct val="100000"/>
              <a:buChar char="•"/>
            </a:pPr>
            <a:r>
              <a:t>hlavní myšlenky</a:t>
            </a:r>
          </a:p>
          <a:p>
            <a:pPr marL="228600" indent="-228600">
              <a:buSzPct val="100000"/>
              <a:buChar char="•"/>
            </a:pPr>
            <a:r>
              <a:t>praktické důsledky</a:t>
            </a:r>
          </a:p>
          <a:p>
            <a:pPr marL="228600" indent="-228600">
              <a:buSzPct val="100000"/>
              <a:buChar char="•"/>
            </a:pPr>
            <a:r>
              <a:t>závěr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2" name="Shape 17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Char char="•"/>
            </a:pPr>
            <a:r>
              <a:t>technika WIIFM (Whats in it for me?)</a:t>
            </a:r>
          </a:p>
          <a:p>
            <a:pPr marL="228600" indent="-228600">
              <a:buSzPct val="100000"/>
              <a:buChar char="•"/>
            </a:pPr>
            <a:r>
              <a:t>pokud tohle budete ignorovat, ztratíte publikum</a:t>
            </a:r>
          </a:p>
          <a:p>
            <a:pPr marL="228600" indent="-228600">
              <a:buSzPct val="100000"/>
              <a:buChar char="•"/>
            </a:pPr>
            <a:r>
              <a:t>zaměřte se na klíčové výhody (tak jak to popisuje i Simon Sinek)</a:t>
            </a:r>
          </a:p>
          <a:p>
            <a:pPr marL="228600" indent="-228600">
              <a:buSzPct val="100000"/>
              <a:buChar char="•"/>
            </a:pPr>
            <a:r>
              <a:t>ta nejdůležitější informace musí být jasně srozumitelně vysvětlena</a:t>
            </a:r>
          </a:p>
          <a:p>
            <a:pPr lvl="2" marL="685800" indent="-228600">
              <a:buSzPct val="100000"/>
              <a:buChar char="•"/>
            </a:pPr>
            <a:r>
              <a:t>a klidně ji zopakujte dvakrát</a:t>
            </a:r>
          </a:p>
          <a:p>
            <a:pPr lvl="2" marL="685800" indent="-228600">
              <a:buSzPct val="100000"/>
              <a:buChar char="•"/>
            </a:pPr>
            <a:r>
              <a:t>a pak musí být všude konzistentní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6" name="Shape 17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Char char="•"/>
            </a:pPr>
            <a:r>
              <a:t>začněte myšlenkou, musí to mít hluboký základ</a:t>
            </a:r>
          </a:p>
          <a:p>
            <a:pPr marL="228600" indent="-228600">
              <a:buSzPct val="100000"/>
              <a:buChar char="•"/>
            </a:pPr>
            <a:r>
              <a:t>co vlastně prodávám - nejde o samotnou věc, ale co to přinese vašim zákazníkům</a:t>
            </a:r>
          </a:p>
          <a:p>
            <a:pPr marL="228600" indent="-228600">
              <a:buSzPct val="100000"/>
              <a:buChar char="•"/>
            </a:pPr>
            <a:r>
              <a:t>buďte osobní, entuziasmus! - proč vás tak baví něco přinášet zákazníkům</a:t>
            </a:r>
          </a:p>
          <a:p>
            <a:pPr lvl="2" marL="685800" indent="-228600">
              <a:buSzPct val="100000"/>
              <a:buChar char="•"/>
            </a:pPr>
            <a:r>
              <a:t>posluchači zapomenou cíle, ale váš zápal si budou pamatovat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0" name="Shape 18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Char char="•"/>
            </a:pPr>
            <a:r>
              <a:t>hlavně ne mrak odrážek na slajdu</a:t>
            </a:r>
          </a:p>
          <a:p>
            <a:pPr marL="228600" indent="-228600">
              <a:buSzPct val="100000"/>
              <a:buChar char="•"/>
            </a:pPr>
            <a:r>
              <a:t>posluchač si to co chcete sdělit nesmí přečíst na slajdu za vámi</a:t>
            </a:r>
          </a:p>
          <a:p>
            <a:pPr marL="228600" indent="-228600">
              <a:buSzPct val="100000"/>
              <a:buChar char="•"/>
            </a:pPr>
            <a:r>
              <a:t>prezentace je jenom doplnění, podpůrný nástroj</a:t>
            </a:r>
          </a:p>
          <a:p>
            <a:pPr marL="228600" indent="-228600">
              <a:buSzPct val="100000"/>
              <a:buChar char="•"/>
            </a:pPr>
            <a:r>
              <a:t>iPod - tisíc písní v kapse</a:t>
            </a:r>
          </a:p>
          <a:p>
            <a:pPr marL="228600" indent="-228600">
              <a:buSzPct val="100000"/>
              <a:buChar char="•"/>
            </a:pPr>
            <a:r>
              <a:t>klíčové sdělení - jednovětná vize, která charakterizuje vaši firmu, produkt či službu</a:t>
            </a:r>
          </a:p>
          <a:p>
            <a:pPr lvl="2" marL="685800" indent="-228600">
              <a:buSzPct val="100000"/>
              <a:buChar char="•"/>
            </a:pPr>
            <a:r>
              <a:t>tohle pak systematicky opakujte</a:t>
            </a:r>
          </a:p>
          <a:p>
            <a:pPr lvl="2" marL="685800" indent="-228600">
              <a:buSzPct val="100000"/>
              <a:buChar char="•"/>
            </a:pPr>
            <a:r>
              <a:t>klíčové sdělení nabízí adresátům lepší život - nejde o vás, jde o ně</a:t>
            </a:r>
          </a:p>
          <a:p>
            <a:pPr marL="228600" indent="-228600">
              <a:buSzPct val="100000"/>
              <a:buChar char="•"/>
            </a:pPr>
            <a:r>
              <a:t>chcete publiku něco dát - ne ho okrást o čas (nejhorší je začátek, snažím se vás moc nezdržet!!! - to pak bývá většinou dlouhé a už na začátku říkáte že vám vlastně nejde o publikum)</a:t>
            </a:r>
          </a:p>
          <a:p>
            <a:pPr marL="228600" indent="-228600">
              <a:buSzPct val="100000"/>
              <a:buChar char="•"/>
            </a:pPr>
            <a:r>
              <a:t>nenechávejte na obrazovce slajd o kterém už nemluvíte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4" name="Shape 18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Char char="•"/>
            </a:pPr>
            <a:r>
              <a:t>využít pravidlo TŘÍ - lidi prostě mají rádi tři přínosy, atd. (je to i v pohádkách, tři princové, apod.)</a:t>
            </a:r>
          </a:p>
          <a:p>
            <a:pPr lvl="3" marL="914400" indent="-228600">
              <a:buSzPct val="100000"/>
              <a:buChar char="•"/>
            </a:pPr>
            <a:r>
              <a:t>hotový seznam si rozdělte do tří hlavních částí, to bude vaše struktura</a:t>
            </a:r>
          </a:p>
          <a:p>
            <a:pPr marL="228600" indent="-228600">
              <a:buSzPct val="100000"/>
              <a:buChar char="•"/>
            </a:pPr>
            <a:r>
              <a:t>pravidlo 10 MINUT - tehdy začíná publikum ztrácet pozornost, začleňte jiný podnět (video, příběh, další řečník, demonstrace produktu)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8" name="Shape 18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Char char="•"/>
            </a:pPr>
            <a:r>
              <a:t>uveďte ho na scénu co nejdřív</a:t>
            </a:r>
          </a:p>
          <a:p>
            <a:pPr marL="228600" indent="-228600">
              <a:buSzPct val="100000"/>
              <a:buChar char="•"/>
            </a:pPr>
            <a:r>
              <a:t>barvitě vykreslete co zákazníky trápí, problém pečlivě popište, vystupňujte potřebu řešení</a:t>
            </a:r>
          </a:p>
          <a:p>
            <a:pPr marL="228600" indent="-228600">
              <a:buSzPct val="100000"/>
              <a:buChar char="•"/>
            </a:pPr>
            <a:r>
              <a:t>váš produkt nikoho nezajímá, lidé chtějí jen vyřešit problém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2" name="Shape 19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marL="228600" indent="-228600">
              <a:buSzPct val="100000"/>
              <a:buChar char="•"/>
            </a:lvl1pPr>
          </a:lstStyle>
          <a:p>
            <a:pPr/>
            <a:r>
              <a:t>po uvedení problémů srozumitelně popište jak posluchači můžete pomoct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6" name="Shape 19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Char char="•"/>
            </a:pPr>
            <a:r>
              <a:t>slajd je jednoduchý, vizuálně působivý</a:t>
            </a:r>
          </a:p>
          <a:p>
            <a:pPr marL="228600" indent="-228600">
              <a:buSzPct val="100000"/>
              <a:buChar char="•"/>
            </a:pPr>
            <a:r>
              <a:t>hlavně neukázat typickou nudnou powerpointovou šablonu s několika stupni odrážek</a:t>
            </a:r>
          </a:p>
          <a:p>
            <a:pPr marL="228600" indent="-228600">
              <a:buSzPct val="100000"/>
              <a:buChar char="•"/>
            </a:pPr>
            <a:r>
              <a:t>fakt nepoužívejte odrážky, ty patří do materiálů které si má publikum přečíst</a:t>
            </a:r>
          </a:p>
          <a:p>
            <a:pPr marL="228600" indent="-228600">
              <a:buSzPct val="100000"/>
              <a:buChar char="•"/>
            </a:pPr>
            <a:r>
              <a:t>nepodtrhávejte, nepoužívejte kurzívu - blbě se to čte</a:t>
            </a:r>
          </a:p>
          <a:p>
            <a:pPr marL="228600" indent="-228600">
              <a:buSzPct val="100000"/>
              <a:buChar char="•"/>
            </a:pPr>
            <a:r>
              <a:t>tučné písmo je v pořádku</a:t>
            </a:r>
          </a:p>
          <a:p>
            <a:pPr marL="228600" indent="-228600">
              <a:buSzPct val="100000"/>
              <a:buChar char="•"/>
            </a:pPr>
            <a:r>
              <a:t>na každý slajd patří jedno téma - doplnit jej fotografií nebo klíčovým slovem</a:t>
            </a:r>
          </a:p>
          <a:p>
            <a:pPr marL="228600" indent="-228600">
              <a:buSzPct val="100000"/>
              <a:buChar char="•"/>
            </a:pPr>
            <a:r>
              <a:t>ať to vypadá zatraceně skvěle</a:t>
            </a:r>
          </a:p>
          <a:p>
            <a:pPr marL="228600" indent="-228600">
              <a:buSzPct val="100000"/>
              <a:buChar char="•"/>
            </a:pPr>
            <a:r>
              <a:t>ideálně si to uložte do pdfka - jinak se vám to rozpadne když budete prezentovat na jiném počítači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Náze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 a datum"/>
          <p:cNvSpPr txBox="1"/>
          <p:nvPr>
            <p:ph type="body" sz="quarter" idx="21" hasCustomPrompt="1"/>
          </p:nvPr>
        </p:nvSpPr>
        <p:spPr>
          <a:xfrm>
            <a:off x="1206498" y="11839048"/>
            <a:ext cx="21971003" cy="636979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Autor a datum</a:t>
            </a:r>
          </a:p>
        </p:txBody>
      </p:sp>
      <p:sp>
        <p:nvSpPr>
          <p:cNvPr id="12" name="Název prezentac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Název prezentace</a:t>
            </a:r>
          </a:p>
        </p:txBody>
      </p:sp>
      <p:sp>
        <p:nvSpPr>
          <p:cNvPr id="13" name="Text úrovně 1…"/>
          <p:cNvSpPr txBox="1"/>
          <p:nvPr>
            <p:ph type="body" sz="quarter" idx="1" hasCustomPrompt="1"/>
          </p:nvPr>
        </p:nvSpPr>
        <p:spPr>
          <a:xfrm>
            <a:off x="1206500" y="7196865"/>
            <a:ext cx="21971000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Podtitul prezentace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Číslo snímku"/>
          <p:cNvSpPr txBox="1"/>
          <p:nvPr>
            <p:ph type="sldNum" sz="quarter" idx="2"/>
          </p:nvPr>
        </p:nvSpPr>
        <p:spPr>
          <a:xfrm>
            <a:off x="12007748" y="13080999"/>
            <a:ext cx="368504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ý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 úrovně 1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Výpis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ůležitý f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Více o faktu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Více o faktu</a:t>
            </a:r>
          </a:p>
        </p:txBody>
      </p:sp>
      <p:sp>
        <p:nvSpPr>
          <p:cNvPr id="107" name="Text úrovně 1…"/>
          <p:cNvSpPr txBox="1"/>
          <p:nvPr>
            <p:ph type="body" idx="1" hasCustomPrompt="1"/>
          </p:nvPr>
        </p:nvSpPr>
        <p:spPr>
          <a:xfrm>
            <a:off x="1206500" y="935258"/>
            <a:ext cx="21971000" cy="7359063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100 %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Zdroj"/>
          <p:cNvSpPr txBox="1"/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Zdroj</a:t>
            </a:r>
          </a:p>
        </p:txBody>
      </p:sp>
      <p:sp>
        <p:nvSpPr>
          <p:cNvPr id="116" name="Text úrovně 1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 anchor="ctr"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„Význačný citát“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grafie -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862804876_960x639.jpg"/>
          <p:cNvSpPr/>
          <p:nvPr>
            <p:ph type="pic" sz="quarter" idx="21"/>
          </p:nvPr>
        </p:nvSpPr>
        <p:spPr>
          <a:xfrm>
            <a:off x="15430500" y="7085409"/>
            <a:ext cx="8128000" cy="54102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824910546_2681x1332.jpg"/>
          <p:cNvSpPr/>
          <p:nvPr>
            <p:ph type="pic" idx="22"/>
          </p:nvPr>
        </p:nvSpPr>
        <p:spPr>
          <a:xfrm>
            <a:off x="-2933700" y="1270000"/>
            <a:ext cx="22699133" cy="11277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575395635_960x639.jpg"/>
          <p:cNvSpPr/>
          <p:nvPr>
            <p:ph type="pic" sz="quarter" idx="23"/>
          </p:nvPr>
        </p:nvSpPr>
        <p:spPr>
          <a:xfrm>
            <a:off x="15430500" y="1270000"/>
            <a:ext cx="8128000" cy="5410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Obrázek"/>
          <p:cNvSpPr/>
          <p:nvPr>
            <p:ph type="pic" idx="21"/>
          </p:nvPr>
        </p:nvSpPr>
        <p:spPr>
          <a:xfrm>
            <a:off x="-1511300" y="-3721100"/>
            <a:ext cx="28511500" cy="1903024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 názvu"/>
          <p:cNvSpPr txBox="1"/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</p:spPr>
        <p:txBody>
          <a:bodyPr lIns="71437" tIns="71437" rIns="71437" bIns="71437" anchor="ctr"/>
          <a:lstStyle>
            <a:lvl1pPr algn="ctr" defTabSz="821531">
              <a:lnSpc>
                <a:spcPct val="100000"/>
              </a:lnSpc>
              <a:defRPr b="0" spc="0" sz="11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Text názvu</a:t>
            </a:r>
          </a:p>
        </p:txBody>
      </p:sp>
      <p:sp>
        <p:nvSpPr>
          <p:cNvPr id="150" name="Text úrovně 1…"/>
          <p:cNvSpPr txBox="1"/>
          <p:nvPr>
            <p:ph type="body" idx="1"/>
          </p:nvPr>
        </p:nvSpPr>
        <p:spPr>
          <a:xfrm>
            <a:off x="4387453" y="3643312"/>
            <a:ext cx="15609094" cy="8840392"/>
          </a:xfrm>
          <a:prstGeom prst="rect">
            <a:avLst/>
          </a:prstGeom>
        </p:spPr>
        <p:txBody>
          <a:bodyPr lIns="71437" tIns="71437" rIns="71437" bIns="71437" anchor="ctr"/>
          <a:lstStyle>
            <a:lvl1pPr marL="611187" indent="-611187" defTabSz="821531">
              <a:lnSpc>
                <a:spcPct val="100000"/>
              </a:lnSpc>
              <a:spcBef>
                <a:spcPts val="5900"/>
              </a:spcBef>
              <a:buSzPct val="145000"/>
              <a:defRPr sz="4400"/>
            </a:lvl1pPr>
            <a:lvl2pPr marL="1055687" indent="-611187" defTabSz="821531">
              <a:lnSpc>
                <a:spcPct val="100000"/>
              </a:lnSpc>
              <a:spcBef>
                <a:spcPts val="5900"/>
              </a:spcBef>
              <a:buSzPct val="145000"/>
              <a:defRPr sz="4400"/>
            </a:lvl2pPr>
            <a:lvl3pPr marL="1500187" indent="-611187" defTabSz="821531">
              <a:lnSpc>
                <a:spcPct val="100000"/>
              </a:lnSpc>
              <a:spcBef>
                <a:spcPts val="5900"/>
              </a:spcBef>
              <a:buSzPct val="145000"/>
              <a:defRPr sz="4400"/>
            </a:lvl3pPr>
            <a:lvl4pPr marL="1944687" indent="-611187" defTabSz="821531">
              <a:lnSpc>
                <a:spcPct val="100000"/>
              </a:lnSpc>
              <a:spcBef>
                <a:spcPts val="5900"/>
              </a:spcBef>
              <a:buSzPct val="145000"/>
              <a:defRPr sz="4400"/>
            </a:lvl4pPr>
            <a:lvl5pPr marL="2389187" indent="-611187" defTabSz="821531">
              <a:lnSpc>
                <a:spcPct val="100000"/>
              </a:lnSpc>
              <a:spcBef>
                <a:spcPts val="5900"/>
              </a:spcBef>
              <a:buSzPct val="145000"/>
              <a:defRPr sz="4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51" name="Číslo snímku"/>
          <p:cNvSpPr txBox="1"/>
          <p:nvPr>
            <p:ph type="sldNum" sz="quarter" idx="2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</p:spPr>
        <p:txBody>
          <a:bodyPr lIns="71437" tIns="71437" rIns="71437" bIns="71437" anchor="t"/>
          <a:lstStyle>
            <a:lvl1pPr defTabSz="821531">
              <a:defRPr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 a 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rázek"/>
          <p:cNvSpPr/>
          <p:nvPr>
            <p:ph type="pic" idx="21"/>
          </p:nvPr>
        </p:nvSpPr>
        <p:spPr>
          <a:xfrm>
            <a:off x="-431800" y="-4038600"/>
            <a:ext cx="2946400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Název prezentac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Název prezentace</a:t>
            </a:r>
          </a:p>
        </p:txBody>
      </p:sp>
      <p:sp>
        <p:nvSpPr>
          <p:cNvPr id="23" name="Autor a datum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Autor a datum</a:t>
            </a:r>
          </a:p>
        </p:txBody>
      </p:sp>
      <p:sp>
        <p:nvSpPr>
          <p:cNvPr id="24" name="Text úrovně 1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4468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Podtitul prezentace 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lternativní název a 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Název snímku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Název snímku</a:t>
            </a:r>
          </a:p>
        </p:txBody>
      </p:sp>
      <p:sp>
        <p:nvSpPr>
          <p:cNvPr id="33" name="Text úrovně 1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240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Podtitul snímku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92709243_1322x1323.jpeg"/>
          <p:cNvSpPr/>
          <p:nvPr>
            <p:ph type="pic" sz="half" idx="21"/>
          </p:nvPr>
        </p:nvSpPr>
        <p:spPr>
          <a:xfrm>
            <a:off x="12052303" y="1270000"/>
            <a:ext cx="11188406" cy="112098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5" name="Číslo snímku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Název snímku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Název snímku</a:t>
            </a:r>
          </a:p>
        </p:txBody>
      </p:sp>
      <p:sp>
        <p:nvSpPr>
          <p:cNvPr id="43" name="Podtitul snímku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Podtitul snímku</a:t>
            </a:r>
          </a:p>
        </p:txBody>
      </p:sp>
      <p:sp>
        <p:nvSpPr>
          <p:cNvPr id="44" name="Text úrovně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s odrážkami na snímku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 úrovně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Text s odrážkami na snímku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, odrážky, 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Název snímku"/>
          <p:cNvSpPr txBox="1"/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Název snímku</a:t>
            </a:r>
          </a:p>
        </p:txBody>
      </p:sp>
      <p:sp>
        <p:nvSpPr>
          <p:cNvPr id="61" name="Podtitul snímku"/>
          <p:cNvSpPr txBox="1"/>
          <p:nvPr>
            <p:ph type="body" sz="quarter" idx="21" hasCustomPrompt="1"/>
          </p:nvPr>
        </p:nvSpPr>
        <p:spPr>
          <a:xfrm>
            <a:off x="1206500" y="2245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Podtitul snímku</a:t>
            </a:r>
          </a:p>
        </p:txBody>
      </p:sp>
      <p:sp>
        <p:nvSpPr>
          <p:cNvPr id="62" name="Text úrovně 1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012"/>
          </a:xfrm>
          <a:prstGeom prst="rect">
            <a:avLst/>
          </a:prstGeom>
        </p:spPr>
        <p:txBody>
          <a:bodyPr/>
          <a:lstStyle/>
          <a:p>
            <a:pPr/>
            <a:r>
              <a:t>Text s odrážkami na snímku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3" name="824910546_2681x1332.jpg"/>
          <p:cNvSpPr/>
          <p:nvPr>
            <p:ph type="pic" idx="22"/>
          </p:nvPr>
        </p:nvSpPr>
        <p:spPr>
          <a:xfrm>
            <a:off x="6380200" y="1263848"/>
            <a:ext cx="22529801" cy="111934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ddí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Název oddílu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Název oddílu</a:t>
            </a:r>
          </a:p>
        </p:txBody>
      </p:sp>
      <p:sp>
        <p:nvSpPr>
          <p:cNvPr id="72" name="Číslo snímku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Jen náze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Název snímku"/>
          <p:cNvSpPr txBox="1"/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Název snímku</a:t>
            </a:r>
          </a:p>
        </p:txBody>
      </p:sp>
      <p:sp>
        <p:nvSpPr>
          <p:cNvPr id="80" name="Podtitul snímku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Podtitul snímku</a:t>
            </a:r>
          </a:p>
        </p:txBody>
      </p:sp>
      <p:sp>
        <p:nvSpPr>
          <p:cNvPr id="8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Název programu"/>
          <p:cNvSpPr txBox="1"/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Název programu</a:t>
            </a:r>
          </a:p>
        </p:txBody>
      </p:sp>
      <p:sp>
        <p:nvSpPr>
          <p:cNvPr id="89" name="Program – podtitul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Program – podtitul</a:t>
            </a:r>
          </a:p>
        </p:txBody>
      </p:sp>
      <p:sp>
        <p:nvSpPr>
          <p:cNvPr id="90" name="Text úrovně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Body programu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ázev snímku"/>
          <p:cNvSpPr txBox="1"/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Název snímku</a:t>
            </a:r>
          </a:p>
        </p:txBody>
      </p:sp>
      <p:sp>
        <p:nvSpPr>
          <p:cNvPr id="3" name="Text úrovně 1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Text s odrážkami na snímku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Číslo snímku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video" Target="https://www.youtube.com/embed/hv7xz2xgWNA?feature=oembed" TargetMode="External"/><Relationship Id="rId3" Type="http://schemas.openxmlformats.org/officeDocument/2006/relationships/image" Target="../media/image1.jpe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docs.google.com/spreadsheets/d/1qEZdxBtTM6dgDMu6X2_FRzEHPAHGyEbJt6jhH0zXVkI/edit#gid=1888837071" TargetMode="Externa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JAK SKVĚLE PREZENTOVAT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JAK SKVĚLE PREZENTOVAT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9. V jednoduchosti je síl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9. V jednoduchosti je síla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10. Vdechněte číslům živo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10. Vdechněte číslům život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11. Buďte pozitivní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11. Buďte pozitivní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12. Pozvěte si host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12. Pozvěte si hosty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13. Ukažte 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13. Ukažte to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14. Ohromte publiku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14. Ohromte publikum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15. Ovládněte pódiu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15. Ovládněte pódium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16. Buďte uvolnění a přirození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16. Buďte uvolnění a přirození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17. Zvolte odpovídající oblečení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17. Zvolte odpovídající oblečení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18. Žádné poznámk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18. Žádné poznámky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1. Plánujt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buClr>
                <a:srgbClr val="FFFFFF"/>
              </a:buCl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1. Plánujte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19. Užijte si 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19. Užijte si to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teve Jobs - představení iPhon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Steve Jobs - představení iPhonu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8" name="STEVE JOBS | prezentace prvního iPhonu | 2007 | 1. část" descr="STEVE JOBS | prezentace prvního iPhonu | 2007 | 1. část"/>
          <p:cNvPicPr>
            <a:picLocks noChangeAspect="0"/>
          </p:cNvPicPr>
          <p:nvPr>
            <a:videoFile xmlns:mc="http://schemas.openxmlformats.org/markup-compatibility/2006" xmlns:aiw="http://developer.apple.com/namespaces/iwork" r:link="rId2" mc:Ignorable="aiw" aiw:title="STEVE JOBS | prezentace prvního iPhonu | 2007 | 1. část" aiw:author="AnonWLSC"/>
          </p:nvPr>
        </p:nvPicPr>
        <p:blipFill>
          <a:blip r:embed="rId3">
            <a:extLst/>
          </a:blip>
          <a:stretch>
            <a:fillRect/>
          </a:stretch>
        </p:blipFill>
        <p:spPr>
          <a:xfrm>
            <a:off x="-41162" y="-23154"/>
            <a:ext cx="24466324" cy="13762308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mediacall" nodeType="clickEffect" presetSubtype="0" presetID="1" grpId="1" fill="hold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  <p:video fullScrn="0">
              <p:cMediaNode mute="0" showWhenStopped="1" numSld="1" vol="80000">
                <p:cTn id="7" fill="hold" display="0">
                  <p:stCondLst>
                    <p:cond delay="indefinite"/>
                  </p:stCondLst>
                </p:cTn>
                <p:tgtEl>
                  <p:spTgt spid="238"/>
                </p:tgtEl>
              </p:cMediaNode>
            </p:video>
            <p:seq concurrent="1" prevAc="none" nextAc="seek">
              <p:cTn id="8" evtFilter="cancelBubble" nodeType="interactiveSeq" restart="whenNotActive" fill="hold">
                <p:stCondLst>
                  <p:cond delay="0" evt="onClick">
                    <p:tgtEl>
                      <p:spTgt spid="238"/>
                    </p:tgtEl>
                  </p:cond>
                </p:stCondLst>
                <p:endSync delay="0" evt="end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mediacall" nodeType="clickEffect" presetSubtype="0" presetID="2" fill="hold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delay="0" evt="onClick">
                  <p:tgtEl>
                    <p:spTgt spid="238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UMMAR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SUMMARY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CO JSME UŽ PROBRAL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80454">
              <a:defRPr sz="10640"/>
            </a:lvl1pPr>
          </a:lstStyle>
          <a:p>
            <a:pPr/>
            <a:r>
              <a:t>CO JSME UŽ PROBRALI</a:t>
            </a:r>
          </a:p>
        </p:txBody>
      </p:sp>
      <p:sp>
        <p:nvSpPr>
          <p:cNvPr id="243" name="Jak vybudovat a na čem postavit identitu značk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Jak vybudovat a na čem postavit identitu značky</a:t>
            </a:r>
          </a:p>
          <a:p>
            <a:pPr/>
            <a:r>
              <a:t>Proč okolo toho napsat příběh</a:t>
            </a:r>
          </a:p>
          <a:p>
            <a:pPr/>
            <a:r>
              <a:t>Dobrá značka nese misi, vizi a cíl</a:t>
            </a:r>
          </a:p>
          <a:p>
            <a:pPr/>
            <a:r>
              <a:t>Dobrá značka je něčím charakteristická</a:t>
            </a:r>
          </a:p>
          <a:p>
            <a:pPr/>
            <a:r>
              <a:t>Proč by měla mít značka osobnost a jak bude oslovovat publikum (a to publikum budete dobře znát)</a:t>
            </a:r>
          </a:p>
          <a:p>
            <a:pPr/>
            <a:r>
              <a:t>Něco málo o tom jak teda udělat tu kreativu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O JSME UŽ PROBRAL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80454">
              <a:defRPr sz="10640"/>
            </a:lvl1pPr>
          </a:lstStyle>
          <a:p>
            <a:pPr/>
            <a:r>
              <a:t>CO JSME UŽ PROBRALI</a:t>
            </a:r>
          </a:p>
        </p:txBody>
      </p:sp>
      <p:sp>
        <p:nvSpPr>
          <p:cNvPr id="246" name="Jaká média pro komunikaci použít…"/>
          <p:cNvSpPr txBox="1"/>
          <p:nvPr>
            <p:ph type="body" idx="1"/>
          </p:nvPr>
        </p:nvSpPr>
        <p:spPr>
          <a:xfrm>
            <a:off x="4387453" y="3652242"/>
            <a:ext cx="15609094" cy="8840391"/>
          </a:xfrm>
          <a:prstGeom prst="rect">
            <a:avLst/>
          </a:prstGeom>
        </p:spPr>
        <p:txBody>
          <a:bodyPr/>
          <a:lstStyle/>
          <a:p>
            <a:pPr/>
            <a:r>
              <a:t>Jaká média pro komunikaci použít</a:t>
            </a:r>
          </a:p>
          <a:p>
            <a:pPr/>
            <a:r>
              <a:t>Kde vidět příležitosti</a:t>
            </a:r>
          </a:p>
          <a:p>
            <a:pPr/>
            <a:r>
              <a:t>Jak sestavit rozpočet a měřit účinnost komunikace</a:t>
            </a:r>
          </a:p>
          <a:p>
            <a:pPr/>
            <a:r>
              <a:t>Jak vytvořit kampaň / Praktický návod</a:t>
            </a:r>
          </a:p>
          <a:p>
            <a:pPr/>
            <a:r>
              <a:t>Reklamní bizár / Grafický odpad</a:t>
            </a:r>
          </a:p>
          <a:p>
            <a:pPr/>
            <a:r>
              <a:t>Proč je dobré naučit se prezentovat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TRUKTURA VAŠÍ PREZENTA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690086">
              <a:defRPr sz="9407"/>
            </a:lvl1pPr>
          </a:lstStyle>
          <a:p>
            <a:pPr/>
            <a:r>
              <a:t>STRUKTURA VAŠÍ PREZENTACE</a:t>
            </a:r>
          </a:p>
        </p:txBody>
      </p:sp>
      <p:sp>
        <p:nvSpPr>
          <p:cNvPr id="249" name="Produkt / Služba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679823" indent="-679823">
              <a:spcBef>
                <a:spcPts val="0"/>
              </a:spcBef>
              <a:defRPr sz="5200"/>
            </a:pPr>
            <a:r>
              <a:t>Produkt / Služba</a:t>
            </a:r>
          </a:p>
          <a:p>
            <a:pPr marL="679823" indent="-679823">
              <a:spcBef>
                <a:spcPts val="0"/>
              </a:spcBef>
              <a:defRPr sz="5200"/>
            </a:pPr>
            <a:r>
              <a:t>V čem je vaše PROČ</a:t>
            </a:r>
          </a:p>
          <a:p>
            <a:pPr marL="679823" indent="-679823">
              <a:spcBef>
                <a:spcPts val="0"/>
              </a:spcBef>
              <a:defRPr sz="5200"/>
            </a:pPr>
            <a:r>
              <a:t>Mise, Vize a Cíl (neboli proč, jak a co)</a:t>
            </a:r>
          </a:p>
          <a:p>
            <a:pPr marL="679823" indent="-679823">
              <a:spcBef>
                <a:spcPts val="0"/>
              </a:spcBef>
              <a:defRPr sz="5200"/>
            </a:pPr>
            <a:r>
              <a:t>Osobnost značky / její archetyp</a:t>
            </a:r>
          </a:p>
          <a:p>
            <a:pPr marL="679823" indent="-679823">
              <a:spcBef>
                <a:spcPts val="0"/>
              </a:spcBef>
              <a:defRPr sz="5200"/>
            </a:pPr>
            <a:r>
              <a:t>Persony (kdo je tím vaším zákazníkem)</a:t>
            </a:r>
          </a:p>
          <a:p>
            <a:pPr marL="679823" indent="-679823">
              <a:spcBef>
                <a:spcPts val="0"/>
              </a:spcBef>
              <a:defRPr sz="5200"/>
            </a:pPr>
            <a:r>
              <a:t>Ton Of Voice (a jak k němu budete mluvit)</a:t>
            </a:r>
          </a:p>
          <a:p>
            <a:pPr marL="679823" indent="-679823">
              <a:spcBef>
                <a:spcPts val="0"/>
              </a:spcBef>
              <a:defRPr sz="5200"/>
            </a:pPr>
            <a:r>
              <a:t>Distinctive Assets (co je pro vás charakteristické a co bude tím argumentem na kterém to celé postavíte)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TRUKTURA VAŠÍ PREZENTA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690086">
              <a:defRPr sz="9407"/>
            </a:lvl1pPr>
          </a:lstStyle>
          <a:p>
            <a:pPr/>
            <a:r>
              <a:t>STRUKTURA VAŠÍ PREZENTACE</a:t>
            </a:r>
          </a:p>
        </p:txBody>
      </p:sp>
      <p:sp>
        <p:nvSpPr>
          <p:cNvPr id="252" name="Insighty (značka není co říkáte vy, ale co si myslí ONI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679823" indent="-679823">
              <a:spcBef>
                <a:spcPts val="0"/>
              </a:spcBef>
              <a:defRPr sz="5200"/>
            </a:pPr>
            <a:r>
              <a:t>Insighty (značka není co říkáte vy, ale co si myslí ONI)</a:t>
            </a:r>
          </a:p>
          <a:p>
            <a:pPr marL="679823" indent="-679823">
              <a:spcBef>
                <a:spcPts val="0"/>
              </a:spcBef>
              <a:defRPr sz="5200"/>
            </a:pPr>
            <a:r>
              <a:t>Ideální asociace spojené s vaší značkou</a:t>
            </a:r>
          </a:p>
          <a:p>
            <a:pPr marL="679823" indent="-679823">
              <a:spcBef>
                <a:spcPts val="0"/>
              </a:spcBef>
              <a:defRPr sz="5200"/>
            </a:pPr>
            <a:r>
              <a:t>Kreativa - a samozřejmě nakonec ten nápad na kterém to postavíte</a:t>
            </a:r>
          </a:p>
          <a:p>
            <a:pPr marL="679823" indent="-679823">
              <a:spcBef>
                <a:spcPts val="0"/>
              </a:spcBef>
              <a:defRPr sz="5200"/>
            </a:pPr>
            <a:r>
              <a:t>Mediamix - jaká média použijete pro komunikaci</a:t>
            </a:r>
          </a:p>
          <a:p>
            <a:pPr marL="679823" indent="-679823">
              <a:spcBef>
                <a:spcPts val="0"/>
              </a:spcBef>
              <a:defRPr sz="5200"/>
            </a:pPr>
            <a:r>
              <a:t>Budget - tak aby odpovídal realitě</a:t>
            </a:r>
          </a:p>
          <a:p>
            <a:pPr marL="679823" indent="-679823">
              <a:spcBef>
                <a:spcPts val="0"/>
              </a:spcBef>
              <a:defRPr sz="5200"/>
            </a:pPr>
            <a:r>
              <a:t>Co budete měřit -  abyste viděli že jdete správnou cestou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Feedback na tento kurz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Feedback na tento kurz</a:t>
            </a:r>
          </a:p>
        </p:txBody>
      </p:sp>
      <p:sp>
        <p:nvSpPr>
          <p:cNvPr id="255" name="ideálně mi napište mai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ideálně mi napište mail</a:t>
            </a:r>
          </a:p>
          <a:p>
            <a:pPr/>
            <a:r>
              <a:t>nebo to teď řekněte</a:t>
            </a:r>
          </a:p>
          <a:p>
            <a:pPr/>
            <a:r>
              <a:t>hodnocení kurzů v průzkumu fakulty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Jak bude probíhat hodnocení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Jak bude probíhat hodnocení</a:t>
            </a:r>
          </a:p>
        </p:txBody>
      </p:sp>
      <p:sp>
        <p:nvSpPr>
          <p:cNvPr id="258" name="tabulka v Google Docs kam si zapíšete svoji skupiny (datum, čas, jména a UČO všech ze skupiny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87680" indent="-487680" defTabSz="1950671">
              <a:spcBef>
                <a:spcPts val="3600"/>
              </a:spcBef>
              <a:defRPr sz="3840"/>
            </a:pPr>
            <a:r>
              <a:t>tabulka v Google Docs kam si zapíšete svoji skupiny (datum, čas, jména a UČO všech ze skupiny)</a:t>
            </a:r>
          </a:p>
          <a:p>
            <a:pPr marL="487680" indent="-487680" defTabSz="1950671">
              <a:spcBef>
                <a:spcPts val="3600"/>
              </a:spcBef>
              <a:defRPr sz="3840"/>
            </a:pPr>
            <a:r>
              <a:rPr u="sng">
                <a:hlinkClick r:id="rId2" invalidUrl="" action="" tgtFrame="" tooltip="" history="1" highlightClick="0" endSnd="0"/>
              </a:rPr>
              <a:t>https://docs.google.com/spreadsheets/d/1qEZdxBtTM6dgDMu6X2_FRzEHPAHGyEbJt6jhH0zXVkI/edit#gid=1888837071</a:t>
            </a:r>
            <a:r>
              <a:t> </a:t>
            </a:r>
          </a:p>
          <a:p>
            <a:pPr marL="487680" indent="-487680" defTabSz="1950671">
              <a:spcBef>
                <a:spcPts val="3600"/>
              </a:spcBef>
              <a:defRPr sz="3840"/>
            </a:pPr>
            <a:r>
              <a:t>každá skupina 15 minut prezentace + 5 minut feedback</a:t>
            </a:r>
          </a:p>
          <a:p>
            <a:pPr marL="487680" indent="-487680" defTabSz="1950671">
              <a:spcBef>
                <a:spcPts val="3600"/>
              </a:spcBef>
              <a:defRPr sz="3840"/>
            </a:pPr>
            <a:r>
              <a:t>hodnocení - když to bude OK dostanete A</a:t>
            </a:r>
          </a:p>
          <a:p>
            <a:pPr marL="487680" indent="-487680" defTabSz="1950671">
              <a:spcBef>
                <a:spcPts val="3600"/>
              </a:spcBef>
              <a:defRPr sz="3840"/>
            </a:pPr>
            <a:r>
              <a:t>hdonocení - když budete něco předělávat tak B </a:t>
            </a:r>
          </a:p>
          <a:p>
            <a:pPr marL="487680" indent="-487680" defTabSz="1950671">
              <a:spcBef>
                <a:spcPts val="3600"/>
              </a:spcBef>
              <a:defRPr sz="3840"/>
            </a:pPr>
            <a:r>
              <a:t>dvakrát doufám nebude předělávat nikdo</a:t>
            </a:r>
          </a:p>
          <a:p>
            <a:pPr marL="487680" indent="-487680" defTabSz="1950671">
              <a:spcBef>
                <a:spcPts val="3600"/>
              </a:spcBef>
              <a:defRPr sz="3840"/>
            </a:pPr>
            <a:r>
              <a:t>hodnocení vám napíšu do tabulky a jakmile to půjde tak do ISu</a:t>
            </a:r>
          </a:p>
          <a:p>
            <a:pPr marL="487680" indent="-487680" defTabSz="1950671">
              <a:spcBef>
                <a:spcPts val="3600"/>
              </a:spcBef>
              <a:defRPr sz="3840"/>
            </a:pPr>
            <a:r>
              <a:t>je to skupinová práce, tzn. každý ve sklupině dostane stejnou známku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2. Jednoduchá struktur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2. Jednoduchá struktura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Doporučená kniha:…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 defTabSz="1999437">
              <a:defRPr spc="-190" sz="9512"/>
            </a:pPr>
            <a:r>
              <a:t>Doporučená kniha:</a:t>
            </a:r>
          </a:p>
          <a:p>
            <a:pPr defTabSz="1999437">
              <a:defRPr spc="-131" sz="6560"/>
            </a:pPr>
          </a:p>
          <a:p>
            <a:pPr defTabSz="1999437">
              <a:defRPr spc="-131" sz="6560"/>
            </a:pPr>
            <a:r>
              <a:t>Gallo, Carmine: Tajemství skvělých prezentací Steva Jobse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3. Odpovězte na klíčovou otázk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3. Odpovězte na klíčovou otázku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4. Čím chcete měnit svě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4. Čím chcete měnit svět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5. Velmi krátká sdělení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5. Velmi krátká sdělení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6. O čem chcete mluvi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6. O čem chcete mluvit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7. Představte padouch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7. Představte padoucha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8. Odhalte hrdin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8. Odhalte hrdinu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