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D71E0F-0298-4011-B41A-12A4CBC03E5A}" v="3" dt="2021-04-01T11:01:01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EF8A435-4248-4C70-B7E7-2F279B25F27B}"/>
              </a:ext>
            </a:extLst>
          </p:cNvPr>
          <p:cNvSpPr txBox="1">
            <a:spLocks/>
          </p:cNvSpPr>
          <p:nvPr/>
        </p:nvSpPr>
        <p:spPr>
          <a:xfrm>
            <a:off x="755576" y="18448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rgbClr val="FFFF00"/>
                </a:solidFill>
                <a:cs typeface="Calibri"/>
              </a:rPr>
              <a:t>Klasifikace hlásek podle </a:t>
            </a:r>
          </a:p>
          <a:p>
            <a:r>
              <a:rPr lang="cs-CZ" sz="4000" dirty="0">
                <a:solidFill>
                  <a:srgbClr val="FFFF00"/>
                </a:solidFill>
                <a:cs typeface="Calibri"/>
              </a:rPr>
              <a:t>Ferdinanda de </a:t>
            </a:r>
            <a:r>
              <a:rPr lang="cs-CZ" sz="4000" dirty="0" err="1">
                <a:solidFill>
                  <a:srgbClr val="FFFF00"/>
                </a:solidFill>
                <a:cs typeface="Calibri"/>
              </a:rPr>
              <a:t>Saussura</a:t>
            </a:r>
            <a:endParaRPr lang="cs-CZ" sz="4000" dirty="0">
              <a:solidFill>
                <a:srgbClr val="FFFF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7375D-B562-4D8F-BFD7-F0C4165D2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764704"/>
            <a:ext cx="4906888" cy="51411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noProof="1"/>
              <a:t>Ferdinand de Saussure:</a:t>
            </a:r>
          </a:p>
          <a:p>
            <a:pPr marL="0" indent="0">
              <a:buNone/>
            </a:pPr>
            <a:r>
              <a:rPr lang="cs-CZ" i="1" noProof="1"/>
              <a:t>Kurs obecné lingvistiky </a:t>
            </a:r>
          </a:p>
          <a:p>
            <a:pPr marL="0" indent="0">
              <a:buNone/>
            </a:pPr>
            <a:r>
              <a:rPr lang="cs-CZ" noProof="1"/>
              <a:t>(</a:t>
            </a:r>
            <a:r>
              <a:rPr lang="cs-CZ" i="1" noProof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Cours de linguistique générale</a:t>
            </a:r>
            <a:r>
              <a:rPr lang="cs-CZ" noProof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), 1916</a:t>
            </a:r>
          </a:p>
          <a:p>
            <a:pPr marL="0" indent="0">
              <a:buNone/>
            </a:pPr>
            <a:endParaRPr lang="cs-CZ" noProof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400" noProof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oddílu Základy fonologie klasifikuje hlásky primárně nikoliv podle místa artikulace, nýbrž podle jejich otevřenosti (apertury)</a:t>
            </a:r>
          </a:p>
          <a:p>
            <a:pPr>
              <a:buFontTx/>
              <a:buChar char="-"/>
            </a:pPr>
            <a:r>
              <a:rPr lang="cs-CZ" sz="2400" noProof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otevření mezi dvěma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krajnostmi – na jedné straně úplný závěr, na druhé straně maximální rozevření</a:t>
            </a:r>
          </a:p>
          <a:p>
            <a:pPr>
              <a:buFontTx/>
              <a:buChar char="-"/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stupně čísluje 0-6</a:t>
            </a:r>
          </a:p>
          <a:p>
            <a:pPr marL="0" indent="0">
              <a:buNone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8A9F57E2-584E-4B8F-9B9D-31CB66BAA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268760"/>
            <a:ext cx="2870650" cy="450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85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2D8D-3891-431C-8DC0-F1AE5A42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 Nulová otevřenost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B36E2-E4DE-4048-94FA-70C262198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cs-CZ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okluzívy / závěrové souhlásky / </a:t>
            </a:r>
            <a:r>
              <a:rPr lang="uk-UA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зімкнені приголосні</a:t>
            </a:r>
            <a:endParaRPr lang="cs-CZ" sz="32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hlásky vznikají úplným závěrem</a:t>
            </a:r>
          </a:p>
          <a:p>
            <a:r>
              <a:rPr lang="cs-CZ" dirty="0"/>
              <a:t>podle místa artikulace:</a:t>
            </a:r>
          </a:p>
          <a:p>
            <a:pPr lvl="1"/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labiály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retné souhlásky / 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губні приголосні –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en-GB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en-GB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artikulují se pomocí obou rtů</a:t>
            </a:r>
          </a:p>
          <a:p>
            <a:pPr lvl="1"/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dentály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zubné souhlásky / 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зубні приголосні 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cs-CZ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cs-CZ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endParaRPr lang="cs-CZ" sz="20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špička jazyka směřuje proti přední části patra</a:t>
            </a:r>
          </a:p>
          <a:p>
            <a:pPr lvl="1"/>
            <a:r>
              <a:rPr lang="cs-CZ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guturály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souhrnný název pro souhlásky zadopatrové a hrtanové / </a:t>
            </a:r>
            <a:r>
              <a:rPr lang="uk-UA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задньоязикові приголосні, глоткові приголосні</a:t>
            </a:r>
            <a:r>
              <a:rPr lang="cs-CZ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cs-CZ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endParaRPr lang="cs-CZ" sz="20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hřbet jazyka se dotýká zadní části patra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68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2D8D-3891-431C-8DC0-F1AE5A42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Otevřenost 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B36E2-E4DE-4048-94FA-70C262198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cs-CZ" sz="2400" i="1" dirty="0">
                <a:effectLst/>
                <a:latin typeface="+mj-lt"/>
                <a:ea typeface="Calibri" panose="020F0502020204030204" pitchFamily="34" charset="0"/>
              </a:rPr>
              <a:t>frikativy / třené souhlásky /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</a:rPr>
              <a:t>щілині приголосні </a:t>
            </a:r>
            <a:endParaRPr lang="cs-CZ" sz="2400" i="1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neúplný </a:t>
            </a:r>
            <a:r>
              <a:rPr lang="cs-CZ" sz="2400">
                <a:effectLst/>
                <a:latin typeface="+mj-lt"/>
                <a:ea typeface="Calibri" panose="020F0502020204030204" pitchFamily="34" charset="0"/>
              </a:rPr>
              <a:t>závěr ústní 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</a:rPr>
              <a:t>dutiny, který dovoluje průchod vzduchu </a:t>
            </a:r>
          </a:p>
          <a:p>
            <a:r>
              <a:rPr lang="cs-CZ" sz="2400" dirty="0">
                <a:latin typeface="+mj-lt"/>
              </a:rPr>
              <a:t>podle místa artikulace:</a:t>
            </a:r>
          </a:p>
          <a:p>
            <a:pPr marL="400050" lvl="1" indent="0">
              <a:buNone/>
            </a:pPr>
            <a:r>
              <a:rPr lang="cs-CZ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labiodentály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/ retozubné souhlásky / 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губно-зубні приголосні –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cs-CZ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endParaRPr lang="cs-CZ" sz="24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cs-CZ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dentály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/ zubné souhlásky / 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зубні приголосні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cs-CZ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cs-CZ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cs-CZ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</a:t>
            </a:r>
            <a:endParaRPr lang="cs-CZ" sz="24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cs-CZ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palatály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cs-CZ" sz="2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předopatrové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souhlásky / 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середньоязикові приголосні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cs-CZ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guturály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/ souhrnný název pro souhlásky zadopatrové a hrtanové / </a:t>
            </a:r>
            <a:r>
              <a:rPr lang="uk-UA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задньоязикові приголосні, глоткові приголосні</a:t>
            </a: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2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endParaRPr lang="cs-CZ" sz="24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7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2D8D-3891-431C-8DC0-F1AE5A42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Otevřenost </a:t>
            </a:r>
            <a:r>
              <a:rPr lang="uk-UA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B36E2-E4DE-4048-94FA-70C262198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44416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rámci </a:t>
            </a:r>
            <a:r>
              <a:rPr lang="cs-CZ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zjednodušení lze vynechat - pro ukrajinštinu této kategorii neodpovídá žádná hláska</a:t>
            </a:r>
            <a:endParaRPr lang="cs-CZ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22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2D8D-3891-431C-8DC0-F1AE5A42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D. Otevřenost 3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B36E2-E4DE-4048-94FA-70C262198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r>
              <a:rPr lang="cs-CZ" sz="2800" i="1" dirty="0">
                <a:effectLst/>
                <a:latin typeface="+mj-lt"/>
                <a:ea typeface="Calibri" panose="020F0502020204030204" pitchFamily="34" charset="0"/>
              </a:rPr>
              <a:t>likvidy </a:t>
            </a:r>
          </a:p>
          <a:p>
            <a:r>
              <a:rPr lang="cs-CZ" sz="2800" dirty="0">
                <a:latin typeface="+mj-lt"/>
              </a:rPr>
              <a:t>podle způsobu artikulace:</a:t>
            </a:r>
          </a:p>
          <a:p>
            <a:pPr marL="400050" lvl="1" indent="0">
              <a:buNone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laterální artikulace – </a:t>
            </a:r>
            <a:r>
              <a:rPr lang="uk-UA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r>
              <a:rPr lang="cs-CZ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ль</a:t>
            </a:r>
            <a:endParaRPr lang="cs-CZ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0">
              <a:buNone/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jazyk se opírá o patro, ale ponechává napravo i nalevo otevření</a:t>
            </a:r>
          </a:p>
          <a:p>
            <a:pPr marL="400050" lvl="1" indent="0">
              <a:buNone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vibrantní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artikulace – </a:t>
            </a:r>
            <a:r>
              <a:rPr lang="uk-UA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endParaRPr lang="cs-CZ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2" indent="0">
              <a:buNone/>
            </a:pP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jazyk není patru tak blízko jako při </a:t>
            </a:r>
            <a:r>
              <a:rPr lang="cs-CZ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ale kmitá (vibruje)</a:t>
            </a:r>
          </a:p>
        </p:txBody>
      </p:sp>
    </p:spTree>
    <p:extLst>
      <p:ext uri="{BB962C8B-B14F-4D97-AF65-F5344CB8AC3E}">
        <p14:creationId xmlns:p14="http://schemas.microsoft.com/office/powerpoint/2010/main" val="4257288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2D8D-3891-431C-8DC0-F1AE5A42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E. Otevřenost </a:t>
            </a:r>
            <a:r>
              <a:rPr lang="uk-UA" sz="3600" dirty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B36E2-E4DE-4048-94FA-70C262198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032448"/>
          </a:xfrm>
        </p:spPr>
        <p:txBody>
          <a:bodyPr>
            <a:normAutofit/>
          </a:bodyPr>
          <a:lstStyle/>
          <a:p>
            <a:r>
              <a:rPr lang="uk-UA" i="1" dirty="0">
                <a:effectLst/>
                <a:latin typeface="+mj-lt"/>
                <a:ea typeface="Calibri" panose="020F0502020204030204" pitchFamily="34" charset="0"/>
              </a:rPr>
              <a:t>і</a:t>
            </a:r>
            <a:r>
              <a:rPr lang="uk-UA" dirty="0">
                <a:effectLst/>
                <a:latin typeface="+mj-lt"/>
                <a:ea typeface="Calibri" panose="020F0502020204030204" pitchFamily="34" charset="0"/>
              </a:rPr>
              <a:t>,</a:t>
            </a:r>
            <a:r>
              <a:rPr lang="uk-UA" i="1" dirty="0">
                <a:effectLst/>
                <a:latin typeface="+mj-lt"/>
                <a:ea typeface="Calibri" panose="020F0502020204030204" pitchFamily="34" charset="0"/>
              </a:rPr>
              <a:t> у</a:t>
            </a:r>
            <a:r>
              <a:rPr lang="uk-UA" dirty="0">
                <a:effectLst/>
                <a:latin typeface="+mj-lt"/>
                <a:ea typeface="Calibri" panose="020F0502020204030204" pitchFamily="34" charset="0"/>
              </a:rPr>
              <a:t>,</a:t>
            </a:r>
            <a:r>
              <a:rPr lang="uk-UA" i="1" dirty="0">
                <a:effectLst/>
                <a:latin typeface="+mj-lt"/>
                <a:ea typeface="Calibri" panose="020F0502020204030204" pitchFamily="34" charset="0"/>
              </a:rPr>
              <a:t> и</a:t>
            </a:r>
            <a:r>
              <a:rPr lang="cs-CZ" i="1" dirty="0"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r>
              <a:rPr lang="cs-CZ" dirty="0">
                <a:latin typeface="+mj-lt"/>
              </a:rPr>
              <a:t>ve srovnání s jinými vokály předpokládají ještě značnou zavřenost blízkou zavřenosti konsonantů</a:t>
            </a:r>
          </a:p>
          <a:p>
            <a:r>
              <a:rPr lang="cs-CZ" dirty="0">
                <a:latin typeface="+mj-lt"/>
              </a:rPr>
              <a:t>říká se jim také </a:t>
            </a:r>
            <a:r>
              <a:rPr lang="cs-CZ" i="1" dirty="0">
                <a:latin typeface="+mj-lt"/>
              </a:rPr>
              <a:t>semivokály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178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2D8D-3891-431C-8DC0-F1AE5A42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F. Otevřenost 5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B36E2-E4DE-4048-94FA-70C262198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6412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i="1" dirty="0">
                <a:effectLst/>
                <a:latin typeface="+mj-lt"/>
                <a:ea typeface="Calibri" panose="020F0502020204030204" pitchFamily="34" charset="0"/>
              </a:rPr>
              <a:t>е</a:t>
            </a:r>
            <a:r>
              <a:rPr lang="uk-UA" sz="3600" dirty="0">
                <a:effectLst/>
                <a:latin typeface="+mj-lt"/>
                <a:ea typeface="Calibri" panose="020F0502020204030204" pitchFamily="34" charset="0"/>
              </a:rPr>
              <a:t>, о</a:t>
            </a:r>
            <a:endParaRPr lang="cs-CZ" sz="3600" i="1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356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2D8D-3891-431C-8DC0-F1AE5A42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ea typeface="Calibri" panose="020F0502020204030204" pitchFamily="34" charset="0"/>
                <a:cs typeface="Times New Roman" panose="02020603050405020304" pitchFamily="18" charset="0"/>
              </a:rPr>
              <a:t>G. Otevřenost 6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B36E2-E4DE-4048-94FA-70C262198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6412"/>
            <a:ext cx="8229600" cy="1143000"/>
          </a:xfrm>
        </p:spPr>
        <p:txBody>
          <a:bodyPr>
            <a:normAutofit fontScale="92500" lnSpcReduction="10000"/>
          </a:bodyPr>
          <a:lstStyle/>
          <a:p>
            <a:r>
              <a:rPr lang="uk-UA" sz="3600" i="1" dirty="0">
                <a:latin typeface="+mj-lt"/>
                <a:ea typeface="Calibri" panose="020F0502020204030204" pitchFamily="34" charset="0"/>
              </a:rPr>
              <a:t>а</a:t>
            </a:r>
          </a:p>
          <a:p>
            <a:r>
              <a:rPr lang="cs-CZ" sz="3600" dirty="0">
                <a:effectLst/>
                <a:latin typeface="+mj-lt"/>
                <a:ea typeface="Calibri" panose="020F0502020204030204" pitchFamily="34" charset="0"/>
              </a:rPr>
              <a:t>maximální otevření</a:t>
            </a:r>
          </a:p>
        </p:txBody>
      </p:sp>
    </p:spTree>
    <p:extLst>
      <p:ext uri="{BB962C8B-B14F-4D97-AF65-F5344CB8AC3E}">
        <p14:creationId xmlns:p14="http://schemas.microsoft.com/office/powerpoint/2010/main" val="3113677400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164</TotalTime>
  <Words>340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Moje prezentace modrá</vt:lpstr>
      <vt:lpstr>Prezentace aplikace PowerPoint</vt:lpstr>
      <vt:lpstr>Prezentace aplikace PowerPoint</vt:lpstr>
      <vt:lpstr>A. Nulová otevřenost</vt:lpstr>
      <vt:lpstr>B. Otevřenost 1</vt:lpstr>
      <vt:lpstr>С. Otevřenost 2</vt:lpstr>
      <vt:lpstr>D. Otevřenost 3</vt:lpstr>
      <vt:lpstr>E. Otevřenost 4</vt:lpstr>
      <vt:lpstr>F. Otevřenost 5</vt:lpstr>
      <vt:lpstr>G. Otevřenost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na Ukrajině</dc:title>
  <dc:creator>Petr Ch. Kalina</dc:creator>
  <cp:lastModifiedBy>Petr Kalina</cp:lastModifiedBy>
  <cp:revision>16</cp:revision>
  <dcterms:created xsi:type="dcterms:W3CDTF">2013-04-08T12:34:12Z</dcterms:created>
  <dcterms:modified xsi:type="dcterms:W3CDTF">2021-04-07T19:55:22Z</dcterms:modified>
</cp:coreProperties>
</file>