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64" r:id="rId14"/>
    <p:sldId id="271" r:id="rId15"/>
    <p:sldId id="270" r:id="rId16"/>
    <p:sldId id="272" r:id="rId17"/>
    <p:sldId id="273" r:id="rId18"/>
    <p:sldId id="274" r:id="rId19"/>
    <p:sldId id="275" r:id="rId20"/>
    <p:sldId id="276" r:id="rId21"/>
    <p:sldId id="277" r:id="rId22"/>
    <p:sldId id="281" r:id="rId23"/>
    <p:sldId id="282" r:id="rId24"/>
    <p:sldId id="283" r:id="rId25"/>
    <p:sldId id="284" r:id="rId26"/>
    <p:sldId id="279" r:id="rId27"/>
    <p:sldId id="285" r:id="rId28"/>
    <p:sldId id="278" r:id="rId29"/>
    <p:sldId id="280" r:id="rId30"/>
    <p:sldId id="291" r:id="rId31"/>
    <p:sldId id="286" r:id="rId32"/>
    <p:sldId id="290" r:id="rId33"/>
    <p:sldId id="287" r:id="rId34"/>
    <p:sldId id="288" r:id="rId35"/>
    <p:sldId id="289" r:id="rId36"/>
    <p:sldId id="292" r:id="rId37"/>
    <p:sldId id="293" r:id="rId38"/>
    <p:sldId id="294" r:id="rId39"/>
    <p:sldId id="295" r:id="rId40"/>
    <p:sldId id="296" r:id="rId41"/>
    <p:sldId id="317" r:id="rId42"/>
    <p:sldId id="318" r:id="rId43"/>
    <p:sldId id="298" r:id="rId44"/>
    <p:sldId id="299" r:id="rId45"/>
    <p:sldId id="300" r:id="rId46"/>
    <p:sldId id="301" r:id="rId47"/>
    <p:sldId id="302" r:id="rId48"/>
    <p:sldId id="304" r:id="rId49"/>
    <p:sldId id="305" r:id="rId50"/>
    <p:sldId id="306" r:id="rId51"/>
    <p:sldId id="307" r:id="rId52"/>
    <p:sldId id="309" r:id="rId53"/>
    <p:sldId id="310" r:id="rId54"/>
    <p:sldId id="311" r:id="rId55"/>
    <p:sldId id="312" r:id="rId56"/>
    <p:sldId id="313" r:id="rId57"/>
    <p:sldId id="314" r:id="rId58"/>
    <p:sldId id="315" r:id="rId59"/>
    <p:sldId id="316" r:id="rId60"/>
    <p:sldId id="320" r:id="rId61"/>
    <p:sldId id="321" r:id="rId6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varScale="1">
        <p:scale>
          <a:sx n="100" d="100"/>
          <a:sy n="100" d="100"/>
        </p:scale>
        <p:origin x="9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C735C-C24A-F04A-9F4D-BCE35482D312}" type="datetimeFigureOut">
              <a:rPr lang="uk-UA" smtClean="0"/>
              <a:t>25.04.23</a:t>
            </a:fld>
            <a:endParaRPr lang="uk-UA"/>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uk-UA"/>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A58B6-7C34-2A40-BED5-3EB188B78F93}" type="slidenum">
              <a:rPr lang="uk-UA" smtClean="0"/>
              <a:t>‹#›</a:t>
            </a:fld>
            <a:endParaRPr lang="uk-UA"/>
          </a:p>
        </p:txBody>
      </p:sp>
    </p:spTree>
    <p:extLst>
      <p:ext uri="{BB962C8B-B14F-4D97-AF65-F5344CB8AC3E}">
        <p14:creationId xmlns:p14="http://schemas.microsoft.com/office/powerpoint/2010/main" val="351031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AFEE571-DA39-1340-8E8E-6346C52F4BD9}" type="slidenum">
              <a:rPr lang="cs-CZ" smtClean="0"/>
              <a:t>55</a:t>
            </a:fld>
            <a:endParaRPr lang="cs-CZ"/>
          </a:p>
        </p:txBody>
      </p:sp>
    </p:spTree>
    <p:extLst>
      <p:ext uri="{BB962C8B-B14F-4D97-AF65-F5344CB8AC3E}">
        <p14:creationId xmlns:p14="http://schemas.microsoft.com/office/powerpoint/2010/main" val="182028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7F3829-425E-9CEC-128F-5094FE8FA42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BEC0F8A-E475-CB9D-16C2-3D1BA38934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6333425-41D0-F43C-1EE8-B73019F83A8C}"/>
              </a:ext>
            </a:extLst>
          </p:cNvPr>
          <p:cNvSpPr>
            <a:spLocks noGrp="1"/>
          </p:cNvSpPr>
          <p:nvPr>
            <p:ph type="dt" sz="half" idx="10"/>
          </p:nvPr>
        </p:nvSpPr>
        <p:spPr/>
        <p:txBody>
          <a:bodyPr/>
          <a:lstStyle/>
          <a:p>
            <a:fld id="{2539A8B2-BE62-41D3-ACBF-5E97068AAD90}" type="datetimeFigureOut">
              <a:rPr lang="cs-CZ" smtClean="0"/>
              <a:t>25.04.2023</a:t>
            </a:fld>
            <a:endParaRPr lang="cs-CZ"/>
          </a:p>
        </p:txBody>
      </p:sp>
      <p:sp>
        <p:nvSpPr>
          <p:cNvPr id="5" name="Zástupný symbol pro zápatí 4">
            <a:extLst>
              <a:ext uri="{FF2B5EF4-FFF2-40B4-BE49-F238E27FC236}">
                <a16:creationId xmlns:a16="http://schemas.microsoft.com/office/drawing/2014/main" id="{C29EA0D0-1C71-E53E-62D5-186E8E7573F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6673CA9-B6E6-42EB-45A2-002BEE9B93E6}"/>
              </a:ext>
            </a:extLst>
          </p:cNvPr>
          <p:cNvSpPr>
            <a:spLocks noGrp="1"/>
          </p:cNvSpPr>
          <p:nvPr>
            <p:ph type="sldNum" sz="quarter" idx="12"/>
          </p:nvPr>
        </p:nvSpPr>
        <p:spPr/>
        <p:txBody>
          <a:bodyPr/>
          <a:lstStyle/>
          <a:p>
            <a:fld id="{48EC2B95-0EEF-4E48-9627-055567442970}" type="slidenum">
              <a:rPr lang="cs-CZ" smtClean="0"/>
              <a:t>‹#›</a:t>
            </a:fld>
            <a:endParaRPr lang="cs-CZ"/>
          </a:p>
        </p:txBody>
      </p:sp>
    </p:spTree>
    <p:extLst>
      <p:ext uri="{BB962C8B-B14F-4D97-AF65-F5344CB8AC3E}">
        <p14:creationId xmlns:p14="http://schemas.microsoft.com/office/powerpoint/2010/main" val="63327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8A971-96E8-5786-8AEF-EADB9C9C10F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0949414-D89D-A668-0268-2CE37B62F0E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8D050E9-304C-6B16-421C-3DAF0FA63899}"/>
              </a:ext>
            </a:extLst>
          </p:cNvPr>
          <p:cNvSpPr>
            <a:spLocks noGrp="1"/>
          </p:cNvSpPr>
          <p:nvPr>
            <p:ph type="dt" sz="half" idx="10"/>
          </p:nvPr>
        </p:nvSpPr>
        <p:spPr/>
        <p:txBody>
          <a:bodyPr/>
          <a:lstStyle/>
          <a:p>
            <a:fld id="{2539A8B2-BE62-41D3-ACBF-5E97068AAD90}" type="datetimeFigureOut">
              <a:rPr lang="cs-CZ" smtClean="0"/>
              <a:t>25.04.2023</a:t>
            </a:fld>
            <a:endParaRPr lang="cs-CZ"/>
          </a:p>
        </p:txBody>
      </p:sp>
      <p:sp>
        <p:nvSpPr>
          <p:cNvPr id="5" name="Zástupný symbol pro zápatí 4">
            <a:extLst>
              <a:ext uri="{FF2B5EF4-FFF2-40B4-BE49-F238E27FC236}">
                <a16:creationId xmlns:a16="http://schemas.microsoft.com/office/drawing/2014/main" id="{C001C894-8A39-8F93-2047-0C0FD1D1A9E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65F68CD-9216-DC57-BFE4-703486E85C32}"/>
              </a:ext>
            </a:extLst>
          </p:cNvPr>
          <p:cNvSpPr>
            <a:spLocks noGrp="1"/>
          </p:cNvSpPr>
          <p:nvPr>
            <p:ph type="sldNum" sz="quarter" idx="12"/>
          </p:nvPr>
        </p:nvSpPr>
        <p:spPr/>
        <p:txBody>
          <a:bodyPr/>
          <a:lstStyle/>
          <a:p>
            <a:fld id="{48EC2B95-0EEF-4E48-9627-055567442970}" type="slidenum">
              <a:rPr lang="cs-CZ" smtClean="0"/>
              <a:t>‹#›</a:t>
            </a:fld>
            <a:endParaRPr lang="cs-CZ"/>
          </a:p>
        </p:txBody>
      </p:sp>
    </p:spTree>
    <p:extLst>
      <p:ext uri="{BB962C8B-B14F-4D97-AF65-F5344CB8AC3E}">
        <p14:creationId xmlns:p14="http://schemas.microsoft.com/office/powerpoint/2010/main" val="228509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46C2CAA-D49F-CDDE-62B1-5B414993E5D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4479ADA-0136-E195-36A4-638306C8481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1F14B20-D05B-11E7-2FCA-32CDD4C83271}"/>
              </a:ext>
            </a:extLst>
          </p:cNvPr>
          <p:cNvSpPr>
            <a:spLocks noGrp="1"/>
          </p:cNvSpPr>
          <p:nvPr>
            <p:ph type="dt" sz="half" idx="10"/>
          </p:nvPr>
        </p:nvSpPr>
        <p:spPr/>
        <p:txBody>
          <a:bodyPr/>
          <a:lstStyle/>
          <a:p>
            <a:fld id="{2539A8B2-BE62-41D3-ACBF-5E97068AAD90}" type="datetimeFigureOut">
              <a:rPr lang="cs-CZ" smtClean="0"/>
              <a:t>25.04.2023</a:t>
            </a:fld>
            <a:endParaRPr lang="cs-CZ"/>
          </a:p>
        </p:txBody>
      </p:sp>
      <p:sp>
        <p:nvSpPr>
          <p:cNvPr id="5" name="Zástupný symbol pro zápatí 4">
            <a:extLst>
              <a:ext uri="{FF2B5EF4-FFF2-40B4-BE49-F238E27FC236}">
                <a16:creationId xmlns:a16="http://schemas.microsoft.com/office/drawing/2014/main" id="{13993661-936D-8EF4-E270-F44B4CEFCB8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3CD2271-55BF-A4EC-D26C-094EAD376A97}"/>
              </a:ext>
            </a:extLst>
          </p:cNvPr>
          <p:cNvSpPr>
            <a:spLocks noGrp="1"/>
          </p:cNvSpPr>
          <p:nvPr>
            <p:ph type="sldNum" sz="quarter" idx="12"/>
          </p:nvPr>
        </p:nvSpPr>
        <p:spPr/>
        <p:txBody>
          <a:bodyPr/>
          <a:lstStyle/>
          <a:p>
            <a:fld id="{48EC2B95-0EEF-4E48-9627-055567442970}" type="slidenum">
              <a:rPr lang="cs-CZ" smtClean="0"/>
              <a:t>‹#›</a:t>
            </a:fld>
            <a:endParaRPr lang="cs-CZ"/>
          </a:p>
        </p:txBody>
      </p:sp>
    </p:spTree>
    <p:extLst>
      <p:ext uri="{BB962C8B-B14F-4D97-AF65-F5344CB8AC3E}">
        <p14:creationId xmlns:p14="http://schemas.microsoft.com/office/powerpoint/2010/main" val="356704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6DC9F6-3F5E-6E77-1FEC-578E3F0E782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38995D2-C363-61D7-EC10-A922225C1E5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36CABC5-EEA8-8E32-EADF-B82CA6217941}"/>
              </a:ext>
            </a:extLst>
          </p:cNvPr>
          <p:cNvSpPr>
            <a:spLocks noGrp="1"/>
          </p:cNvSpPr>
          <p:nvPr>
            <p:ph type="dt" sz="half" idx="10"/>
          </p:nvPr>
        </p:nvSpPr>
        <p:spPr/>
        <p:txBody>
          <a:bodyPr/>
          <a:lstStyle/>
          <a:p>
            <a:fld id="{2539A8B2-BE62-41D3-ACBF-5E97068AAD90}" type="datetimeFigureOut">
              <a:rPr lang="cs-CZ" smtClean="0"/>
              <a:t>25.04.2023</a:t>
            </a:fld>
            <a:endParaRPr lang="cs-CZ"/>
          </a:p>
        </p:txBody>
      </p:sp>
      <p:sp>
        <p:nvSpPr>
          <p:cNvPr id="5" name="Zástupný symbol pro zápatí 4">
            <a:extLst>
              <a:ext uri="{FF2B5EF4-FFF2-40B4-BE49-F238E27FC236}">
                <a16:creationId xmlns:a16="http://schemas.microsoft.com/office/drawing/2014/main" id="{F29D10A5-2E1B-8F3E-06DC-C341D4CEF7C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64B0B73-3DFD-EEBD-E6FF-C18FF8B5D2AE}"/>
              </a:ext>
            </a:extLst>
          </p:cNvPr>
          <p:cNvSpPr>
            <a:spLocks noGrp="1"/>
          </p:cNvSpPr>
          <p:nvPr>
            <p:ph type="sldNum" sz="quarter" idx="12"/>
          </p:nvPr>
        </p:nvSpPr>
        <p:spPr/>
        <p:txBody>
          <a:bodyPr/>
          <a:lstStyle/>
          <a:p>
            <a:fld id="{48EC2B95-0EEF-4E48-9627-055567442970}" type="slidenum">
              <a:rPr lang="cs-CZ" smtClean="0"/>
              <a:t>‹#›</a:t>
            </a:fld>
            <a:endParaRPr lang="cs-CZ"/>
          </a:p>
        </p:txBody>
      </p:sp>
    </p:spTree>
    <p:extLst>
      <p:ext uri="{BB962C8B-B14F-4D97-AF65-F5344CB8AC3E}">
        <p14:creationId xmlns:p14="http://schemas.microsoft.com/office/powerpoint/2010/main" val="236668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3626FE-A266-70E8-67BF-98840EC076D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F330088-70FA-EB04-B39A-4B687BBE9E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931D894-CB27-C2A8-2EA4-A034963FDD6A}"/>
              </a:ext>
            </a:extLst>
          </p:cNvPr>
          <p:cNvSpPr>
            <a:spLocks noGrp="1"/>
          </p:cNvSpPr>
          <p:nvPr>
            <p:ph type="dt" sz="half" idx="10"/>
          </p:nvPr>
        </p:nvSpPr>
        <p:spPr/>
        <p:txBody>
          <a:bodyPr/>
          <a:lstStyle/>
          <a:p>
            <a:fld id="{2539A8B2-BE62-41D3-ACBF-5E97068AAD90}" type="datetimeFigureOut">
              <a:rPr lang="cs-CZ" smtClean="0"/>
              <a:t>25.04.2023</a:t>
            </a:fld>
            <a:endParaRPr lang="cs-CZ"/>
          </a:p>
        </p:txBody>
      </p:sp>
      <p:sp>
        <p:nvSpPr>
          <p:cNvPr id="5" name="Zástupný symbol pro zápatí 4">
            <a:extLst>
              <a:ext uri="{FF2B5EF4-FFF2-40B4-BE49-F238E27FC236}">
                <a16:creationId xmlns:a16="http://schemas.microsoft.com/office/drawing/2014/main" id="{0A694BD7-9621-477A-7AFB-B99FD754B34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D9C7E46-B345-9765-0912-8482F0E4640B}"/>
              </a:ext>
            </a:extLst>
          </p:cNvPr>
          <p:cNvSpPr>
            <a:spLocks noGrp="1"/>
          </p:cNvSpPr>
          <p:nvPr>
            <p:ph type="sldNum" sz="quarter" idx="12"/>
          </p:nvPr>
        </p:nvSpPr>
        <p:spPr/>
        <p:txBody>
          <a:bodyPr/>
          <a:lstStyle/>
          <a:p>
            <a:fld id="{48EC2B95-0EEF-4E48-9627-055567442970}" type="slidenum">
              <a:rPr lang="cs-CZ" smtClean="0"/>
              <a:t>‹#›</a:t>
            </a:fld>
            <a:endParaRPr lang="cs-CZ"/>
          </a:p>
        </p:txBody>
      </p:sp>
    </p:spTree>
    <p:extLst>
      <p:ext uri="{BB962C8B-B14F-4D97-AF65-F5344CB8AC3E}">
        <p14:creationId xmlns:p14="http://schemas.microsoft.com/office/powerpoint/2010/main" val="355337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87438E-A08F-6AA5-90AC-CBB4C200FB1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2473524-5DBB-34C2-1EE3-23DA6380E69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A021086-B298-B765-B883-C9223D370F9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CF8F97A-D64D-E994-C5E7-3B5BD88F0866}"/>
              </a:ext>
            </a:extLst>
          </p:cNvPr>
          <p:cNvSpPr>
            <a:spLocks noGrp="1"/>
          </p:cNvSpPr>
          <p:nvPr>
            <p:ph type="dt" sz="half" idx="10"/>
          </p:nvPr>
        </p:nvSpPr>
        <p:spPr/>
        <p:txBody>
          <a:bodyPr/>
          <a:lstStyle/>
          <a:p>
            <a:fld id="{2539A8B2-BE62-41D3-ACBF-5E97068AAD90}" type="datetimeFigureOut">
              <a:rPr lang="cs-CZ" smtClean="0"/>
              <a:t>25.04.2023</a:t>
            </a:fld>
            <a:endParaRPr lang="cs-CZ"/>
          </a:p>
        </p:txBody>
      </p:sp>
      <p:sp>
        <p:nvSpPr>
          <p:cNvPr id="6" name="Zástupný symbol pro zápatí 5">
            <a:extLst>
              <a:ext uri="{FF2B5EF4-FFF2-40B4-BE49-F238E27FC236}">
                <a16:creationId xmlns:a16="http://schemas.microsoft.com/office/drawing/2014/main" id="{7B20E48D-01F2-C847-84E5-4E1E5055F54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3589826-1F4A-F80C-308C-8AE1F516D39D}"/>
              </a:ext>
            </a:extLst>
          </p:cNvPr>
          <p:cNvSpPr>
            <a:spLocks noGrp="1"/>
          </p:cNvSpPr>
          <p:nvPr>
            <p:ph type="sldNum" sz="quarter" idx="12"/>
          </p:nvPr>
        </p:nvSpPr>
        <p:spPr/>
        <p:txBody>
          <a:bodyPr/>
          <a:lstStyle/>
          <a:p>
            <a:fld id="{48EC2B95-0EEF-4E48-9627-055567442970}" type="slidenum">
              <a:rPr lang="cs-CZ" smtClean="0"/>
              <a:t>‹#›</a:t>
            </a:fld>
            <a:endParaRPr lang="cs-CZ"/>
          </a:p>
        </p:txBody>
      </p:sp>
    </p:spTree>
    <p:extLst>
      <p:ext uri="{BB962C8B-B14F-4D97-AF65-F5344CB8AC3E}">
        <p14:creationId xmlns:p14="http://schemas.microsoft.com/office/powerpoint/2010/main" val="66756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4CAB0F-C77F-3BBE-D1D4-1073684161D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EEA7850-8029-EA32-7357-3D2854E0E4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BCB3773-F480-24B1-D50C-173CBDBD98A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8A460E3-C957-77A0-F8DD-C70E38E2AD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4BEE9C8-DDD8-6B49-94CC-A73D9436240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1FC5CAD-6A4A-1E8D-C9D6-8E284493E048}"/>
              </a:ext>
            </a:extLst>
          </p:cNvPr>
          <p:cNvSpPr>
            <a:spLocks noGrp="1"/>
          </p:cNvSpPr>
          <p:nvPr>
            <p:ph type="dt" sz="half" idx="10"/>
          </p:nvPr>
        </p:nvSpPr>
        <p:spPr/>
        <p:txBody>
          <a:bodyPr/>
          <a:lstStyle/>
          <a:p>
            <a:fld id="{2539A8B2-BE62-41D3-ACBF-5E97068AAD90}" type="datetimeFigureOut">
              <a:rPr lang="cs-CZ" smtClean="0"/>
              <a:t>25.04.2023</a:t>
            </a:fld>
            <a:endParaRPr lang="cs-CZ"/>
          </a:p>
        </p:txBody>
      </p:sp>
      <p:sp>
        <p:nvSpPr>
          <p:cNvPr id="8" name="Zástupný symbol pro zápatí 7">
            <a:extLst>
              <a:ext uri="{FF2B5EF4-FFF2-40B4-BE49-F238E27FC236}">
                <a16:creationId xmlns:a16="http://schemas.microsoft.com/office/drawing/2014/main" id="{F7BCE485-EF2A-08AD-15B3-10BC048135A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2A68526-93F8-9E02-4C5E-3E7D72D3A396}"/>
              </a:ext>
            </a:extLst>
          </p:cNvPr>
          <p:cNvSpPr>
            <a:spLocks noGrp="1"/>
          </p:cNvSpPr>
          <p:nvPr>
            <p:ph type="sldNum" sz="quarter" idx="12"/>
          </p:nvPr>
        </p:nvSpPr>
        <p:spPr/>
        <p:txBody>
          <a:bodyPr/>
          <a:lstStyle/>
          <a:p>
            <a:fld id="{48EC2B95-0EEF-4E48-9627-055567442970}" type="slidenum">
              <a:rPr lang="cs-CZ" smtClean="0"/>
              <a:t>‹#›</a:t>
            </a:fld>
            <a:endParaRPr lang="cs-CZ"/>
          </a:p>
        </p:txBody>
      </p:sp>
    </p:spTree>
    <p:extLst>
      <p:ext uri="{BB962C8B-B14F-4D97-AF65-F5344CB8AC3E}">
        <p14:creationId xmlns:p14="http://schemas.microsoft.com/office/powerpoint/2010/main" val="143296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254361-1E19-2FBB-2CF3-436D16CE42E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F309886-5543-CC02-6366-7A5F6F539CAB}"/>
              </a:ext>
            </a:extLst>
          </p:cNvPr>
          <p:cNvSpPr>
            <a:spLocks noGrp="1"/>
          </p:cNvSpPr>
          <p:nvPr>
            <p:ph type="dt" sz="half" idx="10"/>
          </p:nvPr>
        </p:nvSpPr>
        <p:spPr/>
        <p:txBody>
          <a:bodyPr/>
          <a:lstStyle/>
          <a:p>
            <a:fld id="{2539A8B2-BE62-41D3-ACBF-5E97068AAD90}" type="datetimeFigureOut">
              <a:rPr lang="cs-CZ" smtClean="0"/>
              <a:t>25.04.2023</a:t>
            </a:fld>
            <a:endParaRPr lang="cs-CZ"/>
          </a:p>
        </p:txBody>
      </p:sp>
      <p:sp>
        <p:nvSpPr>
          <p:cNvPr id="4" name="Zástupný symbol pro zápatí 3">
            <a:extLst>
              <a:ext uri="{FF2B5EF4-FFF2-40B4-BE49-F238E27FC236}">
                <a16:creationId xmlns:a16="http://schemas.microsoft.com/office/drawing/2014/main" id="{D0920F37-BDE5-C814-556F-45D5D5474FE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57721C9-5D7F-CF04-92D6-56430CC99D02}"/>
              </a:ext>
            </a:extLst>
          </p:cNvPr>
          <p:cNvSpPr>
            <a:spLocks noGrp="1"/>
          </p:cNvSpPr>
          <p:nvPr>
            <p:ph type="sldNum" sz="quarter" idx="12"/>
          </p:nvPr>
        </p:nvSpPr>
        <p:spPr/>
        <p:txBody>
          <a:bodyPr/>
          <a:lstStyle/>
          <a:p>
            <a:fld id="{48EC2B95-0EEF-4E48-9627-055567442970}" type="slidenum">
              <a:rPr lang="cs-CZ" smtClean="0"/>
              <a:t>‹#›</a:t>
            </a:fld>
            <a:endParaRPr lang="cs-CZ"/>
          </a:p>
        </p:txBody>
      </p:sp>
    </p:spTree>
    <p:extLst>
      <p:ext uri="{BB962C8B-B14F-4D97-AF65-F5344CB8AC3E}">
        <p14:creationId xmlns:p14="http://schemas.microsoft.com/office/powerpoint/2010/main" val="28294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36FF346-BCC7-7229-72A0-15F625B8C2BC}"/>
              </a:ext>
            </a:extLst>
          </p:cNvPr>
          <p:cNvSpPr>
            <a:spLocks noGrp="1"/>
          </p:cNvSpPr>
          <p:nvPr>
            <p:ph type="dt" sz="half" idx="10"/>
          </p:nvPr>
        </p:nvSpPr>
        <p:spPr/>
        <p:txBody>
          <a:bodyPr/>
          <a:lstStyle/>
          <a:p>
            <a:fld id="{2539A8B2-BE62-41D3-ACBF-5E97068AAD90}" type="datetimeFigureOut">
              <a:rPr lang="cs-CZ" smtClean="0"/>
              <a:t>25.04.2023</a:t>
            </a:fld>
            <a:endParaRPr lang="cs-CZ"/>
          </a:p>
        </p:txBody>
      </p:sp>
      <p:sp>
        <p:nvSpPr>
          <p:cNvPr id="3" name="Zástupný symbol pro zápatí 2">
            <a:extLst>
              <a:ext uri="{FF2B5EF4-FFF2-40B4-BE49-F238E27FC236}">
                <a16:creationId xmlns:a16="http://schemas.microsoft.com/office/drawing/2014/main" id="{4BD8C7E8-6D42-F9BA-87FF-DAEE5BED783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B2F9F29-A81B-44A7-04D1-155ED40EF8E6}"/>
              </a:ext>
            </a:extLst>
          </p:cNvPr>
          <p:cNvSpPr>
            <a:spLocks noGrp="1"/>
          </p:cNvSpPr>
          <p:nvPr>
            <p:ph type="sldNum" sz="quarter" idx="12"/>
          </p:nvPr>
        </p:nvSpPr>
        <p:spPr/>
        <p:txBody>
          <a:bodyPr/>
          <a:lstStyle/>
          <a:p>
            <a:fld id="{48EC2B95-0EEF-4E48-9627-055567442970}" type="slidenum">
              <a:rPr lang="cs-CZ" smtClean="0"/>
              <a:t>‹#›</a:t>
            </a:fld>
            <a:endParaRPr lang="cs-CZ"/>
          </a:p>
        </p:txBody>
      </p:sp>
    </p:spTree>
    <p:extLst>
      <p:ext uri="{BB962C8B-B14F-4D97-AF65-F5344CB8AC3E}">
        <p14:creationId xmlns:p14="http://schemas.microsoft.com/office/powerpoint/2010/main" val="8202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31D968-35FA-25C6-1477-B65E2ED64B7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1EF0EA4-D182-0D63-859C-0B2585584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B74439E-DAF8-5505-F3E2-343C43A39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D1754C1-1D94-4A23-4AD0-7EEB94961AA9}"/>
              </a:ext>
            </a:extLst>
          </p:cNvPr>
          <p:cNvSpPr>
            <a:spLocks noGrp="1"/>
          </p:cNvSpPr>
          <p:nvPr>
            <p:ph type="dt" sz="half" idx="10"/>
          </p:nvPr>
        </p:nvSpPr>
        <p:spPr/>
        <p:txBody>
          <a:bodyPr/>
          <a:lstStyle/>
          <a:p>
            <a:fld id="{2539A8B2-BE62-41D3-ACBF-5E97068AAD90}" type="datetimeFigureOut">
              <a:rPr lang="cs-CZ" smtClean="0"/>
              <a:t>25.04.2023</a:t>
            </a:fld>
            <a:endParaRPr lang="cs-CZ"/>
          </a:p>
        </p:txBody>
      </p:sp>
      <p:sp>
        <p:nvSpPr>
          <p:cNvPr id="6" name="Zástupný symbol pro zápatí 5">
            <a:extLst>
              <a:ext uri="{FF2B5EF4-FFF2-40B4-BE49-F238E27FC236}">
                <a16:creationId xmlns:a16="http://schemas.microsoft.com/office/drawing/2014/main" id="{065F2FA6-C74F-BB74-BC3B-2D9BEAB9AE1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3252F8E-4C98-1093-59CE-650222315964}"/>
              </a:ext>
            </a:extLst>
          </p:cNvPr>
          <p:cNvSpPr>
            <a:spLocks noGrp="1"/>
          </p:cNvSpPr>
          <p:nvPr>
            <p:ph type="sldNum" sz="quarter" idx="12"/>
          </p:nvPr>
        </p:nvSpPr>
        <p:spPr/>
        <p:txBody>
          <a:bodyPr/>
          <a:lstStyle/>
          <a:p>
            <a:fld id="{48EC2B95-0EEF-4E48-9627-055567442970}" type="slidenum">
              <a:rPr lang="cs-CZ" smtClean="0"/>
              <a:t>‹#›</a:t>
            </a:fld>
            <a:endParaRPr lang="cs-CZ"/>
          </a:p>
        </p:txBody>
      </p:sp>
    </p:spTree>
    <p:extLst>
      <p:ext uri="{BB962C8B-B14F-4D97-AF65-F5344CB8AC3E}">
        <p14:creationId xmlns:p14="http://schemas.microsoft.com/office/powerpoint/2010/main" val="297279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B878CB-4FD9-8F83-DAC3-FC21784E514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7468D0F-5666-44E1-D815-0E1C777C5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145B780-6CF3-BB9A-208B-4D07F5891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B2F64BF-B34D-CE37-EF0B-B4D420551AB5}"/>
              </a:ext>
            </a:extLst>
          </p:cNvPr>
          <p:cNvSpPr>
            <a:spLocks noGrp="1"/>
          </p:cNvSpPr>
          <p:nvPr>
            <p:ph type="dt" sz="half" idx="10"/>
          </p:nvPr>
        </p:nvSpPr>
        <p:spPr/>
        <p:txBody>
          <a:bodyPr/>
          <a:lstStyle/>
          <a:p>
            <a:fld id="{2539A8B2-BE62-41D3-ACBF-5E97068AAD90}" type="datetimeFigureOut">
              <a:rPr lang="cs-CZ" smtClean="0"/>
              <a:t>25.04.2023</a:t>
            </a:fld>
            <a:endParaRPr lang="cs-CZ"/>
          </a:p>
        </p:txBody>
      </p:sp>
      <p:sp>
        <p:nvSpPr>
          <p:cNvPr id="6" name="Zástupný symbol pro zápatí 5">
            <a:extLst>
              <a:ext uri="{FF2B5EF4-FFF2-40B4-BE49-F238E27FC236}">
                <a16:creationId xmlns:a16="http://schemas.microsoft.com/office/drawing/2014/main" id="{FAE20254-110A-760E-E8F5-DFBA6BA818B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8DE9EBE-588F-6605-5641-63532139312E}"/>
              </a:ext>
            </a:extLst>
          </p:cNvPr>
          <p:cNvSpPr>
            <a:spLocks noGrp="1"/>
          </p:cNvSpPr>
          <p:nvPr>
            <p:ph type="sldNum" sz="quarter" idx="12"/>
          </p:nvPr>
        </p:nvSpPr>
        <p:spPr/>
        <p:txBody>
          <a:bodyPr/>
          <a:lstStyle/>
          <a:p>
            <a:fld id="{48EC2B95-0EEF-4E48-9627-055567442970}" type="slidenum">
              <a:rPr lang="cs-CZ" smtClean="0"/>
              <a:t>‹#›</a:t>
            </a:fld>
            <a:endParaRPr lang="cs-CZ"/>
          </a:p>
        </p:txBody>
      </p:sp>
    </p:spTree>
    <p:extLst>
      <p:ext uri="{BB962C8B-B14F-4D97-AF65-F5344CB8AC3E}">
        <p14:creationId xmlns:p14="http://schemas.microsoft.com/office/powerpoint/2010/main" val="227072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081B7CB-4382-5AB0-9FC6-931CF84A42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7943AEF-D2F0-508D-FFBC-E4E848E4E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38307B2-1194-1703-E5A1-45CA93BB3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9A8B2-BE62-41D3-ACBF-5E97068AAD90}" type="datetimeFigureOut">
              <a:rPr lang="cs-CZ" smtClean="0"/>
              <a:t>25.04.2023</a:t>
            </a:fld>
            <a:endParaRPr lang="cs-CZ"/>
          </a:p>
        </p:txBody>
      </p:sp>
      <p:sp>
        <p:nvSpPr>
          <p:cNvPr id="5" name="Zástupný symbol pro zápatí 4">
            <a:extLst>
              <a:ext uri="{FF2B5EF4-FFF2-40B4-BE49-F238E27FC236}">
                <a16:creationId xmlns:a16="http://schemas.microsoft.com/office/drawing/2014/main" id="{C6556731-FB53-2712-1B28-AD881EF28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BB76F65-AD1E-FF49-CE5B-21CD4098AC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C2B95-0EEF-4E48-9627-055567442970}" type="slidenum">
              <a:rPr lang="cs-CZ" smtClean="0"/>
              <a:t>‹#›</a:t>
            </a:fld>
            <a:endParaRPr lang="cs-CZ"/>
          </a:p>
        </p:txBody>
      </p:sp>
    </p:spTree>
    <p:extLst>
      <p:ext uri="{BB962C8B-B14F-4D97-AF65-F5344CB8AC3E}">
        <p14:creationId xmlns:p14="http://schemas.microsoft.com/office/powerpoint/2010/main" val="308754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uk.wikipedia.org/wiki/%D0%A1%D0%B5%D1%80%D0%B3%D1%96%D0%B9_%D0%96%D0%B0%D0%B4%D0%B0%D0%BD" TargetMode="External"/><Relationship Id="rId3" Type="http://schemas.openxmlformats.org/officeDocument/2006/relationships/hyperlink" Target="https://uk.wikipedia.org/wiki/%D0%9B%D0%B5%D1%81%D1%8C_%D0%9F%D0%BE%D0%B4%D0%B5%D1%80%D0%B2%27%D1%8F%D0%BD%D1%81%D1%8C%D0%BA%D0%B8%D0%B9" TargetMode="External"/><Relationship Id="rId7" Type="http://schemas.openxmlformats.org/officeDocument/2006/relationships/hyperlink" Target="https://uk.wikipedia.org/wiki/%D0%84%D0%B2%D0%B3%D0%B5%D0%BD_%D0%9F%D0%B0%D1%88%D0%BA%D0%BE%D0%B2%D1%81%D1%8C%D0%BA%D0%B8%D0%B9" TargetMode="External"/><Relationship Id="rId2" Type="http://schemas.openxmlformats.org/officeDocument/2006/relationships/hyperlink" Target="https://uk.wikipedia.org/wiki/%D0%92%D0%BE%D0%BB%D0%BE%D0%B4%D0%B8%D0%BC%D0%B8%D1%80_%D0%94%D1%96%D0%B1%D1%80%D0%BE%D0%B2%D0%B0" TargetMode="External"/><Relationship Id="rId1" Type="http://schemas.openxmlformats.org/officeDocument/2006/relationships/slideLayout" Target="../slideLayouts/slideLayout2.xml"/><Relationship Id="rId6" Type="http://schemas.openxmlformats.org/officeDocument/2006/relationships/hyperlink" Target="https://uk.wikipedia.org/wiki/%D0%A2%D0%B0%D1%80%D0%B0%D1%81_%D0%9F%D1%80%D0%BE%D1%85%D0%B0%D1%81%D1%8C%D0%BA%D0%BE" TargetMode="External"/><Relationship Id="rId11" Type="http://schemas.openxmlformats.org/officeDocument/2006/relationships/hyperlink" Target="https://uk.wikipedia.org/wiki/%D0%A1%D1%83%D1%87%D0%B0%D1%81%D0%BD%D0%B0_%D1%83%D0%BA%D1%80%D0%B0%D1%97%D0%BD%D1%81%D1%8C%D0%BA%D0%B0_%D0%BB%D1%96%D1%82%D0%B5%D1%80%D0%B0%D1%82%D1%83%D1%80%D0%B0#cite_note-FOOTNOTE%D0%A2.%D0%86._%D0%93%D1%83%D0%BD%D0%B4%D0%BE%D1%80%D0%BE%D0%B2%D0%B0,_%D0%9F%D1%96%D1%81%D0%BB%D1%8F%D1%87%D0%BE%D1%80%D0%BD%D0%BE%D0%B1%D0%B8%D0%BB%D1%8C%D1%81%D1%8C%D0%BA%D0%B0_%D0%B1%D1%96%D0%B1%D0%BB%D1%96%D0%BE%D1%82%D0%B5%D0%BA%D0%B0,_2-%D0%B3%D0%B5_%D0%B2%D0%B8%D0%B4.2013323-22" TargetMode="External"/><Relationship Id="rId5" Type="http://schemas.openxmlformats.org/officeDocument/2006/relationships/hyperlink" Target="https://uk.wikipedia.org/wiki/%D0%91%D1%83-%D0%91%D0%B0-%D0%91%D1%83" TargetMode="External"/><Relationship Id="rId10" Type="http://schemas.openxmlformats.org/officeDocument/2006/relationships/hyperlink" Target="https://uk.wikipedia.org/wiki/%D0%A1%D1%83%D1%87%D0%B0%D1%81%D0%BD%D0%B0_%D1%83%D0%BA%D1%80%D0%B0%D1%97%D0%BD%D1%81%D1%8C%D0%BA%D0%B0_%D0%BB%D1%96%D1%82%D0%B5%D1%80%D0%B0%D1%82%D1%83%D1%80%D0%B0#cite_note-FOOTNOTE%D0%A2.%D0%86._%D0%93%D1%83%D0%BD%D0%B4%D0%BE%D1%80%D0%BE%D0%B2%D0%B0,_%D0%9F%D1%96%D1%81%D0%BB%D1%8F%D1%87%D0%BE%D1%80%D0%BD%D0%BE%D0%B1%D0%B8%D0%BB%D1%8C%D1%81%D1%8C%D0%BA%D0%B0_%D0%B1%D1%96%D0%B1%D0%BB%D1%96%D0%BE%D1%82%D0%B5%D0%BA%D0%B0,_2-%D0%B3%D0%B5_%D0%B2%D0%B8%D0%B4.201379-21" TargetMode="External"/><Relationship Id="rId4" Type="http://schemas.openxmlformats.org/officeDocument/2006/relationships/hyperlink" Target="https://uk.wikipedia.org/wiki/%D0%91%D0%BE%D0%B3%D0%B4%D0%B0%D0%BD_%D0%96%D0%BE%D0%BB%D0%B4%D0%B0%D0%BA" TargetMode="External"/><Relationship Id="rId9" Type="http://schemas.openxmlformats.org/officeDocument/2006/relationships/hyperlink" Target="https://uk.wikipedia.org/wiki/%D0%AE%D1%80%D1%96%D0%B9_%D0%92%D0%B8%D0%BD%D0%BD%D0%B8%D1%87%D1%83%D0%B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 Id="rId4" Type="http://schemas.openxmlformats.org/officeDocument/2006/relationships/image" Target="../media/image40.jpg"/></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5.xml"/><Relationship Id="rId5" Type="http://schemas.openxmlformats.org/officeDocument/2006/relationships/image" Target="../media/image45.jpg"/><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EA5113C-FCC0-4AAE-C16D-14714CBBF72A}"/>
              </a:ext>
            </a:extLst>
          </p:cNvPr>
          <p:cNvSpPr>
            <a:spLocks noGrp="1"/>
          </p:cNvSpPr>
          <p:nvPr>
            <p:ph type="ctrTitle"/>
          </p:nvPr>
        </p:nvSpPr>
        <p:spPr>
          <a:xfrm>
            <a:off x="643468" y="643467"/>
            <a:ext cx="4620584" cy="4567137"/>
          </a:xfrm>
        </p:spPr>
        <p:txBody>
          <a:bodyPr>
            <a:normAutofit/>
          </a:bodyPr>
          <a:lstStyle/>
          <a:p>
            <a:pPr algn="l"/>
            <a:r>
              <a:rPr lang="cs-CZ" sz="4400"/>
              <a:t>Dějiny ukrajinské literatury IV</a:t>
            </a:r>
          </a:p>
        </p:txBody>
      </p:sp>
      <p:sp>
        <p:nvSpPr>
          <p:cNvPr id="3" name="Podnadpis 2">
            <a:extLst>
              <a:ext uri="{FF2B5EF4-FFF2-40B4-BE49-F238E27FC236}">
                <a16:creationId xmlns:a16="http://schemas.microsoft.com/office/drawing/2014/main" id="{F21CA842-5769-AE33-8400-FF83F08F46F2}"/>
              </a:ext>
            </a:extLst>
          </p:cNvPr>
          <p:cNvSpPr>
            <a:spLocks noGrp="1"/>
          </p:cNvSpPr>
          <p:nvPr>
            <p:ph type="subTitle" idx="1"/>
          </p:nvPr>
        </p:nvSpPr>
        <p:spPr>
          <a:xfrm>
            <a:off x="643467" y="5277684"/>
            <a:ext cx="4620584" cy="775494"/>
          </a:xfrm>
        </p:spPr>
        <p:txBody>
          <a:bodyPr>
            <a:normAutofit/>
          </a:bodyPr>
          <a:lstStyle/>
          <a:p>
            <a:pPr algn="l"/>
            <a:r>
              <a:rPr lang="cs-CZ" dirty="0"/>
              <a:t>jaro 2023</a:t>
            </a:r>
            <a:endParaRPr lang="cs-CZ"/>
          </a:p>
        </p:txBody>
      </p:sp>
      <p:pic>
        <p:nvPicPr>
          <p:cNvPr id="5" name="Picture 4">
            <a:extLst>
              <a:ext uri="{FF2B5EF4-FFF2-40B4-BE49-F238E27FC236}">
                <a16:creationId xmlns:a16="http://schemas.microsoft.com/office/drawing/2014/main" id="{169267FD-FB22-197A-3B30-574D631A6D4A}"/>
              </a:ext>
            </a:extLst>
          </p:cNvPr>
          <p:cNvPicPr>
            <a:picLocks noChangeAspect="1"/>
          </p:cNvPicPr>
          <p:nvPr/>
        </p:nvPicPr>
        <p:blipFill rotWithShape="1">
          <a:blip r:embed="rId2"/>
          <a:srcRect l="23323" r="3320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14257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8CF0DC-D23A-4CA2-8463-27F899283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B8A381C4-0C0D-491F-90D8-63CF760B4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5698">
            <a:off x="-195643" y="67946"/>
            <a:ext cx="6408310" cy="6912725"/>
          </a:xfrm>
          <a:custGeom>
            <a:avLst/>
            <a:gdLst>
              <a:gd name="connsiteX0" fmla="*/ 0 w 6408310"/>
              <a:gd name="connsiteY0" fmla="*/ 108934 h 6912725"/>
              <a:gd name="connsiteX1" fmla="*/ 1911522 w 6408310"/>
              <a:gd name="connsiteY1" fmla="*/ 0 h 6912725"/>
              <a:gd name="connsiteX2" fmla="*/ 1916026 w 6408310"/>
              <a:gd name="connsiteY2" fmla="*/ 4704 h 6912725"/>
              <a:gd name="connsiteX3" fmla="*/ 1911112 w 6408310"/>
              <a:gd name="connsiteY3" fmla="*/ 17418 h 6912725"/>
              <a:gd name="connsiteX4" fmla="*/ 1972871 w 6408310"/>
              <a:gd name="connsiteY4" fmla="*/ 72530 h 6912725"/>
              <a:gd name="connsiteX5" fmla="*/ 2069180 w 6408310"/>
              <a:gd name="connsiteY5" fmla="*/ 173199 h 6912725"/>
              <a:gd name="connsiteX6" fmla="*/ 2131569 w 6408310"/>
              <a:gd name="connsiteY6" fmla="*/ 227805 h 6912725"/>
              <a:gd name="connsiteX7" fmla="*/ 2162747 w 6408310"/>
              <a:gd name="connsiteY7" fmla="*/ 239714 h 6912725"/>
              <a:gd name="connsiteX8" fmla="*/ 2220499 w 6408310"/>
              <a:gd name="connsiteY8" fmla="*/ 289903 h 6912725"/>
              <a:gd name="connsiteX9" fmla="*/ 2381978 w 6408310"/>
              <a:gd name="connsiteY9" fmla="*/ 391093 h 6912725"/>
              <a:gd name="connsiteX10" fmla="*/ 2445910 w 6408310"/>
              <a:gd name="connsiteY10" fmla="*/ 463815 h 6912725"/>
              <a:gd name="connsiteX11" fmla="*/ 2531236 w 6408310"/>
              <a:gd name="connsiteY11" fmla="*/ 600817 h 6912725"/>
              <a:gd name="connsiteX12" fmla="*/ 2617149 w 6408310"/>
              <a:gd name="connsiteY12" fmla="*/ 703748 h 6912725"/>
              <a:gd name="connsiteX13" fmla="*/ 2650333 w 6408310"/>
              <a:gd name="connsiteY13" fmla="*/ 720900 h 6912725"/>
              <a:gd name="connsiteX14" fmla="*/ 2705541 w 6408310"/>
              <a:gd name="connsiteY14" fmla="*/ 750090 h 6912725"/>
              <a:gd name="connsiteX15" fmla="*/ 2757210 w 6408310"/>
              <a:gd name="connsiteY15" fmla="*/ 789489 h 6912725"/>
              <a:gd name="connsiteX16" fmla="*/ 2791660 w 6408310"/>
              <a:gd name="connsiteY16" fmla="*/ 816041 h 6912725"/>
              <a:gd name="connsiteX17" fmla="*/ 2840975 w 6408310"/>
              <a:gd name="connsiteY17" fmla="*/ 842225 h 6912725"/>
              <a:gd name="connsiteX18" fmla="*/ 2917970 w 6408310"/>
              <a:gd name="connsiteY18" fmla="*/ 879392 h 6912725"/>
              <a:gd name="connsiteX19" fmla="*/ 2957236 w 6408310"/>
              <a:gd name="connsiteY19" fmla="*/ 906835 h 6912725"/>
              <a:gd name="connsiteX20" fmla="*/ 3117215 w 6408310"/>
              <a:gd name="connsiteY20" fmla="*/ 1073714 h 6912725"/>
              <a:gd name="connsiteX21" fmla="*/ 3250958 w 6408310"/>
              <a:gd name="connsiteY21" fmla="*/ 1130397 h 6912725"/>
              <a:gd name="connsiteX22" fmla="*/ 3496717 w 6408310"/>
              <a:gd name="connsiteY22" fmla="*/ 1260412 h 6912725"/>
              <a:gd name="connsiteX23" fmla="*/ 3494992 w 6408310"/>
              <a:gd name="connsiteY23" fmla="*/ 1268283 h 6912725"/>
              <a:gd name="connsiteX24" fmla="*/ 3508993 w 6408310"/>
              <a:gd name="connsiteY24" fmla="*/ 1287737 h 6912725"/>
              <a:gd name="connsiteX25" fmla="*/ 3512115 w 6408310"/>
              <a:gd name="connsiteY25" fmla="*/ 1288544 h 6912725"/>
              <a:gd name="connsiteX26" fmla="*/ 3548697 w 6408310"/>
              <a:gd name="connsiteY26" fmla="*/ 1363739 h 6912725"/>
              <a:gd name="connsiteX27" fmla="*/ 3656567 w 6408310"/>
              <a:gd name="connsiteY27" fmla="*/ 1479533 h 6912725"/>
              <a:gd name="connsiteX28" fmla="*/ 3661987 w 6408310"/>
              <a:gd name="connsiteY28" fmla="*/ 1491779 h 6912725"/>
              <a:gd name="connsiteX29" fmla="*/ 3667389 w 6408310"/>
              <a:gd name="connsiteY29" fmla="*/ 1495409 h 6912725"/>
              <a:gd name="connsiteX30" fmla="*/ 3800461 w 6408310"/>
              <a:gd name="connsiteY30" fmla="*/ 1696689 h 6912725"/>
              <a:gd name="connsiteX31" fmla="*/ 3933737 w 6408310"/>
              <a:gd name="connsiteY31" fmla="*/ 1853325 h 6912725"/>
              <a:gd name="connsiteX32" fmla="*/ 3946446 w 6408310"/>
              <a:gd name="connsiteY32" fmla="*/ 1903446 h 6912725"/>
              <a:gd name="connsiteX33" fmla="*/ 3960581 w 6408310"/>
              <a:gd name="connsiteY33" fmla="*/ 1913244 h 6912725"/>
              <a:gd name="connsiteX34" fmla="*/ 4015111 w 6408310"/>
              <a:gd name="connsiteY34" fmla="*/ 1956512 h 6912725"/>
              <a:gd name="connsiteX35" fmla="*/ 4070740 w 6408310"/>
              <a:gd name="connsiteY35" fmla="*/ 1999693 h 6912725"/>
              <a:gd name="connsiteX36" fmla="*/ 4091495 w 6408310"/>
              <a:gd name="connsiteY36" fmla="*/ 2064313 h 6912725"/>
              <a:gd name="connsiteX37" fmla="*/ 4118353 w 6408310"/>
              <a:gd name="connsiteY37" fmla="*/ 2073901 h 6912725"/>
              <a:gd name="connsiteX38" fmla="*/ 4123293 w 6408310"/>
              <a:gd name="connsiteY38" fmla="*/ 2075261 h 6912725"/>
              <a:gd name="connsiteX39" fmla="*/ 4166582 w 6408310"/>
              <a:gd name="connsiteY39" fmla="*/ 2120685 h 6912725"/>
              <a:gd name="connsiteX40" fmla="*/ 4213721 w 6408310"/>
              <a:gd name="connsiteY40" fmla="*/ 2168493 h 6912725"/>
              <a:gd name="connsiteX41" fmla="*/ 4250795 w 6408310"/>
              <a:gd name="connsiteY41" fmla="*/ 2261746 h 6912725"/>
              <a:gd name="connsiteX42" fmla="*/ 4295408 w 6408310"/>
              <a:gd name="connsiteY42" fmla="*/ 2340515 h 6912725"/>
              <a:gd name="connsiteX43" fmla="*/ 4318976 w 6408310"/>
              <a:gd name="connsiteY43" fmla="*/ 2371504 h 6912725"/>
              <a:gd name="connsiteX44" fmla="*/ 4323314 w 6408310"/>
              <a:gd name="connsiteY44" fmla="*/ 2378166 h 6912725"/>
              <a:gd name="connsiteX45" fmla="*/ 4323235 w 6408310"/>
              <a:gd name="connsiteY45" fmla="*/ 2378475 h 6912725"/>
              <a:gd name="connsiteX46" fmla="*/ 4327479 w 6408310"/>
              <a:gd name="connsiteY46" fmla="*/ 2385858 h 6912725"/>
              <a:gd name="connsiteX47" fmla="*/ 4331226 w 6408310"/>
              <a:gd name="connsiteY47" fmla="*/ 2390318 h 6912725"/>
              <a:gd name="connsiteX48" fmla="*/ 4339643 w 6408310"/>
              <a:gd name="connsiteY48" fmla="*/ 2403246 h 6912725"/>
              <a:gd name="connsiteX49" fmla="*/ 4341435 w 6408310"/>
              <a:gd name="connsiteY49" fmla="*/ 2408870 h 6912725"/>
              <a:gd name="connsiteX50" fmla="*/ 4340548 w 6408310"/>
              <a:gd name="connsiteY50" fmla="*/ 2412798 h 6912725"/>
              <a:gd name="connsiteX51" fmla="*/ 4351634 w 6408310"/>
              <a:gd name="connsiteY51" fmla="*/ 2443869 h 6912725"/>
              <a:gd name="connsiteX52" fmla="*/ 4380688 w 6408310"/>
              <a:gd name="connsiteY52" fmla="*/ 2504819 h 6912725"/>
              <a:gd name="connsiteX53" fmla="*/ 4399892 w 6408310"/>
              <a:gd name="connsiteY53" fmla="*/ 2537002 h 6912725"/>
              <a:gd name="connsiteX54" fmla="*/ 4449690 w 6408310"/>
              <a:gd name="connsiteY54" fmla="*/ 2628144 h 6912725"/>
              <a:gd name="connsiteX55" fmla="*/ 4512427 w 6408310"/>
              <a:gd name="connsiteY55" fmla="*/ 2840755 h 6912725"/>
              <a:gd name="connsiteX56" fmla="*/ 4591091 w 6408310"/>
              <a:gd name="connsiteY56" fmla="*/ 3036586 h 6912725"/>
              <a:gd name="connsiteX57" fmla="*/ 4757297 w 6408310"/>
              <a:gd name="connsiteY57" fmla="*/ 3388741 h 6912725"/>
              <a:gd name="connsiteX58" fmla="*/ 4755264 w 6408310"/>
              <a:gd name="connsiteY58" fmla="*/ 3461211 h 6912725"/>
              <a:gd name="connsiteX59" fmla="*/ 4776842 w 6408310"/>
              <a:gd name="connsiteY59" fmla="*/ 3503606 h 6912725"/>
              <a:gd name="connsiteX60" fmla="*/ 4815953 w 6408310"/>
              <a:gd name="connsiteY60" fmla="*/ 3543897 h 6912725"/>
              <a:gd name="connsiteX61" fmla="*/ 4826382 w 6408310"/>
              <a:gd name="connsiteY61" fmla="*/ 3589602 h 6912725"/>
              <a:gd name="connsiteX62" fmla="*/ 4900664 w 6408310"/>
              <a:gd name="connsiteY62" fmla="*/ 3697326 h 6912725"/>
              <a:gd name="connsiteX63" fmla="*/ 4944717 w 6408310"/>
              <a:gd name="connsiteY63" fmla="*/ 3795461 h 6912725"/>
              <a:gd name="connsiteX64" fmla="*/ 4981260 w 6408310"/>
              <a:gd name="connsiteY64" fmla="*/ 3887734 h 6912725"/>
              <a:gd name="connsiteX65" fmla="*/ 5000423 w 6408310"/>
              <a:gd name="connsiteY65" fmla="*/ 3933089 h 6912725"/>
              <a:gd name="connsiteX66" fmla="*/ 5033013 w 6408310"/>
              <a:gd name="connsiteY66" fmla="*/ 3937041 h 6912725"/>
              <a:gd name="connsiteX67" fmla="*/ 5081597 w 6408310"/>
              <a:gd name="connsiteY67" fmla="*/ 4013154 h 6912725"/>
              <a:gd name="connsiteX68" fmla="*/ 5088052 w 6408310"/>
              <a:gd name="connsiteY68" fmla="*/ 4027525 h 6912725"/>
              <a:gd name="connsiteX69" fmla="*/ 5189054 w 6408310"/>
              <a:gd name="connsiteY69" fmla="*/ 4098668 h 6912725"/>
              <a:gd name="connsiteX70" fmla="*/ 5228545 w 6408310"/>
              <a:gd name="connsiteY70" fmla="*/ 4146658 h 6912725"/>
              <a:gd name="connsiteX71" fmla="*/ 5268336 w 6408310"/>
              <a:gd name="connsiteY71" fmla="*/ 4194504 h 6912725"/>
              <a:gd name="connsiteX72" fmla="*/ 5317950 w 6408310"/>
              <a:gd name="connsiteY72" fmla="*/ 4267325 h 6912725"/>
              <a:gd name="connsiteX73" fmla="*/ 5598270 w 6408310"/>
              <a:gd name="connsiteY73" fmla="*/ 4563876 h 6912725"/>
              <a:gd name="connsiteX74" fmla="*/ 5833068 w 6408310"/>
              <a:gd name="connsiteY74" fmla="*/ 5016605 h 6912725"/>
              <a:gd name="connsiteX75" fmla="*/ 6045916 w 6408310"/>
              <a:gd name="connsiteY75" fmla="*/ 5405287 h 6912725"/>
              <a:gd name="connsiteX76" fmla="*/ 6117737 w 6408310"/>
              <a:gd name="connsiteY76" fmla="*/ 5538137 h 6912725"/>
              <a:gd name="connsiteX77" fmla="*/ 6144230 w 6408310"/>
              <a:gd name="connsiteY77" fmla="*/ 5635151 h 6912725"/>
              <a:gd name="connsiteX78" fmla="*/ 6176742 w 6408310"/>
              <a:gd name="connsiteY78" fmla="*/ 5809044 h 6912725"/>
              <a:gd name="connsiteX79" fmla="*/ 6245199 w 6408310"/>
              <a:gd name="connsiteY79" fmla="*/ 6038018 h 6912725"/>
              <a:gd name="connsiteX80" fmla="*/ 6303931 w 6408310"/>
              <a:gd name="connsiteY80" fmla="*/ 6175618 h 6912725"/>
              <a:gd name="connsiteX81" fmla="*/ 6336313 w 6408310"/>
              <a:gd name="connsiteY81" fmla="*/ 6345837 h 6912725"/>
              <a:gd name="connsiteX82" fmla="*/ 6401195 w 6408310"/>
              <a:gd name="connsiteY82" fmla="*/ 6542084 h 6912725"/>
              <a:gd name="connsiteX83" fmla="*/ 6408310 w 6408310"/>
              <a:gd name="connsiteY83" fmla="*/ 6612865 h 6912725"/>
              <a:gd name="connsiteX84" fmla="*/ 1146484 w 6408310"/>
              <a:gd name="connsiteY84" fmla="*/ 6912725 h 6912725"/>
              <a:gd name="connsiteX85" fmla="*/ 1108438 w 6408310"/>
              <a:gd name="connsiteY85" fmla="*/ 6825083 h 6912725"/>
              <a:gd name="connsiteX86" fmla="*/ 997867 w 6408310"/>
              <a:gd name="connsiteY86" fmla="*/ 6378703 h 6912725"/>
              <a:gd name="connsiteX87" fmla="*/ 858750 w 6408310"/>
              <a:gd name="connsiteY87" fmla="*/ 5923784 h 6912725"/>
              <a:gd name="connsiteX88" fmla="*/ 860408 w 6408310"/>
              <a:gd name="connsiteY88" fmla="*/ 5860728 h 6912725"/>
              <a:gd name="connsiteX89" fmla="*/ 853644 w 6408310"/>
              <a:gd name="connsiteY89" fmla="*/ 5771381 h 6912725"/>
              <a:gd name="connsiteX90" fmla="*/ 852164 w 6408310"/>
              <a:gd name="connsiteY90" fmla="*/ 5615193 h 6912725"/>
              <a:gd name="connsiteX91" fmla="*/ 831986 w 6408310"/>
              <a:gd name="connsiteY91" fmla="*/ 5402745 h 6912725"/>
              <a:gd name="connsiteX92" fmla="*/ 759590 w 6408310"/>
              <a:gd name="connsiteY92" fmla="*/ 5239800 h 6912725"/>
              <a:gd name="connsiteX93" fmla="*/ 767251 w 6408310"/>
              <a:gd name="connsiteY93" fmla="*/ 5227414 h 6912725"/>
              <a:gd name="connsiteX94" fmla="*/ 745427 w 6408310"/>
              <a:gd name="connsiteY94" fmla="*/ 5118958 h 6912725"/>
              <a:gd name="connsiteX95" fmla="*/ 635950 w 6408310"/>
              <a:gd name="connsiteY95" fmla="*/ 4788294 h 6912725"/>
              <a:gd name="connsiteX96" fmla="*/ 558787 w 6408310"/>
              <a:gd name="connsiteY96" fmla="*/ 4518070 h 6912725"/>
              <a:gd name="connsiteX97" fmla="*/ 555530 w 6408310"/>
              <a:gd name="connsiteY97" fmla="*/ 4444433 h 6912725"/>
              <a:gd name="connsiteX98" fmla="*/ 549378 w 6408310"/>
              <a:gd name="connsiteY98" fmla="*/ 4320965 h 6912725"/>
              <a:gd name="connsiteX99" fmla="*/ 572361 w 6408310"/>
              <a:gd name="connsiteY99" fmla="*/ 4232369 h 6912725"/>
              <a:gd name="connsiteX100" fmla="*/ 556288 w 6408310"/>
              <a:gd name="connsiteY100" fmla="*/ 4127673 h 6912725"/>
              <a:gd name="connsiteX101" fmla="*/ 506660 w 6408310"/>
              <a:gd name="connsiteY101" fmla="*/ 3821119 h 6912725"/>
              <a:gd name="connsiteX102" fmla="*/ 494791 w 6408310"/>
              <a:gd name="connsiteY102" fmla="*/ 3723556 h 6912725"/>
              <a:gd name="connsiteX103" fmla="*/ 490230 w 6408310"/>
              <a:gd name="connsiteY103" fmla="*/ 3508893 h 6912725"/>
              <a:gd name="connsiteX104" fmla="*/ 484223 w 6408310"/>
              <a:gd name="connsiteY104" fmla="*/ 3233179 h 6912725"/>
              <a:gd name="connsiteX105" fmla="*/ 460329 w 6408310"/>
              <a:gd name="connsiteY105" fmla="*/ 3041244 h 6912725"/>
              <a:gd name="connsiteX106" fmla="*/ 407197 w 6408310"/>
              <a:gd name="connsiteY106" fmla="*/ 2812292 h 6912725"/>
              <a:gd name="connsiteX107" fmla="*/ 386122 w 6408310"/>
              <a:gd name="connsiteY107" fmla="*/ 2757841 h 6912725"/>
              <a:gd name="connsiteX108" fmla="*/ 363684 w 6408310"/>
              <a:gd name="connsiteY108" fmla="*/ 2714608 h 6912725"/>
              <a:gd name="connsiteX109" fmla="*/ 330746 w 6408310"/>
              <a:gd name="connsiteY109" fmla="*/ 2625146 h 6912725"/>
              <a:gd name="connsiteX110" fmla="*/ 299927 w 6408310"/>
              <a:gd name="connsiteY110" fmla="*/ 2566177 h 6912725"/>
              <a:gd name="connsiteX111" fmla="*/ 288272 w 6408310"/>
              <a:gd name="connsiteY111" fmla="*/ 2439923 h 6912725"/>
              <a:gd name="connsiteX112" fmla="*/ 233611 w 6408310"/>
              <a:gd name="connsiteY112" fmla="*/ 2326248 h 6912725"/>
              <a:gd name="connsiteX113" fmla="*/ 115057 w 6408310"/>
              <a:gd name="connsiteY113" fmla="*/ 2127916 h 69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408310" h="6912725">
                <a:moveTo>
                  <a:pt x="0" y="108934"/>
                </a:moveTo>
                <a:lnTo>
                  <a:pt x="1911522" y="0"/>
                </a:lnTo>
                <a:lnTo>
                  <a:pt x="1916026" y="4704"/>
                </a:lnTo>
                <a:cubicBezTo>
                  <a:pt x="1916562" y="7914"/>
                  <a:pt x="1915147" y="12061"/>
                  <a:pt x="1911112" y="17418"/>
                </a:cubicBezTo>
                <a:cubicBezTo>
                  <a:pt x="1943271" y="27853"/>
                  <a:pt x="1947645" y="36373"/>
                  <a:pt x="1972871" y="72530"/>
                </a:cubicBezTo>
                <a:cubicBezTo>
                  <a:pt x="1980767" y="117667"/>
                  <a:pt x="2061296" y="115435"/>
                  <a:pt x="2069180" y="173199"/>
                </a:cubicBezTo>
                <a:cubicBezTo>
                  <a:pt x="2075196" y="191586"/>
                  <a:pt x="2112853" y="231006"/>
                  <a:pt x="2131569" y="227805"/>
                </a:cubicBezTo>
                <a:cubicBezTo>
                  <a:pt x="2141808" y="233828"/>
                  <a:pt x="2146631" y="247405"/>
                  <a:pt x="2162747" y="239714"/>
                </a:cubicBezTo>
                <a:cubicBezTo>
                  <a:pt x="2183739" y="232191"/>
                  <a:pt x="2206491" y="310465"/>
                  <a:pt x="2220499" y="289903"/>
                </a:cubicBezTo>
                <a:cubicBezTo>
                  <a:pt x="2257038" y="315132"/>
                  <a:pt x="2344409" y="362107"/>
                  <a:pt x="2381978" y="391093"/>
                </a:cubicBezTo>
                <a:cubicBezTo>
                  <a:pt x="2419547" y="420079"/>
                  <a:pt x="2445794" y="442621"/>
                  <a:pt x="2445910" y="463815"/>
                </a:cubicBezTo>
                <a:cubicBezTo>
                  <a:pt x="2462109" y="546053"/>
                  <a:pt x="2496860" y="553382"/>
                  <a:pt x="2531236" y="600817"/>
                </a:cubicBezTo>
                <a:cubicBezTo>
                  <a:pt x="2573647" y="650501"/>
                  <a:pt x="2589314" y="613369"/>
                  <a:pt x="2617149" y="703748"/>
                </a:cubicBezTo>
                <a:cubicBezTo>
                  <a:pt x="2635983" y="695546"/>
                  <a:pt x="2643943" y="702017"/>
                  <a:pt x="2650333" y="720900"/>
                </a:cubicBezTo>
                <a:cubicBezTo>
                  <a:pt x="2671881" y="743975"/>
                  <a:pt x="2701744" y="706344"/>
                  <a:pt x="2705541" y="750090"/>
                </a:cubicBezTo>
                <a:cubicBezTo>
                  <a:pt x="2730861" y="760850"/>
                  <a:pt x="2742856" y="778498"/>
                  <a:pt x="2757210" y="789489"/>
                </a:cubicBezTo>
                <a:cubicBezTo>
                  <a:pt x="2776836" y="801882"/>
                  <a:pt x="2774652" y="796949"/>
                  <a:pt x="2791660" y="816041"/>
                </a:cubicBezTo>
                <a:cubicBezTo>
                  <a:pt x="2815343" y="835699"/>
                  <a:pt x="2784183" y="871086"/>
                  <a:pt x="2840975" y="842225"/>
                </a:cubicBezTo>
                <a:cubicBezTo>
                  <a:pt x="2854681" y="875427"/>
                  <a:pt x="2877032" y="859395"/>
                  <a:pt x="2917970" y="879392"/>
                </a:cubicBezTo>
                <a:cubicBezTo>
                  <a:pt x="2921487" y="903353"/>
                  <a:pt x="2937122" y="907916"/>
                  <a:pt x="2957236" y="906835"/>
                </a:cubicBezTo>
                <a:lnTo>
                  <a:pt x="3117215" y="1073714"/>
                </a:lnTo>
                <a:cubicBezTo>
                  <a:pt x="3153906" y="1089285"/>
                  <a:pt x="3232612" y="1124062"/>
                  <a:pt x="3250958" y="1130397"/>
                </a:cubicBezTo>
                <a:cubicBezTo>
                  <a:pt x="3409574" y="1172733"/>
                  <a:pt x="3456045" y="1237431"/>
                  <a:pt x="3496717" y="1260412"/>
                </a:cubicBezTo>
                <a:lnTo>
                  <a:pt x="3494992" y="1268283"/>
                </a:lnTo>
                <a:cubicBezTo>
                  <a:pt x="3495362" y="1274688"/>
                  <a:pt x="3498760" y="1281160"/>
                  <a:pt x="3508993" y="1287737"/>
                </a:cubicBezTo>
                <a:lnTo>
                  <a:pt x="3512115" y="1288544"/>
                </a:lnTo>
                <a:lnTo>
                  <a:pt x="3548697" y="1363739"/>
                </a:lnTo>
                <a:cubicBezTo>
                  <a:pt x="3572773" y="1395571"/>
                  <a:pt x="3623148" y="1421050"/>
                  <a:pt x="3656567" y="1479533"/>
                </a:cubicBezTo>
                <a:lnTo>
                  <a:pt x="3661987" y="1491779"/>
                </a:lnTo>
                <a:lnTo>
                  <a:pt x="3667389" y="1495409"/>
                </a:lnTo>
                <a:lnTo>
                  <a:pt x="3800461" y="1696689"/>
                </a:lnTo>
                <a:cubicBezTo>
                  <a:pt x="3835546" y="1747791"/>
                  <a:pt x="3913146" y="1811386"/>
                  <a:pt x="3933737" y="1853325"/>
                </a:cubicBezTo>
                <a:lnTo>
                  <a:pt x="3946446" y="1903446"/>
                </a:lnTo>
                <a:lnTo>
                  <a:pt x="3960581" y="1913244"/>
                </a:lnTo>
                <a:cubicBezTo>
                  <a:pt x="3979608" y="1926434"/>
                  <a:pt x="3998210" y="1940240"/>
                  <a:pt x="4015111" y="1956512"/>
                </a:cubicBezTo>
                <a:cubicBezTo>
                  <a:pt x="4083226" y="1956238"/>
                  <a:pt x="4031943" y="1969929"/>
                  <a:pt x="4070740" y="1999693"/>
                </a:cubicBezTo>
                <a:cubicBezTo>
                  <a:pt x="4027554" y="2022282"/>
                  <a:pt x="4128681" y="2025600"/>
                  <a:pt x="4091495" y="2064313"/>
                </a:cubicBezTo>
                <a:cubicBezTo>
                  <a:pt x="4099733" y="2068504"/>
                  <a:pt x="4108887" y="2071343"/>
                  <a:pt x="4118353" y="2073901"/>
                </a:cubicBezTo>
                <a:lnTo>
                  <a:pt x="4123293" y="2075261"/>
                </a:lnTo>
                <a:lnTo>
                  <a:pt x="4166582" y="2120685"/>
                </a:lnTo>
                <a:lnTo>
                  <a:pt x="4213721" y="2168493"/>
                </a:lnTo>
                <a:lnTo>
                  <a:pt x="4250795" y="2261746"/>
                </a:lnTo>
                <a:lnTo>
                  <a:pt x="4295408" y="2340515"/>
                </a:lnTo>
                <a:cubicBezTo>
                  <a:pt x="4303294" y="2350172"/>
                  <a:pt x="4311232" y="2360551"/>
                  <a:pt x="4318976" y="2371504"/>
                </a:cubicBezTo>
                <a:lnTo>
                  <a:pt x="4323314" y="2378166"/>
                </a:lnTo>
                <a:cubicBezTo>
                  <a:pt x="4323288" y="2378269"/>
                  <a:pt x="4323261" y="2378372"/>
                  <a:pt x="4323235" y="2378475"/>
                </a:cubicBezTo>
                <a:cubicBezTo>
                  <a:pt x="4323820" y="2380303"/>
                  <a:pt x="4325112" y="2382633"/>
                  <a:pt x="4327479" y="2385858"/>
                </a:cubicBezTo>
                <a:lnTo>
                  <a:pt x="4331226" y="2390318"/>
                </a:lnTo>
                <a:lnTo>
                  <a:pt x="4339643" y="2403246"/>
                </a:lnTo>
                <a:lnTo>
                  <a:pt x="4341435" y="2408870"/>
                </a:lnTo>
                <a:lnTo>
                  <a:pt x="4340548" y="2412798"/>
                </a:lnTo>
                <a:lnTo>
                  <a:pt x="4351634" y="2443869"/>
                </a:lnTo>
                <a:cubicBezTo>
                  <a:pt x="4370557" y="2458176"/>
                  <a:pt x="4365119" y="2472379"/>
                  <a:pt x="4380688" y="2504819"/>
                </a:cubicBezTo>
                <a:cubicBezTo>
                  <a:pt x="4393528" y="2510493"/>
                  <a:pt x="4397884" y="2522485"/>
                  <a:pt x="4399892" y="2537002"/>
                </a:cubicBezTo>
                <a:cubicBezTo>
                  <a:pt x="4420218" y="2562143"/>
                  <a:pt x="4430910" y="2594831"/>
                  <a:pt x="4449690" y="2628144"/>
                </a:cubicBezTo>
                <a:cubicBezTo>
                  <a:pt x="4468446" y="2678770"/>
                  <a:pt x="4488860" y="2772681"/>
                  <a:pt x="4512427" y="2840755"/>
                </a:cubicBezTo>
                <a:lnTo>
                  <a:pt x="4591091" y="3036586"/>
                </a:lnTo>
                <a:cubicBezTo>
                  <a:pt x="4639934" y="3158078"/>
                  <a:pt x="4730818" y="3310586"/>
                  <a:pt x="4757297" y="3388741"/>
                </a:cubicBezTo>
                <a:cubicBezTo>
                  <a:pt x="4756620" y="3412898"/>
                  <a:pt x="4755942" y="3437054"/>
                  <a:pt x="4755264" y="3461211"/>
                </a:cubicBezTo>
                <a:cubicBezTo>
                  <a:pt x="4763881" y="3469559"/>
                  <a:pt x="4774382" y="3498341"/>
                  <a:pt x="4776842" y="3503606"/>
                </a:cubicBezTo>
                <a:cubicBezTo>
                  <a:pt x="4776789" y="3503947"/>
                  <a:pt x="4816006" y="3543555"/>
                  <a:pt x="4815953" y="3543897"/>
                </a:cubicBezTo>
                <a:lnTo>
                  <a:pt x="4826382" y="3589602"/>
                </a:lnTo>
                <a:cubicBezTo>
                  <a:pt x="4854724" y="3618181"/>
                  <a:pt x="4872282" y="3672884"/>
                  <a:pt x="4900664" y="3697326"/>
                </a:cubicBezTo>
                <a:cubicBezTo>
                  <a:pt x="4872593" y="3751610"/>
                  <a:pt x="4889332" y="3712092"/>
                  <a:pt x="4944717" y="3795461"/>
                </a:cubicBezTo>
                <a:cubicBezTo>
                  <a:pt x="4981269" y="3830092"/>
                  <a:pt x="4951776" y="3836266"/>
                  <a:pt x="4981260" y="3887734"/>
                </a:cubicBezTo>
                <a:cubicBezTo>
                  <a:pt x="4992187" y="3900180"/>
                  <a:pt x="5000945" y="3922491"/>
                  <a:pt x="5000423" y="3933089"/>
                </a:cubicBezTo>
                <a:lnTo>
                  <a:pt x="5033013" y="3937041"/>
                </a:lnTo>
                <a:lnTo>
                  <a:pt x="5081597" y="4013154"/>
                </a:lnTo>
                <a:lnTo>
                  <a:pt x="5088052" y="4027525"/>
                </a:lnTo>
                <a:lnTo>
                  <a:pt x="5189054" y="4098668"/>
                </a:lnTo>
                <a:lnTo>
                  <a:pt x="5228545" y="4146658"/>
                </a:lnTo>
                <a:lnTo>
                  <a:pt x="5268336" y="4194504"/>
                </a:lnTo>
                <a:cubicBezTo>
                  <a:pt x="5282676" y="4201217"/>
                  <a:pt x="5302948" y="4267012"/>
                  <a:pt x="5317950" y="4267325"/>
                </a:cubicBezTo>
                <a:cubicBezTo>
                  <a:pt x="5371561" y="4431932"/>
                  <a:pt x="5512417" y="4438996"/>
                  <a:pt x="5598270" y="4563876"/>
                </a:cubicBezTo>
                <a:cubicBezTo>
                  <a:pt x="5684123" y="4688756"/>
                  <a:pt x="5658748" y="4766617"/>
                  <a:pt x="5833068" y="5016605"/>
                </a:cubicBezTo>
                <a:cubicBezTo>
                  <a:pt x="5917959" y="5167124"/>
                  <a:pt x="6007541" y="5258633"/>
                  <a:pt x="6045916" y="5405287"/>
                </a:cubicBezTo>
                <a:cubicBezTo>
                  <a:pt x="6053001" y="5431110"/>
                  <a:pt x="6137180" y="5517469"/>
                  <a:pt x="6117737" y="5538137"/>
                </a:cubicBezTo>
                <a:cubicBezTo>
                  <a:pt x="6096856" y="5567956"/>
                  <a:pt x="6185855" y="5633330"/>
                  <a:pt x="6144230" y="5635151"/>
                </a:cubicBezTo>
                <a:cubicBezTo>
                  <a:pt x="6206267" y="5682015"/>
                  <a:pt x="6167034" y="5753331"/>
                  <a:pt x="6176742" y="5809044"/>
                </a:cubicBezTo>
                <a:cubicBezTo>
                  <a:pt x="6181644" y="5871497"/>
                  <a:pt x="6197878" y="5926431"/>
                  <a:pt x="6245199" y="6038018"/>
                </a:cubicBezTo>
                <a:cubicBezTo>
                  <a:pt x="6276717" y="6104340"/>
                  <a:pt x="6288745" y="6124315"/>
                  <a:pt x="6303931" y="6175618"/>
                </a:cubicBezTo>
                <a:cubicBezTo>
                  <a:pt x="6319117" y="6226921"/>
                  <a:pt x="6298592" y="6320971"/>
                  <a:pt x="6336313" y="6345837"/>
                </a:cubicBezTo>
                <a:cubicBezTo>
                  <a:pt x="6368454" y="6400251"/>
                  <a:pt x="6388884" y="6464262"/>
                  <a:pt x="6401195" y="6542084"/>
                </a:cubicBezTo>
                <a:lnTo>
                  <a:pt x="6408310" y="6612865"/>
                </a:lnTo>
                <a:lnTo>
                  <a:pt x="1146484" y="6912725"/>
                </a:lnTo>
                <a:lnTo>
                  <a:pt x="1108438" y="6825083"/>
                </a:lnTo>
                <a:cubicBezTo>
                  <a:pt x="1057133" y="6684904"/>
                  <a:pt x="1090669" y="6637010"/>
                  <a:pt x="997867" y="6378703"/>
                </a:cubicBezTo>
                <a:cubicBezTo>
                  <a:pt x="956253" y="6228487"/>
                  <a:pt x="874761" y="6010797"/>
                  <a:pt x="858750" y="5923784"/>
                </a:cubicBezTo>
                <a:cubicBezTo>
                  <a:pt x="856924" y="5899993"/>
                  <a:pt x="844018" y="5873122"/>
                  <a:pt x="860408" y="5860728"/>
                </a:cubicBezTo>
                <a:cubicBezTo>
                  <a:pt x="878957" y="5840950"/>
                  <a:pt x="823834" y="5761906"/>
                  <a:pt x="853644" y="5771381"/>
                </a:cubicBezTo>
                <a:cubicBezTo>
                  <a:pt x="815383" y="5715186"/>
                  <a:pt x="852133" y="5665047"/>
                  <a:pt x="852164" y="5615193"/>
                </a:cubicBezTo>
                <a:cubicBezTo>
                  <a:pt x="817076" y="5571334"/>
                  <a:pt x="851740" y="5509975"/>
                  <a:pt x="831986" y="5402745"/>
                </a:cubicBezTo>
                <a:cubicBezTo>
                  <a:pt x="792037" y="5354630"/>
                  <a:pt x="819063" y="5330513"/>
                  <a:pt x="759590" y="5239800"/>
                </a:cubicBezTo>
                <a:cubicBezTo>
                  <a:pt x="762665" y="5236543"/>
                  <a:pt x="765245" y="5232371"/>
                  <a:pt x="767251" y="5227414"/>
                </a:cubicBezTo>
                <a:cubicBezTo>
                  <a:pt x="778914" y="5198604"/>
                  <a:pt x="769142" y="5150045"/>
                  <a:pt x="745427" y="5118958"/>
                </a:cubicBezTo>
                <a:cubicBezTo>
                  <a:pt x="660991" y="4975263"/>
                  <a:pt x="672599" y="4907855"/>
                  <a:pt x="635950" y="4788294"/>
                </a:cubicBezTo>
                <a:cubicBezTo>
                  <a:pt x="600650" y="4653678"/>
                  <a:pt x="646752" y="4690694"/>
                  <a:pt x="558787" y="4518070"/>
                </a:cubicBezTo>
                <a:cubicBezTo>
                  <a:pt x="577057" y="4502442"/>
                  <a:pt x="573633" y="4481342"/>
                  <a:pt x="555530" y="4444433"/>
                </a:cubicBezTo>
                <a:cubicBezTo>
                  <a:pt x="540027" y="4379200"/>
                  <a:pt x="596616" y="4390343"/>
                  <a:pt x="549378" y="4320965"/>
                </a:cubicBezTo>
                <a:cubicBezTo>
                  <a:pt x="581692" y="4336040"/>
                  <a:pt x="535024" y="4198883"/>
                  <a:pt x="572361" y="4232369"/>
                </a:cubicBezTo>
                <a:cubicBezTo>
                  <a:pt x="590648" y="4193014"/>
                  <a:pt x="541489" y="4167113"/>
                  <a:pt x="556288" y="4127673"/>
                </a:cubicBezTo>
                <a:lnTo>
                  <a:pt x="506660" y="3821119"/>
                </a:lnTo>
                <a:cubicBezTo>
                  <a:pt x="481478" y="3781010"/>
                  <a:pt x="483894" y="3751446"/>
                  <a:pt x="494791" y="3723556"/>
                </a:cubicBezTo>
                <a:cubicBezTo>
                  <a:pt x="472516" y="3634460"/>
                  <a:pt x="499836" y="3607209"/>
                  <a:pt x="490230" y="3508893"/>
                </a:cubicBezTo>
                <a:cubicBezTo>
                  <a:pt x="525541" y="3397546"/>
                  <a:pt x="482951" y="3307116"/>
                  <a:pt x="484223" y="3233179"/>
                </a:cubicBezTo>
                <a:cubicBezTo>
                  <a:pt x="465844" y="3133672"/>
                  <a:pt x="460855" y="3219289"/>
                  <a:pt x="460329" y="3041244"/>
                </a:cubicBezTo>
                <a:lnTo>
                  <a:pt x="407197" y="2812292"/>
                </a:lnTo>
                <a:cubicBezTo>
                  <a:pt x="391019" y="2768219"/>
                  <a:pt x="344571" y="2745090"/>
                  <a:pt x="386122" y="2757841"/>
                </a:cubicBezTo>
                <a:cubicBezTo>
                  <a:pt x="381879" y="2743275"/>
                  <a:pt x="360306" y="2721346"/>
                  <a:pt x="363684" y="2714608"/>
                </a:cubicBezTo>
                <a:lnTo>
                  <a:pt x="330746" y="2625146"/>
                </a:lnTo>
                <a:lnTo>
                  <a:pt x="299927" y="2566177"/>
                </a:lnTo>
                <a:cubicBezTo>
                  <a:pt x="300505" y="2524092"/>
                  <a:pt x="287694" y="2482008"/>
                  <a:pt x="288272" y="2439923"/>
                </a:cubicBezTo>
                <a:cubicBezTo>
                  <a:pt x="243273" y="2349673"/>
                  <a:pt x="278610" y="2382839"/>
                  <a:pt x="233611" y="2326248"/>
                </a:cubicBezTo>
                <a:lnTo>
                  <a:pt x="115057" y="212791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29B3ADEA-B145-9AC0-0C7A-1B00E1EE8083}"/>
              </a:ext>
            </a:extLst>
          </p:cNvPr>
          <p:cNvSpPr>
            <a:spLocks noGrp="1"/>
          </p:cNvSpPr>
          <p:nvPr>
            <p:ph type="title"/>
          </p:nvPr>
        </p:nvSpPr>
        <p:spPr>
          <a:xfrm>
            <a:off x="1137685" y="3641651"/>
            <a:ext cx="4055418" cy="2146374"/>
          </a:xfrm>
        </p:spPr>
        <p:txBody>
          <a:bodyPr anchor="b">
            <a:normAutofit/>
          </a:bodyPr>
          <a:lstStyle/>
          <a:p>
            <a:r>
              <a:rPr lang="uk-UA">
                <a:solidFill>
                  <a:schemeClr val="tx1">
                    <a:lumMod val="85000"/>
                    <a:lumOff val="15000"/>
                  </a:schemeClr>
                </a:solidFill>
              </a:rPr>
              <a:t>Дмитро Павличко. Творчість.</a:t>
            </a:r>
          </a:p>
        </p:txBody>
      </p:sp>
      <p:sp>
        <p:nvSpPr>
          <p:cNvPr id="3" name="Zástupný obsah 2">
            <a:extLst>
              <a:ext uri="{FF2B5EF4-FFF2-40B4-BE49-F238E27FC236}">
                <a16:creationId xmlns:a16="http://schemas.microsoft.com/office/drawing/2014/main" id="{C15D1E6C-CF49-923C-8AD9-94359851643B}"/>
              </a:ext>
            </a:extLst>
          </p:cNvPr>
          <p:cNvSpPr>
            <a:spLocks noGrp="1"/>
          </p:cNvSpPr>
          <p:nvPr>
            <p:ph idx="1"/>
          </p:nvPr>
        </p:nvSpPr>
        <p:spPr>
          <a:xfrm>
            <a:off x="5321300" y="209550"/>
            <a:ext cx="6477000" cy="6438900"/>
          </a:xfrm>
        </p:spPr>
        <p:txBody>
          <a:bodyPr>
            <a:noAutofit/>
          </a:bodyPr>
          <a:lstStyle/>
          <a:p>
            <a:pPr algn="just"/>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Пейзажі-медитації порушують безліч тем життя, – смерті та безсмертя, людини і народу, молодості та зрілості, неспокою та гармонії, щастя і горя. </a:t>
            </a:r>
          </a:p>
          <a:p>
            <a:pPr algn="just"/>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збірка «Золоте яблуко»</a:t>
            </a:r>
            <a:r>
              <a:rPr lang="cs-CZ" sz="1800" dirty="0">
                <a:solidFill>
                  <a:schemeClr val="tx1">
                    <a:lumMod val="85000"/>
                    <a:lumOff val="15000"/>
                  </a:schemeClr>
                </a:solidFill>
                <a:effectLst/>
              </a:rPr>
              <a:t> </a:t>
            </a:r>
            <a:endParaRPr lang="uk-UA" sz="1800" dirty="0">
              <a:solidFill>
                <a:schemeClr val="tx1">
                  <a:lumMod val="85000"/>
                  <a:lumOff val="15000"/>
                </a:schemeClr>
              </a:solidFill>
              <a:effectLst/>
            </a:endParaRPr>
          </a:p>
          <a:p>
            <a:pPr algn="just"/>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Збірка «Таємниця твого обличчя»</a:t>
            </a:r>
            <a:r>
              <a:rPr lang="uk-UA" sz="18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у</a:t>
            </a:r>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нікальна збірка, видана в 1974 і 1979 рр., увійшла в історію літератури як вдала спроба захоплено, відверто, але й цнотливо розповісти про кохання.</a:t>
            </a:r>
            <a:r>
              <a:rPr lang="uk-UA" sz="18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Синкретична метафора, що поєднує в собі зорові та слухові відчуття («заметіль сонця </a:t>
            </a:r>
            <a:r>
              <a:rPr lang="uk-UA" sz="1800" dirty="0" err="1">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шумить</a:t>
            </a:r>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покликана </a:t>
            </a:r>
            <a:r>
              <a:rPr lang="uk-UA" sz="1800" dirty="0" err="1">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емоційно</a:t>
            </a:r>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зворушити читача, привести його до думки про всеосяжну гармонію світу, де все одночасно звучить і кипить кольорами i </a:t>
            </a:r>
            <a:r>
              <a:rPr lang="uk-UA" sz="1800" dirty="0" err="1">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шумить</a:t>
            </a:r>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заметіллю в момент найвищого блаженства закоханої людини.</a:t>
            </a:r>
            <a:endParaRPr lang="uk-UA" sz="1800" dirty="0">
              <a:solidFill>
                <a:schemeClr val="tx1">
                  <a:lumMod val="85000"/>
                  <a:lumOff val="15000"/>
                </a:schemeClr>
              </a:solidFill>
              <a:effectLst/>
            </a:endParaRPr>
          </a:p>
          <a:p>
            <a:pPr algn="just"/>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У 2000 р. вийшла збірка «Засвідчую життя», цікава портретами видатних людей та авторською сповіддю у циклі «Я винен».</a:t>
            </a:r>
          </a:p>
          <a:p>
            <a:pPr algn="just"/>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2002 р. видано «Наперсток» - збірку переважно філософських поезій, що фіксує увагу читача на минущості людського життя. </a:t>
            </a:r>
            <a:endParaRPr lang="uk-UA" sz="18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r>
              <a:rPr lang="uk-UA" sz="18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З</a:t>
            </a:r>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бірки ХХІ ст. </a:t>
            </a:r>
            <a:r>
              <a:rPr lang="uk-UA" sz="18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t>
            </a:r>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«За нас» (2004), «Не зрадь!» (2005), «Три строфи» (2007), «Аутодафе» (2008), «Потоп» (2010) зображують виразний політичний пейзаж епохи та засвідчують свободу як одну з найважливіших цінностей людства.</a:t>
            </a:r>
            <a:endParaRPr lang="cs-CZ"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488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F198DDE3-1253-50E0-1E00-9AB1A57A8922}"/>
              </a:ext>
            </a:extLst>
          </p:cNvPr>
          <p:cNvSpPr>
            <a:spLocks noGrp="1"/>
          </p:cNvSpPr>
          <p:nvPr>
            <p:ph type="title"/>
          </p:nvPr>
        </p:nvSpPr>
        <p:spPr>
          <a:xfrm>
            <a:off x="328422" y="273050"/>
            <a:ext cx="5019548" cy="2058517"/>
          </a:xfrm>
        </p:spPr>
        <p:txBody>
          <a:bodyPr anchor="b">
            <a:normAutofit/>
          </a:bodyPr>
          <a:lstStyle/>
          <a:p>
            <a:r>
              <a:rPr lang="uk-UA" dirty="0"/>
              <a:t>Шістдесятники. Василь Симоненко.</a:t>
            </a:r>
          </a:p>
        </p:txBody>
      </p:sp>
      <p:pic>
        <p:nvPicPr>
          <p:cNvPr id="5" name="Obrázek 4" descr="Obsah obrázku muž, osoba, pohled&#10;&#10;Popis byl vytvořen automaticky">
            <a:extLst>
              <a:ext uri="{FF2B5EF4-FFF2-40B4-BE49-F238E27FC236}">
                <a16:creationId xmlns:a16="http://schemas.microsoft.com/office/drawing/2014/main" id="{93522E5D-9929-8ED5-654C-13EFF6993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266" y="2782956"/>
            <a:ext cx="3181933" cy="3449030"/>
          </a:xfrm>
          <a:prstGeom prst="rect">
            <a:avLst/>
          </a:prstGeom>
        </p:spPr>
      </p:pic>
      <p:sp>
        <p:nvSpPr>
          <p:cNvPr id="3" name="Zástupný obsah 2">
            <a:extLst>
              <a:ext uri="{FF2B5EF4-FFF2-40B4-BE49-F238E27FC236}">
                <a16:creationId xmlns:a16="http://schemas.microsoft.com/office/drawing/2014/main" id="{802F6ED8-064A-5987-0219-4A19C98070EF}"/>
              </a:ext>
            </a:extLst>
          </p:cNvPr>
          <p:cNvSpPr>
            <a:spLocks noGrp="1"/>
          </p:cNvSpPr>
          <p:nvPr>
            <p:ph idx="1"/>
          </p:nvPr>
        </p:nvSpPr>
        <p:spPr>
          <a:xfrm>
            <a:off x="5411978" y="273050"/>
            <a:ext cx="6451600" cy="6569075"/>
          </a:xfrm>
        </p:spPr>
        <p:txBody>
          <a:bodyPr anchor="t">
            <a:normAutofit fontScale="92500" lnSpcReduction="10000"/>
          </a:bodyPr>
          <a:lstStyle/>
          <a:p>
            <a:r>
              <a:rPr lang="uk-UA" sz="2000" dirty="0">
                <a:effectLst/>
                <a:latin typeface="Calibri" panose="020F0502020204030204" pitchFamily="34" charset="0"/>
                <a:ea typeface="Calibri" panose="020F0502020204030204" pitchFamily="34" charset="0"/>
                <a:cs typeface="Times New Roman" panose="02020603050405020304" pitchFamily="18" charset="0"/>
              </a:rPr>
              <a:t>У 1962 р. вийшла збірка поезій «Тиша і грім»</a:t>
            </a:r>
            <a:r>
              <a:rPr lang="cs-CZ" sz="2000" dirty="0">
                <a:effectLst/>
              </a:rPr>
              <a:t> </a:t>
            </a:r>
            <a:endParaRPr lang="uk-UA" sz="2000" dirty="0">
              <a:effectLst/>
            </a:endParaRPr>
          </a:p>
          <a:p>
            <a:r>
              <a:rPr lang="uk-UA" sz="2000" dirty="0">
                <a:latin typeface="Calibri" panose="020F0502020204030204" pitchFamily="34" charset="0"/>
                <a:ea typeface="Calibri" panose="020F0502020204030204" pitchFamily="34" charset="0"/>
                <a:cs typeface="Times New Roman" panose="02020603050405020304" pitchFamily="18" charset="0"/>
              </a:rPr>
              <a:t>Г</a:t>
            </a:r>
            <a:r>
              <a:rPr lang="uk-UA" sz="2000" dirty="0">
                <a:effectLst/>
                <a:latin typeface="Calibri" panose="020F0502020204030204" pitchFamily="34" charset="0"/>
                <a:ea typeface="Calibri" panose="020F0502020204030204" pitchFamily="34" charset="0"/>
                <a:cs typeface="Times New Roman" panose="02020603050405020304" pitchFamily="18" charset="0"/>
              </a:rPr>
              <a:t>отував до друку ще одну книгу «Земне тяжіння», однак світ вона побачила вже після смерті автора – у 1964 р. </a:t>
            </a:r>
          </a:p>
          <a:p>
            <a:r>
              <a:rPr lang="uk-UA" sz="2000" dirty="0">
                <a:effectLst/>
                <a:latin typeface="Calibri" panose="020F0502020204030204" pitchFamily="34" charset="0"/>
                <a:ea typeface="Calibri" panose="020F0502020204030204" pitchFamily="34" charset="0"/>
                <a:cs typeface="Times New Roman" panose="02020603050405020304" pitchFamily="18" charset="0"/>
              </a:rPr>
              <a:t>Мотиви самоцінності особистості проявилися у вірші В. Симоненка «Я..» – своєрідному маніфесті тогочасного молодого покоління та в імперативній поезії-зверненні «Ти знаєш, що ми людина...»</a:t>
            </a:r>
            <a:r>
              <a:rPr lang="uk-UA" sz="2000" dirty="0">
                <a:latin typeface="Calibri" panose="020F0502020204030204" pitchFamily="34" charset="0"/>
                <a:ea typeface="Calibri" panose="020F0502020204030204" pitchFamily="34" charset="0"/>
                <a:cs typeface="Times New Roman" panose="02020603050405020304" pitchFamily="18" charset="0"/>
              </a:rPr>
              <a:t>.</a:t>
            </a:r>
          </a:p>
          <a:p>
            <a:r>
              <a:rPr lang="uk-UA" sz="2000" dirty="0">
                <a:effectLst/>
                <a:latin typeface="Calibri" panose="020F0502020204030204" pitchFamily="34" charset="0"/>
                <a:ea typeface="Calibri" panose="020F0502020204030204" pitchFamily="34" charset="0"/>
                <a:cs typeface="Times New Roman" panose="02020603050405020304" pitchFamily="18" charset="0"/>
              </a:rPr>
              <a:t>Дебютна збірка В. Симоненка «Тиша і грім» побачила світ 1963 р. Тиша і грім, епічне і драматичне – «в їхньому симбіозі виявляється суть його поетики» (</a:t>
            </a:r>
            <a:r>
              <a:rPr lang="uk-UA" sz="2000" dirty="0" err="1">
                <a:effectLst/>
                <a:latin typeface="Calibri" panose="020F0502020204030204" pitchFamily="34" charset="0"/>
                <a:ea typeface="Calibri" panose="020F0502020204030204" pitchFamily="34" charset="0"/>
                <a:cs typeface="Times New Roman" panose="02020603050405020304" pitchFamily="18" charset="0"/>
              </a:rPr>
              <a:t>B</a:t>
            </a:r>
            <a:r>
              <a:rPr lang="uk-UA" sz="2000" dirty="0">
                <a:effectLst/>
                <a:latin typeface="Calibri" panose="020F0502020204030204" pitchFamily="34" charset="0"/>
                <a:ea typeface="Calibri" panose="020F0502020204030204" pitchFamily="34" charset="0"/>
                <a:cs typeface="Times New Roman" panose="02020603050405020304" pitchFamily="18" charset="0"/>
              </a:rPr>
              <a:t>. </a:t>
            </a:r>
            <a:r>
              <a:rPr lang="uk-UA" sz="2000" dirty="0" err="1">
                <a:effectLst/>
                <a:latin typeface="Calibri" panose="020F0502020204030204" pitchFamily="34" charset="0"/>
                <a:ea typeface="Calibri" panose="020F0502020204030204" pitchFamily="34" charset="0"/>
                <a:cs typeface="Times New Roman" panose="02020603050405020304" pitchFamily="18" charset="0"/>
              </a:rPr>
              <a:t>Cтyc</a:t>
            </a:r>
            <a:r>
              <a:rPr lang="uk-UA"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a:effectLst/>
              </a:rPr>
              <a:t> </a:t>
            </a:r>
            <a:endParaRPr lang="uk-UA" sz="2000" dirty="0">
              <a:effectLst/>
              <a:latin typeface="Calibri" panose="020F0502020204030204" pitchFamily="34" charset="0"/>
              <a:cs typeface="Times New Roman" panose="02020603050405020304" pitchFamily="18" charset="0"/>
            </a:endParaRPr>
          </a:p>
          <a:p>
            <a:r>
              <a:rPr lang="uk-UA" sz="2000" dirty="0">
                <a:effectLst/>
                <a:latin typeface="Calibri" panose="020F0502020204030204" pitchFamily="34" charset="0"/>
                <a:ea typeface="Calibri" panose="020F0502020204030204" pitchFamily="34" charset="0"/>
                <a:cs typeface="Times New Roman" panose="02020603050405020304" pitchFamily="18" charset="0"/>
              </a:rPr>
              <a:t>Національна проблематика, нові художні ідеї. Поет (свідомо чи підсвідомо) дивиться на світ з позицій останньої межі: життя чи смерті етносу. Звідси особливості осмислення цієї складної, завжди актуальної для української культури теми. </a:t>
            </a:r>
          </a:p>
          <a:p>
            <a:r>
              <a:rPr lang="uk-UA" sz="2000" dirty="0">
                <a:effectLst/>
                <a:latin typeface="Calibri" panose="020F0502020204030204" pitchFamily="34" charset="0"/>
                <a:ea typeface="Calibri" panose="020F0502020204030204" pitchFamily="34" charset="0"/>
                <a:cs typeface="Times New Roman" panose="02020603050405020304" pitchFamily="18" charset="0"/>
              </a:rPr>
              <a:t>Є кілька головних позицій напрямів, за якими В. Симоненко веде діалог із читачем. Спершу позиція самого автора: вона визначається відкритим декларуванням любові до України</a:t>
            </a:r>
            <a:r>
              <a:rPr lang="uk-UA" sz="2000" dirty="0">
                <a:latin typeface="Calibri" panose="020F0502020204030204" pitchFamily="34" charset="0"/>
                <a:ea typeface="Calibri" panose="020F0502020204030204" pitchFamily="34" charset="0"/>
                <a:cs typeface="Times New Roman" panose="02020603050405020304" pitchFamily="18" charset="0"/>
              </a:rPr>
              <a:t>. </a:t>
            </a:r>
            <a:r>
              <a:rPr lang="uk-UA" sz="2000" dirty="0">
                <a:effectLst/>
                <a:latin typeface="Calibri" panose="020F0502020204030204" pitchFamily="34" charset="0"/>
                <a:ea typeface="Calibri" panose="020F0502020204030204" pitchFamily="34" charset="0"/>
                <a:cs typeface="Times New Roman" panose="02020603050405020304" pitchFamily="18" charset="0"/>
              </a:rPr>
              <a:t>(«Я не бував за дальніми морями...»).</a:t>
            </a:r>
            <a:r>
              <a:rPr lang="cs-CZ" sz="2000" dirty="0">
                <a:effectLst/>
              </a:rPr>
              <a:t> </a:t>
            </a:r>
            <a:endParaRPr lang="uk-UA" sz="2000" dirty="0">
              <a:effectLst/>
            </a:endParaRPr>
          </a:p>
          <a:p>
            <a:r>
              <a:rPr lang="uk-UA" sz="2000" dirty="0">
                <a:effectLst/>
                <a:latin typeface="Calibri" panose="020F0502020204030204" pitchFamily="34" charset="0"/>
                <a:ea typeface="Calibri" panose="020F0502020204030204" pitchFamily="34" charset="0"/>
                <a:cs typeface="Times New Roman" panose="02020603050405020304" pitchFamily="18" charset="0"/>
              </a:rPr>
              <a:t>На ствердження авторської позиції працює і мотив звіту перед Україною, жертовності заради неї, свідоме прагнення працювати «</a:t>
            </a:r>
            <a:r>
              <a:rPr lang="uk-UA" sz="2000" i="1" dirty="0">
                <a:effectLst/>
                <a:latin typeface="Calibri" panose="020F0502020204030204" pitchFamily="34" charset="0"/>
                <a:ea typeface="Calibri" panose="020F0502020204030204" pitchFamily="34" charset="0"/>
                <a:cs typeface="Times New Roman" panose="02020603050405020304" pitchFamily="18" charset="0"/>
              </a:rPr>
              <a:t>на власній ниві нерясній</a:t>
            </a:r>
            <a:r>
              <a:rPr lang="uk-UA" sz="2000" dirty="0">
                <a:effectLst/>
                <a:latin typeface="Calibri" panose="020F0502020204030204" pitchFamily="34" charset="0"/>
                <a:ea typeface="Calibri" panose="020F0502020204030204" pitchFamily="34" charset="0"/>
                <a:cs typeface="Times New Roman" panose="02020603050405020304" pitchFamily="18" charset="0"/>
              </a:rPr>
              <a:t>», а не наймитувати у сусідів «</a:t>
            </a:r>
            <a:r>
              <a:rPr lang="uk-UA" sz="2000" i="1" dirty="0">
                <a:effectLst/>
                <a:latin typeface="Calibri" panose="020F0502020204030204" pitchFamily="34" charset="0"/>
                <a:ea typeface="Calibri" panose="020F0502020204030204" pitchFamily="34" charset="0"/>
                <a:cs typeface="Times New Roman" panose="02020603050405020304" pitchFamily="18" charset="0"/>
              </a:rPr>
              <a:t>за пару </a:t>
            </a:r>
            <a:r>
              <a:rPr lang="uk-UA" sz="2000" i="1" dirty="0" err="1">
                <a:effectLst/>
                <a:latin typeface="Calibri" panose="020F0502020204030204" pitchFamily="34" charset="0"/>
                <a:ea typeface="Calibri" panose="020F0502020204030204" pitchFamily="34" charset="0"/>
                <a:cs typeface="Times New Roman" panose="02020603050405020304" pitchFamily="18" charset="0"/>
              </a:rPr>
              <a:t>постолів</a:t>
            </a:r>
            <a:r>
              <a:rPr lang="uk-UA" sz="2000" i="1" dirty="0">
                <a:effectLst/>
                <a:latin typeface="Calibri" panose="020F0502020204030204" pitchFamily="34" charset="0"/>
                <a:ea typeface="Calibri" panose="020F0502020204030204" pitchFamily="34" charset="0"/>
                <a:cs typeface="Times New Roman" panose="02020603050405020304" pitchFamily="18" charset="0"/>
              </a:rPr>
              <a:t> і шкварку на обід...</a:t>
            </a:r>
            <a:r>
              <a:rPr lang="uk-UA" sz="2000" dirty="0">
                <a:effectLst/>
                <a:latin typeface="Calibri" panose="020F0502020204030204" pitchFamily="34" charset="0"/>
                <a:ea typeface="Calibri" panose="020F0502020204030204" pitchFamily="34" charset="0"/>
                <a:cs typeface="Times New Roman" panose="02020603050405020304" pitchFamily="18" charset="0"/>
              </a:rPr>
              <a:t>».</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endParaRPr lang="uk-UA" sz="2000" dirty="0">
              <a:effectLst/>
            </a:endParaRPr>
          </a:p>
          <a:p>
            <a:endParaRPr lang="uk-UA" sz="2000" dirty="0"/>
          </a:p>
        </p:txBody>
      </p:sp>
    </p:spTree>
    <p:extLst>
      <p:ext uri="{BB962C8B-B14F-4D97-AF65-F5344CB8AC3E}">
        <p14:creationId xmlns:p14="http://schemas.microsoft.com/office/powerpoint/2010/main" val="121564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1E3A97B3-6E07-714F-2810-EC62B9D50374}"/>
              </a:ext>
            </a:extLst>
          </p:cNvPr>
          <p:cNvSpPr>
            <a:spLocks noGrp="1"/>
          </p:cNvSpPr>
          <p:nvPr>
            <p:ph type="title"/>
          </p:nvPr>
        </p:nvSpPr>
        <p:spPr>
          <a:xfrm>
            <a:off x="800098" y="-136519"/>
            <a:ext cx="8810306" cy="1188720"/>
          </a:xfrm>
        </p:spPr>
        <p:txBody>
          <a:bodyPr>
            <a:normAutofit/>
          </a:bodyPr>
          <a:lstStyle/>
          <a:p>
            <a:r>
              <a:rPr lang="uk-UA" dirty="0">
                <a:solidFill>
                  <a:schemeClr val="tx1">
                    <a:lumMod val="85000"/>
                    <a:lumOff val="15000"/>
                  </a:schemeClr>
                </a:solidFill>
              </a:rPr>
              <a:t>Василь Симоненко. Творчість.</a:t>
            </a:r>
          </a:p>
        </p:txBody>
      </p:sp>
      <p:sp>
        <p:nvSpPr>
          <p:cNvPr id="3" name="Zástupný obsah 2">
            <a:extLst>
              <a:ext uri="{FF2B5EF4-FFF2-40B4-BE49-F238E27FC236}">
                <a16:creationId xmlns:a16="http://schemas.microsoft.com/office/drawing/2014/main" id="{92345260-DB7A-D14B-B87F-E80D92822612}"/>
              </a:ext>
            </a:extLst>
          </p:cNvPr>
          <p:cNvSpPr>
            <a:spLocks noGrp="1"/>
          </p:cNvSpPr>
          <p:nvPr>
            <p:ph idx="1"/>
          </p:nvPr>
        </p:nvSpPr>
        <p:spPr>
          <a:xfrm>
            <a:off x="800100" y="1052200"/>
            <a:ext cx="11034890" cy="5805795"/>
          </a:xfrm>
        </p:spPr>
        <p:txBody>
          <a:bodyPr anchor="ctr">
            <a:normAutofit lnSpcReduction="10000"/>
          </a:bodyPr>
          <a:lstStyle/>
          <a:p>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Збірка «Лебеді материнства» – ввійшло понад п'ятдесят поетичних творів, не опублікованих у попередніх збірках; прозові твори - новели, гуморески та публіцистичні статті письменника.</a:t>
            </a:r>
            <a:endParaRPr lang="uk-UA" sz="18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Життєвий шлях дитини в основних його віхах – аж до останнього подиху. Життєва дорога у материнському (і авторському) баченні йде ніби між двома рядами понять: можливості вибору і вірності.</a:t>
            </a:r>
          </a:p>
          <a:p>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У «мікроновелі» «Кирпатий барометр» злі сили постійно загрожують світові, прагнуть знищити добро.</a:t>
            </a:r>
            <a:endParaRPr lang="uk-UA" sz="18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Композиційне рішення в «Кирпатому барометрі» дуже природне, тісно взаємопов'язане з образною системою твору: весь почуттєвий світ пронизує могутня течія часу. Віхи цього руху заявлені у назвах трьох частин твору: «Замість вечірньої молитви»; «Погрози ночі»; «Ранок». Як і в «Лебедях материнства», тут два головних герої: батько й син.</a:t>
            </a:r>
          </a:p>
          <a:p>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В. Симоненко утвердив у поезії власну картину світу. Це і глобальний образ драматичного буття Землі, над якою нависає атомна загроза, і традиційний, майже патріархальний селянський світ, і світ чарівної української природи, і сповнене динаміки українське місто (зокрема, Київ).</a:t>
            </a:r>
            <a:endParaRPr lang="uk-UA" sz="18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Джерелом особливого неспокою в поезії В. Симоненка є любов. Слово «любов» одне з найчастіше уживаних у його ліриці. Особливим змістом наповнюється це слово, коли воно стає синонімом кохання. Любов до землі, світу, життя можна (і треба) виховувати. Кохання – як спалах, здебільшого неочікуваний, несподіваний.</a:t>
            </a:r>
            <a:endParaRPr lang="uk-UA" sz="18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Ліричний герой В. Симоненка однолюб. До нього не чіпляється бруд пліток, він не терпить брудних розмов про жінок.</a:t>
            </a:r>
          </a:p>
          <a:p>
            <a:r>
              <a:rPr lang="uk-UA"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«Не жовч і ненависть народжують поета, – говорив М. Вінграновський про В. Симоненка. Поета народжують гнів і любов». Саме гнів і любов народили його. Великий, праведний гнів проти приниження, знищення людської гідності. І щира любов до простої людини.</a:t>
            </a:r>
            <a:endParaRPr lang="cs-CZ"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860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81EF2D5-FBAF-303E-02E2-6293F60B27B7}"/>
              </a:ext>
            </a:extLst>
          </p:cNvPr>
          <p:cNvSpPr>
            <a:spLocks noGrp="1"/>
          </p:cNvSpPr>
          <p:nvPr>
            <p:ph type="title"/>
          </p:nvPr>
        </p:nvSpPr>
        <p:spPr>
          <a:xfrm>
            <a:off x="3460750" y="-215331"/>
            <a:ext cx="8629650" cy="1358331"/>
          </a:xfrm>
        </p:spPr>
        <p:txBody>
          <a:bodyPr vert="horz" lIns="91440" tIns="45720" rIns="91440" bIns="45720" rtlCol="0" anchor="b">
            <a:normAutofit/>
          </a:bodyPr>
          <a:lstStyle/>
          <a:p>
            <a:pPr algn="ctr"/>
            <a:r>
              <a:rPr lang="uk-UA" dirty="0">
                <a:solidFill>
                  <a:schemeClr val="tx1">
                    <a:lumMod val="85000"/>
                    <a:lumOff val="15000"/>
                  </a:schemeClr>
                </a:solidFill>
              </a:rPr>
              <a:t>Шістдесятники. Поезія. Іван Драч</a:t>
            </a:r>
          </a:p>
        </p:txBody>
      </p:sp>
      <p:pic>
        <p:nvPicPr>
          <p:cNvPr id="5" name="Zástupný obsah 4" descr="Obsah obrázku muž, osoba, brýle, interiér&#10;&#10;Popis byl vytvořen automaticky">
            <a:extLst>
              <a:ext uri="{FF2B5EF4-FFF2-40B4-BE49-F238E27FC236}">
                <a16:creationId xmlns:a16="http://schemas.microsoft.com/office/drawing/2014/main" id="{2B9B0425-9A3A-DCD6-1E1D-1A39DC083B1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957" r="17937"/>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
        <p:nvSpPr>
          <p:cNvPr id="6" name="TextovéPole 5">
            <a:extLst>
              <a:ext uri="{FF2B5EF4-FFF2-40B4-BE49-F238E27FC236}">
                <a16:creationId xmlns:a16="http://schemas.microsoft.com/office/drawing/2014/main" id="{200F5F8F-5D60-9101-0E52-ED3F02058E9E}"/>
              </a:ext>
            </a:extLst>
          </p:cNvPr>
          <p:cNvSpPr txBox="1"/>
          <p:nvPr/>
        </p:nvSpPr>
        <p:spPr>
          <a:xfrm>
            <a:off x="3730625" y="1322844"/>
            <a:ext cx="8089900" cy="5355312"/>
          </a:xfrm>
          <a:prstGeom prst="rect">
            <a:avLst/>
          </a:prstGeom>
          <a:noFill/>
        </p:spPr>
        <p:txBody>
          <a:bodyPr wrap="square" rtlCol="0">
            <a:spAutoFit/>
          </a:bodyPr>
          <a:lstStyle/>
          <a:p>
            <a:pPr marL="285750" indent="-285750">
              <a:buFont typeface="Arial" panose="020B0604020202020204" pitchFamily="34" charset="0"/>
              <a:buChar char="•"/>
            </a:pPr>
            <a:r>
              <a:rPr lang="cs-CZ" dirty="0"/>
              <a:t> </a:t>
            </a:r>
            <a:r>
              <a:rPr lang="uk-UA" dirty="0"/>
              <a:t>Дебют 1961 року в «Літературній Україні» – поема «Ніж у Сонці»</a:t>
            </a:r>
          </a:p>
          <a:p>
            <a:pPr marL="285750" indent="-285750">
              <a:buFont typeface="Arial" panose="020B0604020202020204" pitchFamily="34" charset="0"/>
              <a:buChar char="•"/>
            </a:pPr>
            <a:r>
              <a:rPr lang="uk-UA" dirty="0"/>
              <a:t>У поемі «Ніж у Сонці» образ сонця у першій частині зображено побіжно; у другій воно вже є головним персонажем. </a:t>
            </a:r>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uk-UA" dirty="0"/>
              <a:t>Сонце насамперед символізує людське прагнення до досконалості, краси, правди, є атрибутом людини і морально-етичною категорією, знаком ідеалу, символом безсмертя. </a:t>
            </a:r>
          </a:p>
          <a:p>
            <a:endParaRPr lang="uk-UA" dirty="0"/>
          </a:p>
          <a:p>
            <a:pPr marL="285750" indent="-285750">
              <a:buFont typeface="Arial" panose="020B0604020202020204" pitchFamily="34" charset="0"/>
              <a:buChar char="•"/>
            </a:pPr>
            <a:r>
              <a:rPr lang="uk-UA" dirty="0"/>
              <a:t>Зіставлення символів серця – сонця. </a:t>
            </a:r>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uk-UA" dirty="0"/>
              <a:t>Солярні, </a:t>
            </a:r>
            <a:r>
              <a:rPr lang="uk-UA" dirty="0" err="1"/>
              <a:t>сонцепоклонницькі</a:t>
            </a:r>
            <a:r>
              <a:rPr lang="uk-UA" dirty="0"/>
              <a:t> мотиви супроводжують поета впродовж всієї творчості – від першої поеми «Ніж у Сонці» та першої збірки «Соняшники» до збірок «Протуберанці серця», «Сонячний фенікс», також присутні у збірці «Храм сонця», у кожній наступній публікації автора.</a:t>
            </a:r>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uk-UA" dirty="0"/>
              <a:t>Збірка «Соняшники» (1962)</a:t>
            </a:r>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uk-UA" dirty="0"/>
              <a:t>Збірки «Корінь і крона» (1974) та «Київське небо» (1976) – тональність життєствердна.</a:t>
            </a:r>
          </a:p>
        </p:txBody>
      </p:sp>
    </p:spTree>
    <p:extLst>
      <p:ext uri="{BB962C8B-B14F-4D97-AF65-F5344CB8AC3E}">
        <p14:creationId xmlns:p14="http://schemas.microsoft.com/office/powerpoint/2010/main" val="61449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Obsah obrázku text, osoba, muž, nošení&#10;&#10;Popis byl vytvořen automaticky">
            <a:extLst>
              <a:ext uri="{FF2B5EF4-FFF2-40B4-BE49-F238E27FC236}">
                <a16:creationId xmlns:a16="http://schemas.microsoft.com/office/drawing/2014/main" id="{07E60446-3293-1049-F4A6-611EC191B0B0}"/>
              </a:ext>
            </a:extLst>
          </p:cNvPr>
          <p:cNvPicPr>
            <a:picLocks noChangeAspect="1"/>
          </p:cNvPicPr>
          <p:nvPr/>
        </p:nvPicPr>
        <p:blipFill rotWithShape="1">
          <a:blip r:embed="rId2">
            <a:extLst>
              <a:ext uri="{28A0092B-C50C-407E-A947-70E740481C1C}">
                <a14:useLocalDpi xmlns:a14="http://schemas.microsoft.com/office/drawing/2010/main" val="0"/>
              </a:ext>
            </a:extLst>
          </a:blip>
          <a:srcRect l="17969" r="2719"/>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Nadpis 1">
            <a:extLst>
              <a:ext uri="{FF2B5EF4-FFF2-40B4-BE49-F238E27FC236}">
                <a16:creationId xmlns:a16="http://schemas.microsoft.com/office/drawing/2014/main" id="{CC55C2C6-7D69-7BF5-8C9A-094D77E6F2A3}"/>
              </a:ext>
            </a:extLst>
          </p:cNvPr>
          <p:cNvSpPr>
            <a:spLocks noGrp="1"/>
          </p:cNvSpPr>
          <p:nvPr>
            <p:ph type="title"/>
          </p:nvPr>
        </p:nvSpPr>
        <p:spPr>
          <a:xfrm>
            <a:off x="635000" y="267150"/>
            <a:ext cx="4318000" cy="1899912"/>
          </a:xfrm>
        </p:spPr>
        <p:txBody>
          <a:bodyPr vert="horz" lIns="91440" tIns="45720" rIns="91440" bIns="45720" rtlCol="0">
            <a:normAutofit/>
          </a:bodyPr>
          <a:lstStyle/>
          <a:p>
            <a:r>
              <a:rPr lang="uk-UA" sz="4000" dirty="0"/>
              <a:t>Шістдесятники. Поезія. Іван Драч</a:t>
            </a:r>
          </a:p>
        </p:txBody>
      </p:sp>
      <p:sp>
        <p:nvSpPr>
          <p:cNvPr id="3" name="Zástupný obsah 2">
            <a:extLst>
              <a:ext uri="{FF2B5EF4-FFF2-40B4-BE49-F238E27FC236}">
                <a16:creationId xmlns:a16="http://schemas.microsoft.com/office/drawing/2014/main" id="{0B1F00FF-9A07-3C73-02C4-ABC5CC365B22}"/>
              </a:ext>
            </a:extLst>
          </p:cNvPr>
          <p:cNvSpPr>
            <a:spLocks noGrp="1"/>
          </p:cNvSpPr>
          <p:nvPr>
            <p:ph idx="1"/>
          </p:nvPr>
        </p:nvSpPr>
        <p:spPr>
          <a:xfrm>
            <a:off x="469896" y="2167061"/>
            <a:ext cx="5194304" cy="4423789"/>
          </a:xfrm>
        </p:spPr>
        <p:txBody>
          <a:bodyPr>
            <a:normAutofit fontScale="92500"/>
          </a:bodyPr>
          <a:lstStyle/>
          <a:p>
            <a:r>
              <a:rPr lang="uk-UA" sz="2400" dirty="0"/>
              <a:t>70 – 80-ті роки: </a:t>
            </a:r>
            <a:r>
              <a:rPr lang="uk-UA" sz="2400" dirty="0" err="1"/>
              <a:t>зб</a:t>
            </a:r>
            <a:r>
              <a:rPr lang="uk-UA" sz="2400" dirty="0"/>
              <a:t>. «До джерел», «Сонце і слово», «Американський зошит», «Шабля і хустина», «Київський оберіг».</a:t>
            </a:r>
          </a:p>
          <a:p>
            <a:pPr marL="0" indent="0">
              <a:buNone/>
            </a:pPr>
            <a:endParaRPr lang="uk-UA" sz="2400" dirty="0"/>
          </a:p>
          <a:p>
            <a:r>
              <a:rPr lang="uk-UA" sz="2400" dirty="0"/>
              <a:t>Драматична поема «Дума про вчителя»</a:t>
            </a:r>
          </a:p>
          <a:p>
            <a:endParaRPr lang="uk-UA" sz="2400" dirty="0"/>
          </a:p>
          <a:p>
            <a:r>
              <a:rPr lang="uk-UA" sz="2400" dirty="0"/>
              <a:t>«Чорнобильська Мадонна» - 1986 </a:t>
            </a:r>
          </a:p>
          <a:p>
            <a:pPr marL="0" indent="0">
              <a:buNone/>
            </a:pPr>
            <a:r>
              <a:rPr lang="uk-UA" sz="2400" dirty="0"/>
              <a:t>Символи Мати – Мадонна – Україна</a:t>
            </a:r>
          </a:p>
          <a:p>
            <a:pPr marL="0" indent="0">
              <a:buNone/>
            </a:pPr>
            <a:endParaRPr lang="uk-UA" sz="2400" dirty="0"/>
          </a:p>
          <a:p>
            <a:r>
              <a:rPr lang="uk-UA" sz="2400" dirty="0"/>
              <a:t>Збірки «Вогонь з попелу», «Сізіфів меч»</a:t>
            </a:r>
          </a:p>
          <a:p>
            <a:endParaRPr lang="uk-UA" sz="1400" dirty="0"/>
          </a:p>
          <a:p>
            <a:pPr marL="0" indent="0">
              <a:buNone/>
            </a:pPr>
            <a:endParaRPr lang="uk-UA" sz="1400" dirty="0"/>
          </a:p>
          <a:p>
            <a:pPr marL="0" indent="0">
              <a:buNone/>
            </a:pPr>
            <a:endParaRPr lang="uk-UA" sz="1400" dirty="0"/>
          </a:p>
        </p:txBody>
      </p:sp>
    </p:spTree>
    <p:extLst>
      <p:ext uri="{BB962C8B-B14F-4D97-AF65-F5344CB8AC3E}">
        <p14:creationId xmlns:p14="http://schemas.microsoft.com/office/powerpoint/2010/main" val="118023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51F67F3-BB1B-1D49-8B3C-246DE351D06C}"/>
              </a:ext>
            </a:extLst>
          </p:cNvPr>
          <p:cNvSpPr>
            <a:spLocks noGrp="1"/>
          </p:cNvSpPr>
          <p:nvPr>
            <p:ph type="title"/>
          </p:nvPr>
        </p:nvSpPr>
        <p:spPr>
          <a:xfrm>
            <a:off x="3087016" y="-293509"/>
            <a:ext cx="9112250" cy="965200"/>
          </a:xfrm>
        </p:spPr>
        <p:txBody>
          <a:bodyPr vert="horz" lIns="91440" tIns="45720" rIns="91440" bIns="45720" rtlCol="0" anchor="b">
            <a:normAutofit fontScale="90000"/>
          </a:bodyPr>
          <a:lstStyle/>
          <a:p>
            <a:pPr algn="ctr"/>
            <a:r>
              <a:rPr lang="uk-UA" dirty="0">
                <a:solidFill>
                  <a:schemeClr val="tx1">
                    <a:lumMod val="85000"/>
                    <a:lumOff val="15000"/>
                  </a:schemeClr>
                </a:solidFill>
              </a:rPr>
              <a:t>Шістдесятники. Поезія. Ліна Костенко.</a:t>
            </a:r>
          </a:p>
        </p:txBody>
      </p:sp>
      <p:pic>
        <p:nvPicPr>
          <p:cNvPr id="5" name="Zástupný obsah 4" descr="Obsah obrázku text, osoba&#10;&#10;Popis byl vytvořen automaticky">
            <a:extLst>
              <a:ext uri="{FF2B5EF4-FFF2-40B4-BE49-F238E27FC236}">
                <a16:creationId xmlns:a16="http://schemas.microsoft.com/office/drawing/2014/main" id="{24EBF941-1D96-604C-852A-10A32061A0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520" r="14022" b="2"/>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
        <p:nvSpPr>
          <p:cNvPr id="3" name="TextovéPole 2">
            <a:extLst>
              <a:ext uri="{FF2B5EF4-FFF2-40B4-BE49-F238E27FC236}">
                <a16:creationId xmlns:a16="http://schemas.microsoft.com/office/drawing/2014/main" id="{5762A138-4ABC-CFE1-8BCC-3C6916AE8907}"/>
              </a:ext>
            </a:extLst>
          </p:cNvPr>
          <p:cNvSpPr txBox="1"/>
          <p:nvPr/>
        </p:nvSpPr>
        <p:spPr>
          <a:xfrm>
            <a:off x="3541041" y="671691"/>
            <a:ext cx="8482684" cy="6186309"/>
          </a:xfrm>
          <a:prstGeom prst="rect">
            <a:avLst/>
          </a:prstGeom>
          <a:noFill/>
        </p:spPr>
        <p:txBody>
          <a:bodyPr wrap="square" rtlCol="0">
            <a:spAutoFit/>
          </a:bodyPr>
          <a:lstStyle/>
          <a:p>
            <a:pPr marL="285750" indent="-285750">
              <a:buFont typeface="Arial" panose="020B0604020202020204" pitchFamily="34" charset="0"/>
              <a:buChar char="•"/>
            </a:pPr>
            <a:r>
              <a:rPr lang="uk-UA" dirty="0"/>
              <a:t>Одна з </a:t>
            </a:r>
            <a:r>
              <a:rPr lang="uk-UA" dirty="0" err="1"/>
              <a:t>найпримітніших</a:t>
            </a:r>
            <a:r>
              <a:rPr lang="uk-UA" dirty="0"/>
              <a:t> шістдесятників. </a:t>
            </a:r>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uk-UA" dirty="0"/>
              <a:t>Перші збірки «Проміння землі», «Вітрила»</a:t>
            </a:r>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uk-UA" dirty="0"/>
              <a:t>«Мандрівки серця», 1961 – великий талант.</a:t>
            </a:r>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uk-UA" dirty="0"/>
              <a:t>Збірка «Вибране» (1989) </a:t>
            </a:r>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uk-UA" dirty="0"/>
              <a:t>Вірші сучасні та позачасові. Чесність слова, бажання поєднати слово та дії. Антична та раціональна поезія. Інтелектуальна поезія.</a:t>
            </a:r>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uk-UA" dirty="0"/>
              <a:t>«Маруся Чурай» – роман у віршах. 1979. Засновниця жанру – історичний роман у віршах.</a:t>
            </a:r>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uk-UA" dirty="0"/>
              <a:t>1977 р. збірка «Над берегом вічної ріки» – мотиви казок, поем, філософія думок.</a:t>
            </a:r>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uk-UA" dirty="0"/>
              <a:t>1980 р. збірки «Неповторність», «Сад нетанучих скульптур», </a:t>
            </a:r>
            <a:r>
              <a:rPr lang="uk-UA" dirty="0" err="1"/>
              <a:t>зб</a:t>
            </a:r>
            <a:r>
              <a:rPr lang="uk-UA" dirty="0"/>
              <a:t>. драматичних поем «Сніг у Флоренції»</a:t>
            </a:r>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uk-UA" dirty="0"/>
              <a:t>1999 р. історичний віршований роман із часів гетьманування Б. Хмельницького «Берестечко»</a:t>
            </a:r>
          </a:p>
          <a:p>
            <a:pPr marL="285750" indent="-285750">
              <a:buFont typeface="Arial" panose="020B0604020202020204" pitchFamily="34" charset="0"/>
              <a:buChar char="•"/>
            </a:pPr>
            <a:r>
              <a:rPr lang="uk-UA" dirty="0"/>
              <a:t>2010 р. – роман «Записки українського </a:t>
            </a:r>
            <a:r>
              <a:rPr lang="uk-UA" dirty="0" err="1"/>
              <a:t>самашедшого</a:t>
            </a:r>
            <a:r>
              <a:rPr lang="uk-UA" dirty="0"/>
              <a:t>»</a:t>
            </a:r>
          </a:p>
        </p:txBody>
      </p:sp>
    </p:spTree>
    <p:extLst>
      <p:ext uri="{BB962C8B-B14F-4D97-AF65-F5344CB8AC3E}">
        <p14:creationId xmlns:p14="http://schemas.microsoft.com/office/powerpoint/2010/main" val="394699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B35DC87-1C3C-24A3-F3AF-16493D013FC2}"/>
              </a:ext>
            </a:extLst>
          </p:cNvPr>
          <p:cNvSpPr>
            <a:spLocks noGrp="1"/>
          </p:cNvSpPr>
          <p:nvPr>
            <p:ph type="title"/>
          </p:nvPr>
        </p:nvSpPr>
        <p:spPr>
          <a:xfrm>
            <a:off x="1312794" y="-263347"/>
            <a:ext cx="10141799" cy="1300554"/>
          </a:xfrm>
        </p:spPr>
        <p:txBody>
          <a:bodyPr anchor="b">
            <a:normAutofit/>
          </a:bodyPr>
          <a:lstStyle/>
          <a:p>
            <a:r>
              <a:rPr lang="uk-UA" dirty="0"/>
              <a:t>Микола Вінграновський. Шістдесятник.</a:t>
            </a:r>
          </a:p>
        </p:txBody>
      </p:sp>
      <p:sp>
        <p:nvSpPr>
          <p:cNvPr id="12" name="Rectangle 11">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muž, osoba, venku, pózování&#10;&#10;Popis byl vytvořen automaticky">
            <a:extLst>
              <a:ext uri="{FF2B5EF4-FFF2-40B4-BE49-F238E27FC236}">
                <a16:creationId xmlns:a16="http://schemas.microsoft.com/office/drawing/2014/main" id="{338E446B-DED9-9E8C-77AD-6539FDC6FD14}"/>
              </a:ext>
            </a:extLst>
          </p:cNvPr>
          <p:cNvPicPr>
            <a:picLocks noChangeAspect="1"/>
          </p:cNvPicPr>
          <p:nvPr/>
        </p:nvPicPr>
        <p:blipFill rotWithShape="1">
          <a:blip r:embed="rId2">
            <a:extLst>
              <a:ext uri="{28A0092B-C50C-407E-A947-70E740481C1C}">
                <a14:useLocalDpi xmlns:a14="http://schemas.microsoft.com/office/drawing/2010/main" val="0"/>
              </a:ext>
            </a:extLst>
          </a:blip>
          <a:srcRect l="22002" r="-1" b="-1"/>
          <a:stretch/>
        </p:blipFill>
        <p:spPr>
          <a:xfrm>
            <a:off x="635295" y="2524715"/>
            <a:ext cx="5150277" cy="3714244"/>
          </a:xfrm>
          <a:prstGeom prst="rect">
            <a:avLst/>
          </a:prstGeom>
        </p:spPr>
      </p:pic>
      <p:sp>
        <p:nvSpPr>
          <p:cNvPr id="3" name="Zástupný obsah 2">
            <a:extLst>
              <a:ext uri="{FF2B5EF4-FFF2-40B4-BE49-F238E27FC236}">
                <a16:creationId xmlns:a16="http://schemas.microsoft.com/office/drawing/2014/main" id="{BC6A78FE-F46F-0704-8733-86B0FE6E0AAE}"/>
              </a:ext>
            </a:extLst>
          </p:cNvPr>
          <p:cNvSpPr>
            <a:spLocks noGrp="1"/>
          </p:cNvSpPr>
          <p:nvPr>
            <p:ph idx="1"/>
          </p:nvPr>
        </p:nvSpPr>
        <p:spPr>
          <a:xfrm>
            <a:off x="5873678" y="2107409"/>
            <a:ext cx="6038922" cy="4483891"/>
          </a:xfrm>
        </p:spPr>
        <p:txBody>
          <a:bodyPr anchor="ctr">
            <a:normAutofit/>
          </a:bodyPr>
          <a:lstStyle/>
          <a:p>
            <a:r>
              <a:rPr lang="uk-UA" sz="1200" dirty="0"/>
              <a:t>Оспівування свободи – найголовніший мотив його поезії.</a:t>
            </a:r>
          </a:p>
          <a:p>
            <a:r>
              <a:rPr lang="uk-UA" sz="1200" dirty="0"/>
              <a:t>Перша збірка «Атомні прелюди» – душевна романтика, народницькі мотиви. Доля народу.</a:t>
            </a:r>
          </a:p>
          <a:p>
            <a:r>
              <a:rPr lang="uk-UA" sz="1200" dirty="0"/>
              <a:t>Друга збірка «Сто поезій» - душевний реалізм.</a:t>
            </a:r>
          </a:p>
          <a:p>
            <a:r>
              <a:rPr lang="uk-UA" sz="1200" dirty="0"/>
              <a:t>Третя збірка «На срібнім березі» – ще більше спокій, мінорні, тихі мотиви.</a:t>
            </a:r>
          </a:p>
          <a:p>
            <a:r>
              <a:rPr lang="uk-UA" sz="1200" dirty="0"/>
              <a:t>Четверта збірка «Губами теплими і оком золотим» – інтимна лірика, спогади про дитинство.</a:t>
            </a:r>
          </a:p>
          <a:p>
            <a:r>
              <a:rPr lang="uk-UA" sz="1200" dirty="0"/>
              <a:t>1990 р. «Цю жінку я люблю» – інтимна поезія, народницькі мотиви. Любов до жінки переплітається з любов'ю до Батьківщини.</a:t>
            </a:r>
          </a:p>
          <a:p>
            <a:r>
              <a:rPr lang="uk-UA" sz="1200" dirty="0"/>
              <a:t>Новели й оповідання – спогади про дитинство, людина та природа.</a:t>
            </a:r>
          </a:p>
          <a:p>
            <a:r>
              <a:rPr lang="uk-UA" sz="1200" dirty="0"/>
              <a:t>Вірші про дітей, вірші для дітей – писав для своїх внуків.</a:t>
            </a:r>
          </a:p>
          <a:p>
            <a:r>
              <a:rPr lang="uk-UA" sz="1200" dirty="0"/>
              <a:t>1994 р. збірка «Любове, ні, не прощавай» – інтимна лірика та любов до України.</a:t>
            </a:r>
          </a:p>
          <a:p>
            <a:r>
              <a:rPr lang="uk-UA" sz="1200" dirty="0"/>
              <a:t>Повісті «Світ без війни», «Президент»</a:t>
            </a:r>
          </a:p>
          <a:p>
            <a:r>
              <a:rPr lang="uk-UA" sz="1200" dirty="0"/>
              <a:t>У творчості цього автора присутні кольори, внутрішній сюжет, все живе.</a:t>
            </a:r>
          </a:p>
          <a:p>
            <a:r>
              <a:rPr lang="uk-UA" sz="1200" dirty="0"/>
              <a:t>Історичний роман «Наливайко» (1991) – історія України, про життя сучасне і минуле.</a:t>
            </a:r>
          </a:p>
          <a:p>
            <a:r>
              <a:rPr lang="uk-UA" sz="1200" dirty="0"/>
              <a:t>2003 р. повість «Манюня»</a:t>
            </a:r>
          </a:p>
        </p:txBody>
      </p:sp>
      <p:sp>
        <p:nvSpPr>
          <p:cNvPr id="16" name="Rectangle 1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65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BA98FF4-9CF3-EA7F-855C-772707D9170A}"/>
              </a:ext>
            </a:extLst>
          </p:cNvPr>
          <p:cNvSpPr>
            <a:spLocks noGrp="1"/>
          </p:cNvSpPr>
          <p:nvPr>
            <p:ph type="title"/>
          </p:nvPr>
        </p:nvSpPr>
        <p:spPr>
          <a:xfrm>
            <a:off x="5297762" y="329184"/>
            <a:ext cx="6251110" cy="1783080"/>
          </a:xfrm>
        </p:spPr>
        <p:txBody>
          <a:bodyPr anchor="b">
            <a:normAutofit/>
          </a:bodyPr>
          <a:lstStyle/>
          <a:p>
            <a:r>
              <a:rPr lang="uk-UA" sz="5400"/>
              <a:t>Емма Андієвська. Нью-Йорк.</a:t>
            </a:r>
          </a:p>
        </p:txBody>
      </p:sp>
      <p:pic>
        <p:nvPicPr>
          <p:cNvPr id="5" name="Obrázek 4" descr="Obsah obrázku osoba, černá, bílé&#10;&#10;Popis byl vytvořen automaticky">
            <a:extLst>
              <a:ext uri="{FF2B5EF4-FFF2-40B4-BE49-F238E27FC236}">
                <a16:creationId xmlns:a16="http://schemas.microsoft.com/office/drawing/2014/main" id="{E7056D62-D80B-C35B-9165-BC043711D67E}"/>
              </a:ext>
            </a:extLst>
          </p:cNvPr>
          <p:cNvPicPr>
            <a:picLocks noChangeAspect="1"/>
          </p:cNvPicPr>
          <p:nvPr/>
        </p:nvPicPr>
        <p:blipFill rotWithShape="1">
          <a:blip r:embed="rId2">
            <a:extLst>
              <a:ext uri="{28A0092B-C50C-407E-A947-70E740481C1C}">
                <a14:useLocalDpi xmlns:a14="http://schemas.microsoft.com/office/drawing/2010/main" val="0"/>
              </a:ext>
            </a:extLst>
          </a:blip>
          <a:srcRect r="43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40A56FC7-F9F8-FA61-26FE-FF8888602350}"/>
              </a:ext>
            </a:extLst>
          </p:cNvPr>
          <p:cNvSpPr>
            <a:spLocks noGrp="1"/>
          </p:cNvSpPr>
          <p:nvPr>
            <p:ph idx="1"/>
          </p:nvPr>
        </p:nvSpPr>
        <p:spPr>
          <a:xfrm>
            <a:off x="5147648" y="2494810"/>
            <a:ext cx="6739552" cy="4363189"/>
          </a:xfrm>
        </p:spPr>
        <p:txBody>
          <a:bodyPr>
            <a:normAutofit fontScale="92500" lnSpcReduction="10000"/>
          </a:bodyPr>
          <a:lstStyle/>
          <a:p>
            <a:pPr algn="just"/>
            <a:r>
              <a:rPr lang="uk-UA" sz="1600" dirty="0"/>
              <a:t>Збірки «Поезії» (1951), «Народження ідола»  (1958), «Риба і розмір» (1961), «Кути опостінь» (1962), «</a:t>
            </a:r>
            <a:r>
              <a:rPr lang="uk-UA" sz="1600" dirty="0" err="1"/>
              <a:t>Первні</a:t>
            </a:r>
            <a:r>
              <a:rPr lang="uk-UA" sz="1600" dirty="0"/>
              <a:t>» (1964), «Базар» (1967), «Пісні без тексту» (1968), «Наука про землю» (1975), «</a:t>
            </a:r>
            <a:r>
              <a:rPr lang="uk-UA" sz="1600" dirty="0" err="1"/>
              <a:t>Каварня</a:t>
            </a:r>
            <a:r>
              <a:rPr lang="uk-UA" sz="1600" dirty="0"/>
              <a:t>» (1988), «Спокуси святого Антонія» (1985), «</a:t>
            </a:r>
            <a:r>
              <a:rPr lang="uk-UA" sz="1600" dirty="0" err="1"/>
              <a:t>Вігілії</a:t>
            </a:r>
            <a:r>
              <a:rPr lang="uk-UA" sz="1600" dirty="0"/>
              <a:t>» (1987), «Архітектурні ансамблі» (1989), «Знаки. </a:t>
            </a:r>
            <a:r>
              <a:rPr lang="uk-UA" sz="1600" dirty="0" err="1"/>
              <a:t>Тарок</a:t>
            </a:r>
            <a:r>
              <a:rPr lang="uk-UA" sz="1600" dirty="0"/>
              <a:t>» (1995), «Межиріччя» (1998), «Сегменти сну» (1998), «Вілли над морем» (2000), «Атракціони з орбітами і без» (2000), «Хвилі» (2002), «Хід конем» (2004), «Півкулі і конуси» (2006), Погляд з кручі» (2007), «Рожеві казани» (2008), «Фульгурити» (2008), «Ідилії» (2009), «Міражі» (2009), «Мутанти (2010).</a:t>
            </a:r>
          </a:p>
          <a:p>
            <a:pPr algn="just"/>
            <a:endParaRPr lang="uk-UA" sz="1600" dirty="0"/>
          </a:p>
          <a:p>
            <a:pPr algn="just"/>
            <a:r>
              <a:rPr lang="uk-UA" sz="1600" dirty="0"/>
              <a:t>Збірка «Поезії». Дебютна збірка Емми Андієвської «Поезії» вийшла 1951 р. і одразу привернула увагу критиків яскравою образністю, оригінальністю поетичної мови, отримала надзвичайно схвальні відгуки (оригінальність образів, ритму, вишуканість поетичної техніки в ній дали підстави Е. </a:t>
            </a:r>
            <a:r>
              <a:rPr lang="uk-UA" sz="1600" dirty="0" err="1"/>
              <a:t>Райсу</a:t>
            </a:r>
            <a:r>
              <a:rPr lang="uk-UA" sz="1600" dirty="0"/>
              <a:t> наголошувати на винятковій геніальності її автора тоді ледве двадцятирічної дівчини). У збірці домінують </a:t>
            </a:r>
            <a:r>
              <a:rPr lang="uk-UA" sz="1600" dirty="0" err="1"/>
              <a:t>філософсько</a:t>
            </a:r>
            <a:r>
              <a:rPr lang="uk-UA" sz="1600" dirty="0"/>
              <a:t>-пейзажні медитації, націлені на вираження суб'єктивного авторського світовідчуття.</a:t>
            </a:r>
          </a:p>
          <a:p>
            <a:pPr algn="just"/>
            <a:r>
              <a:rPr lang="uk-UA" sz="1600" dirty="0"/>
              <a:t>Мала проза – </a:t>
            </a:r>
            <a:r>
              <a:rPr lang="uk-UA" sz="1600" dirty="0" err="1"/>
              <a:t>зб</a:t>
            </a:r>
            <a:r>
              <a:rPr lang="uk-UA" sz="1600" dirty="0"/>
              <a:t>. «Подорож», </a:t>
            </a:r>
            <a:r>
              <a:rPr lang="uk-UA" sz="1600" dirty="0" err="1"/>
              <a:t>зб</a:t>
            </a:r>
            <a:r>
              <a:rPr lang="uk-UA" sz="1600" dirty="0"/>
              <a:t>. коротких оповідань «Тигри», роман «Герострати», «Роман про добру людину», «Роман про людське призначення».</a:t>
            </a:r>
          </a:p>
        </p:txBody>
      </p:sp>
    </p:spTree>
    <p:extLst>
      <p:ext uri="{BB962C8B-B14F-4D97-AF65-F5344CB8AC3E}">
        <p14:creationId xmlns:p14="http://schemas.microsoft.com/office/powerpoint/2010/main" val="187458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BC2430F-9D03-14FA-F8D0-EAB59DA54295}"/>
              </a:ext>
            </a:extLst>
          </p:cNvPr>
          <p:cNvSpPr>
            <a:spLocks noGrp="1"/>
          </p:cNvSpPr>
          <p:nvPr>
            <p:ph type="title"/>
          </p:nvPr>
        </p:nvSpPr>
        <p:spPr>
          <a:xfrm>
            <a:off x="974851" y="-156305"/>
            <a:ext cx="5251316" cy="1807305"/>
          </a:xfrm>
        </p:spPr>
        <p:txBody>
          <a:bodyPr>
            <a:normAutofit/>
          </a:bodyPr>
          <a:lstStyle/>
          <a:p>
            <a:r>
              <a:rPr lang="uk-UA" dirty="0"/>
              <a:t>Василь Стус</a:t>
            </a:r>
          </a:p>
        </p:txBody>
      </p:sp>
      <p:sp>
        <p:nvSpPr>
          <p:cNvPr id="3" name="Zástupný obsah 2">
            <a:extLst>
              <a:ext uri="{FF2B5EF4-FFF2-40B4-BE49-F238E27FC236}">
                <a16:creationId xmlns:a16="http://schemas.microsoft.com/office/drawing/2014/main" id="{A8FEA122-4B92-8108-11A0-FA48571E0BEB}"/>
              </a:ext>
            </a:extLst>
          </p:cNvPr>
          <p:cNvSpPr>
            <a:spLocks noGrp="1"/>
          </p:cNvSpPr>
          <p:nvPr>
            <p:ph idx="1"/>
          </p:nvPr>
        </p:nvSpPr>
        <p:spPr>
          <a:xfrm>
            <a:off x="114300" y="1142990"/>
            <a:ext cx="6388100" cy="5715000"/>
          </a:xfrm>
        </p:spPr>
        <p:txBody>
          <a:bodyPr>
            <a:normAutofit fontScale="92500" lnSpcReduction="10000"/>
          </a:bodyPr>
          <a:lstStyle/>
          <a:p>
            <a:r>
              <a:rPr lang="uk-UA" sz="1600" dirty="0"/>
              <a:t>Повернення  творчості В. Стуса. З великим запізненням, аж 1990 р., в Україні з'явилася книжка його поезій «Дорога болю», згодом – «Під тягарем хреста» (1991), «Вікна в </a:t>
            </a:r>
            <a:r>
              <a:rPr lang="uk-UA" sz="1600" dirty="0" err="1"/>
              <a:t>позапростір</a:t>
            </a:r>
            <a:r>
              <a:rPr lang="uk-UA" sz="1600" dirty="0"/>
              <a:t>» (1992), чотиритомне наукове видання творчої спадщини, здійснене львівським товариством «Просвіта».</a:t>
            </a:r>
          </a:p>
          <a:p>
            <a:r>
              <a:rPr lang="uk-UA" sz="1600" dirty="0"/>
              <a:t>Важливими для розуміння особистості В. Стуса є його власні слова: «</a:t>
            </a:r>
            <a:r>
              <a:rPr lang="uk-UA" sz="1600" i="1" dirty="0"/>
              <a:t>Поет повинен бути людиною. Такою, що повна любові, Долає природне почуття зненависті, звільнюється од неї, як од скверни. Поет – це людина. Насамперед. А людина – це насамперед добродій. Якби було краще жити, я б віршів не писав, а робив би коло землі. Ще зневажаю політиків. Ще ціную здатність чесно померти. Це більше за версифікаційні вправи!».</a:t>
            </a:r>
            <a:r>
              <a:rPr lang="uk-UA" sz="1600" dirty="0"/>
              <a:t> </a:t>
            </a:r>
          </a:p>
          <a:p>
            <a:r>
              <a:rPr lang="uk-UA" sz="1600" dirty="0"/>
              <a:t>Творчий доробок В. Стуса в силу життєвих обставин не міг бути надто </a:t>
            </a:r>
            <a:r>
              <a:rPr lang="uk-UA" sz="1600" dirty="0" err="1"/>
              <a:t>обсяжним</a:t>
            </a:r>
            <a:r>
              <a:rPr lang="uk-UA" sz="1600" dirty="0"/>
              <a:t>. Однак творчість митця вимірюється не лише кількістю сторінок чи окремих видань. Спадок В. Стуса – це бездонна глибінь його віршів. </a:t>
            </a:r>
          </a:p>
          <a:p>
            <a:r>
              <a:rPr lang="uk-UA" sz="1600" b="1" dirty="0"/>
              <a:t>Збірка «Зимові дерева». </a:t>
            </a:r>
            <a:r>
              <a:rPr lang="uk-UA" sz="1600" dirty="0"/>
              <a:t>Формально першою зазвичай вважають збірку «Зимові дерева» (1958-1969), яку В. Стус наприкінці 60-х років запропонував видавництву «Радянський письменник». Збірка отримала схвальні відгуки, одним із перших позитивно на неї відгукнувся І. Драч.</a:t>
            </a:r>
          </a:p>
          <a:p>
            <a:r>
              <a:rPr lang="uk-UA" sz="1600" dirty="0"/>
              <a:t>Власний поетичний доробок В. Стус не поспішав друкувати, ставився до нього з підвищеною вимогливістю та відповідальністю. У збірці «Зимові дерева» він передавав думки й переживання, співзвучні атмосфері шістдесятництва: неприйняття інтелектуальної задухи, трагічне прозріння, жагу втраченої гармонії. Зосереджує шляхетну інтелектуальну лірику з мотивами кохання, з тонкими нюансами переживання, розчарування, самоти, самовипробування, уміння дивитися правді у вічі.</a:t>
            </a:r>
          </a:p>
          <a:p>
            <a:endParaRPr lang="uk-UA" sz="1600" dirty="0"/>
          </a:p>
          <a:p>
            <a:endParaRPr lang="uk-UA" sz="1600" dirty="0"/>
          </a:p>
          <a:p>
            <a:endParaRPr lang="uk-UA" sz="1600" dirty="0"/>
          </a:p>
        </p:txBody>
      </p:sp>
      <p:pic>
        <p:nvPicPr>
          <p:cNvPr id="5" name="Obrázek 4" descr="Obsah obrázku text, osoba, zeď, muž&#10;&#10;Popis byl vytvořen automaticky">
            <a:extLst>
              <a:ext uri="{FF2B5EF4-FFF2-40B4-BE49-F238E27FC236}">
                <a16:creationId xmlns:a16="http://schemas.microsoft.com/office/drawing/2014/main" id="{9299598B-A43B-F3A5-4CC1-E47D603EA6A3}"/>
              </a:ext>
            </a:extLst>
          </p:cNvPr>
          <p:cNvPicPr>
            <a:picLocks noChangeAspect="1"/>
          </p:cNvPicPr>
          <p:nvPr/>
        </p:nvPicPr>
        <p:blipFill rotWithShape="1">
          <a:blip r:embed="rId2">
            <a:extLst>
              <a:ext uri="{28A0092B-C50C-407E-A947-70E740481C1C}">
                <a14:useLocalDpi xmlns:a14="http://schemas.microsoft.com/office/drawing/2010/main" val="0"/>
              </a:ext>
            </a:extLst>
          </a:blip>
          <a:srcRect t="7776" b="1027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73505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osoba, muž, stojící&#10;&#10;Popis byl vytvořen automaticky">
            <a:extLst>
              <a:ext uri="{FF2B5EF4-FFF2-40B4-BE49-F238E27FC236}">
                <a16:creationId xmlns:a16="http://schemas.microsoft.com/office/drawing/2014/main" id="{108BAF2A-7203-78C1-AD8F-58E9FFF3E131}"/>
              </a:ext>
            </a:extLst>
          </p:cNvPr>
          <p:cNvPicPr>
            <a:picLocks noChangeAspect="1"/>
          </p:cNvPicPr>
          <p:nvPr/>
        </p:nvPicPr>
        <p:blipFill rotWithShape="1">
          <a:blip r:embed="rId2">
            <a:extLst>
              <a:ext uri="{28A0092B-C50C-407E-A947-70E740481C1C}">
                <a14:useLocalDpi xmlns:a14="http://schemas.microsoft.com/office/drawing/2010/main" val="0"/>
              </a:ext>
            </a:extLst>
          </a:blip>
          <a:srcRect l="4826"/>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EBE7B318-DD17-658B-D4F6-AAB6E965DC22}"/>
              </a:ext>
            </a:extLst>
          </p:cNvPr>
          <p:cNvSpPr>
            <a:spLocks noGrp="1"/>
          </p:cNvSpPr>
          <p:nvPr>
            <p:ph type="title"/>
          </p:nvPr>
        </p:nvSpPr>
        <p:spPr>
          <a:xfrm>
            <a:off x="838200" y="365125"/>
            <a:ext cx="3822189" cy="1899912"/>
          </a:xfrm>
        </p:spPr>
        <p:txBody>
          <a:bodyPr>
            <a:normAutofit/>
          </a:bodyPr>
          <a:lstStyle/>
          <a:p>
            <a:r>
              <a:rPr lang="uk-UA" sz="4000"/>
              <a:t>Василь Стус. Творчість.</a:t>
            </a:r>
          </a:p>
        </p:txBody>
      </p:sp>
      <p:sp>
        <p:nvSpPr>
          <p:cNvPr id="3" name="Zástupný obsah 2">
            <a:extLst>
              <a:ext uri="{FF2B5EF4-FFF2-40B4-BE49-F238E27FC236}">
                <a16:creationId xmlns:a16="http://schemas.microsoft.com/office/drawing/2014/main" id="{1EDDD6AE-E490-5A0E-24FB-9C3523310A52}"/>
              </a:ext>
            </a:extLst>
          </p:cNvPr>
          <p:cNvSpPr>
            <a:spLocks noGrp="1"/>
          </p:cNvSpPr>
          <p:nvPr>
            <p:ph idx="1"/>
          </p:nvPr>
        </p:nvSpPr>
        <p:spPr>
          <a:xfrm>
            <a:off x="177800" y="1981200"/>
            <a:ext cx="4482589" cy="4762500"/>
          </a:xfrm>
        </p:spPr>
        <p:txBody>
          <a:bodyPr>
            <a:normAutofit lnSpcReduction="10000"/>
          </a:bodyPr>
          <a:lstStyle/>
          <a:p>
            <a:pPr algn="just"/>
            <a:r>
              <a:rPr lang="uk-UA" sz="2000" dirty="0"/>
              <a:t>Збірка «Веселий цвинтар» 1970 р.</a:t>
            </a:r>
          </a:p>
          <a:p>
            <a:pPr algn="just"/>
            <a:r>
              <a:rPr lang="uk-UA" sz="2000" dirty="0"/>
              <a:t>Збірка «Палімпсести» - вершина творчості. Вірші написані в роках 1972–1979. «Невольницькі пісні», невольницька поезія.</a:t>
            </a:r>
          </a:p>
          <a:p>
            <a:pPr algn="just"/>
            <a:r>
              <a:rPr lang="uk-UA" sz="2000" dirty="0"/>
              <a:t>Творчість В. Стуса в українській літературі явище унікальне. Феномен поета виявився в умінні </a:t>
            </a:r>
            <a:r>
              <a:rPr lang="uk-UA" sz="2000" dirty="0" err="1"/>
              <a:t>філософсько</a:t>
            </a:r>
            <a:r>
              <a:rPr lang="uk-UA" sz="2000" dirty="0"/>
              <a:t>-аналітичного проникнення у внутрішню сутність людини, а ліричне переживання піднесене до рівня світорозуміння. Глибина </a:t>
            </a:r>
            <a:r>
              <a:rPr lang="uk-UA" sz="2000" dirty="0" err="1"/>
              <a:t>Стусового</a:t>
            </a:r>
            <a:r>
              <a:rPr lang="uk-UA" sz="2000" dirty="0"/>
              <a:t> філософського мислення дає дослідникам підстави розглядати його творчість з позицій екзистенціалізму, віднаходити їй належне місце в світовому літературному процесі.</a:t>
            </a:r>
          </a:p>
        </p:txBody>
      </p:sp>
    </p:spTree>
    <p:extLst>
      <p:ext uri="{BB962C8B-B14F-4D97-AF65-F5344CB8AC3E}">
        <p14:creationId xmlns:p14="http://schemas.microsoft.com/office/powerpoint/2010/main" val="158442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Nadpis 1">
            <a:extLst>
              <a:ext uri="{FF2B5EF4-FFF2-40B4-BE49-F238E27FC236}">
                <a16:creationId xmlns:a16="http://schemas.microsoft.com/office/drawing/2014/main" id="{6A3CA525-C2B5-2845-F412-986FB7B9981F}"/>
              </a:ext>
            </a:extLst>
          </p:cNvPr>
          <p:cNvSpPr>
            <a:spLocks noGrp="1"/>
          </p:cNvSpPr>
          <p:nvPr>
            <p:ph type="title"/>
          </p:nvPr>
        </p:nvSpPr>
        <p:spPr>
          <a:xfrm>
            <a:off x="838200" y="713312"/>
            <a:ext cx="4038600" cy="5431376"/>
          </a:xfrm>
        </p:spPr>
        <p:txBody>
          <a:bodyPr>
            <a:normAutofit/>
          </a:bodyPr>
          <a:lstStyle/>
          <a:p>
            <a:r>
              <a:rPr lang="uk-UA" dirty="0"/>
              <a:t>Українська поезія 50–80-х років</a:t>
            </a:r>
            <a:endParaRPr lang="cs-CZ" dirty="0"/>
          </a:p>
        </p:txBody>
      </p:sp>
      <p:sp>
        <p:nvSpPr>
          <p:cNvPr id="3" name="Zástupný obsah 2">
            <a:extLst>
              <a:ext uri="{FF2B5EF4-FFF2-40B4-BE49-F238E27FC236}">
                <a16:creationId xmlns:a16="http://schemas.microsoft.com/office/drawing/2014/main" id="{8BA784E4-F95A-B8BF-693A-2EA11DC9F98E}"/>
              </a:ext>
            </a:extLst>
          </p:cNvPr>
          <p:cNvSpPr>
            <a:spLocks noGrp="1"/>
          </p:cNvSpPr>
          <p:nvPr>
            <p:ph idx="1"/>
          </p:nvPr>
        </p:nvSpPr>
        <p:spPr>
          <a:xfrm>
            <a:off x="6095999" y="713313"/>
            <a:ext cx="5257801" cy="5431376"/>
          </a:xfrm>
        </p:spPr>
        <p:txBody>
          <a:bodyPr anchor="ctr">
            <a:normAutofit/>
          </a:bodyPr>
          <a:lstStyle/>
          <a:p>
            <a:r>
              <a:rPr lang="uk-UA" sz="2000"/>
              <a:t>Глибока художня криза в ліриці (30-ті, 60-ті, частково і в 70-ті роки ХХ ст.)</a:t>
            </a:r>
          </a:p>
          <a:p>
            <a:r>
              <a:rPr lang="uk-UA" sz="2000"/>
              <a:t>Діалог між молодим поколінням і старшим, завдяки якому відбулась інтенсивна взаємодія різних естетичних принципів і стилів письма, традицій і новаторства.</a:t>
            </a:r>
          </a:p>
          <a:p>
            <a:r>
              <a:rPr lang="uk-UA" sz="2000"/>
              <a:t>Основними ознаками української лірики ставали посилена увага до особистісного начала, повернення до джерел духовності нації, обстоювання гуманістичних загальнолюдських ідеалів і цінностей, широке залучення контексту світової лірики, вплив інтелектуалізму та емоційної напруги, непідробний ліризм.</a:t>
            </a:r>
            <a:endParaRPr lang="cs-CZ" sz="2000"/>
          </a:p>
        </p:txBody>
      </p:sp>
    </p:spTree>
    <p:extLst>
      <p:ext uri="{BB962C8B-B14F-4D97-AF65-F5344CB8AC3E}">
        <p14:creationId xmlns:p14="http://schemas.microsoft.com/office/powerpoint/2010/main" val="4175894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840BC7-8120-B8B8-D1E1-3E8A9466DBF4}"/>
              </a:ext>
            </a:extLst>
          </p:cNvPr>
          <p:cNvSpPr>
            <a:spLocks noGrp="1"/>
          </p:cNvSpPr>
          <p:nvPr>
            <p:ph type="title"/>
          </p:nvPr>
        </p:nvSpPr>
        <p:spPr>
          <a:xfrm>
            <a:off x="838200" y="250825"/>
            <a:ext cx="10515600" cy="1325563"/>
          </a:xfrm>
        </p:spPr>
        <p:txBody>
          <a:bodyPr>
            <a:normAutofit/>
          </a:bodyPr>
          <a:lstStyle/>
          <a:p>
            <a:pPr algn="ctr"/>
            <a:r>
              <a:rPr lang="uk-UA" dirty="0"/>
              <a:t>Проза 50–80-х років ХХ століття</a:t>
            </a:r>
            <a:br>
              <a:rPr lang="uk-UA" dirty="0"/>
            </a:br>
            <a:r>
              <a:rPr lang="uk-UA" b="1" dirty="0"/>
              <a:t>Діалектика художнього пошуку</a:t>
            </a:r>
            <a:endParaRPr lang="uk-UA" dirty="0"/>
          </a:p>
        </p:txBody>
      </p:sp>
      <p:sp>
        <p:nvSpPr>
          <p:cNvPr id="3" name="Zástupný obsah 2">
            <a:extLst>
              <a:ext uri="{FF2B5EF4-FFF2-40B4-BE49-F238E27FC236}">
                <a16:creationId xmlns:a16="http://schemas.microsoft.com/office/drawing/2014/main" id="{5704A764-B434-6E67-3E2B-1A3146F3F2B5}"/>
              </a:ext>
            </a:extLst>
          </p:cNvPr>
          <p:cNvSpPr>
            <a:spLocks noGrp="1"/>
          </p:cNvSpPr>
          <p:nvPr>
            <p:ph idx="1"/>
          </p:nvPr>
        </p:nvSpPr>
        <p:spPr>
          <a:xfrm>
            <a:off x="660400" y="1576388"/>
            <a:ext cx="10871200" cy="4752975"/>
          </a:xfrm>
        </p:spPr>
        <p:txBody>
          <a:bodyPr>
            <a:noAutofit/>
          </a:bodyPr>
          <a:lstStyle/>
          <a:p>
            <a:pPr marL="0" indent="0" algn="just">
              <a:buNone/>
            </a:pPr>
            <a:r>
              <a:rPr lang="uk-UA" sz="1700" dirty="0"/>
              <a:t>Літературно-мистецький процес другої половини ХХ ст. на українських теренах був позначений прагненням у вкрай несприятливих для творчої реалізації умовах тоталітарної держави віднайти власне національне обличчя, </a:t>
            </a:r>
            <a:r>
              <a:rPr lang="uk-UA" sz="1700" dirty="0" err="1"/>
              <a:t>самоідентифікуватися</a:t>
            </a:r>
            <a:r>
              <a:rPr lang="uk-UA" sz="1700" dirty="0"/>
              <a:t>. </a:t>
            </a:r>
          </a:p>
          <a:p>
            <a:pPr marL="0" indent="0" algn="just">
              <a:buNone/>
            </a:pPr>
            <a:r>
              <a:rPr lang="uk-UA" sz="1700" dirty="0"/>
              <a:t>Інтернаціональна комуністична система, метою якої було нещадне нищення національного, не могла допустити, аби хтось говорив наперекір. Тим більше, коли це було слово письменника, яке не просто заявило про своє воскресіння: воно довело на повен голос, що не підвладне ні русифікації, ні полонізації, ні онімечуванню, ні мадяризації, що воно велике слово великого народу. Провідна роль у цьому процесі належала літературі, що не лише слугувала засобом вираження активної громадської позиції митця, а й пропонувала нові культурні та духовні цінності.</a:t>
            </a:r>
          </a:p>
          <a:p>
            <a:pPr marL="0" indent="0" algn="just">
              <a:buNone/>
            </a:pPr>
            <a:r>
              <a:rPr lang="uk-UA" sz="1700" dirty="0"/>
              <a:t>Письменство неможливо осмислювати поза соціокультурним дискурсом доби. Художній світ О. Гончара, М. Стельмаха, Г. Тютюнника, А. </a:t>
            </a:r>
            <a:r>
              <a:rPr lang="uk-UA" sz="1700" dirty="0" err="1"/>
              <a:t>Дімарова</a:t>
            </a:r>
            <a:r>
              <a:rPr lang="uk-UA" sz="1700" dirty="0"/>
              <a:t>, </a:t>
            </a:r>
            <a:r>
              <a:rPr lang="uk-UA" sz="1700" dirty="0" err="1"/>
              <a:t>П</a:t>
            </a:r>
            <a:r>
              <a:rPr lang="uk-UA" sz="1700" dirty="0"/>
              <a:t>. Загребельного, І. </a:t>
            </a:r>
            <a:r>
              <a:rPr lang="uk-UA" sz="1700" dirty="0" err="1"/>
              <a:t>Чендея</a:t>
            </a:r>
            <a:r>
              <a:rPr lang="uk-UA" sz="1700" dirty="0"/>
              <a:t>, Б. Харчука, В. Земляка, Гр. Тютюнника, Р. </a:t>
            </a:r>
            <a:r>
              <a:rPr lang="uk-UA" sz="1700" dirty="0" err="1"/>
              <a:t>Андріяшика</a:t>
            </a:r>
            <a:r>
              <a:rPr lang="uk-UA" sz="1700" dirty="0"/>
              <a:t>, В. Шевчука та багатьох інших прозаїків засвідчує намагання поєднати соціалістичні переконання, примусово насаджувані владою в духовній сфері, та національні традиції вітчизняної літератури, що завжди обстоювало право митця на вільне самовираження, самореалізацію, слугувало  самоідентифікації, усвідомленню  своєї культурної та духовної неповторності, унікальності.</a:t>
            </a:r>
          </a:p>
          <a:p>
            <a:pPr marL="0" indent="0" algn="just">
              <a:buNone/>
            </a:pPr>
            <a:r>
              <a:rPr lang="uk-UA" sz="1700" dirty="0"/>
              <a:t>Своєрідне співіснування соцреалізму (міфології радянської культури), </a:t>
            </a:r>
            <a:r>
              <a:rPr lang="uk-UA" sz="1700" dirty="0">
                <a:effectLst/>
                <a:latin typeface="Calibri" panose="020F0502020204030204" pitchFamily="34" charset="0"/>
                <a:ea typeface="Calibri" panose="020F0502020204030204" pitchFamily="34" charset="0"/>
                <a:cs typeface="Times New Roman" panose="02020603050405020304" pitchFamily="18" charset="0"/>
              </a:rPr>
              <a:t>покликаного зображати і неіснуюче, бажане, пропаговане як реальне, продукую</a:t>
            </a:r>
            <a:r>
              <a:rPr lang="uk-UA" sz="1700" dirty="0">
                <a:latin typeface="Calibri" panose="020F0502020204030204" pitchFamily="34" charset="0"/>
                <a:ea typeface="Calibri" panose="020F0502020204030204" pitchFamily="34" charset="0"/>
                <a:cs typeface="Times New Roman" panose="02020603050405020304" pitchFamily="18" charset="0"/>
              </a:rPr>
              <a:t>чи</a:t>
            </a:r>
            <a:r>
              <a:rPr lang="uk-UA" sz="1700" dirty="0">
                <a:effectLst/>
                <a:latin typeface="Calibri" panose="020F0502020204030204" pitchFamily="34" charset="0"/>
                <a:ea typeface="Calibri" panose="020F0502020204030204" pitchFamily="34" charset="0"/>
                <a:cs typeface="Times New Roman" panose="02020603050405020304" pitchFamily="18" charset="0"/>
              </a:rPr>
              <a:t> тим новітні міфи й ідеологеми радянського культурного простору, з реалізмом, який тяжів до історично цілісного осягнена дійсності, поглиблення психологізації образів, їх соціально-психологічної типізації. Це спричинило дуалістичність художнього мислення багатьох письменників, розщеплення їхньої свідомості.</a:t>
            </a:r>
            <a:endParaRPr lang="uk-UA" sz="1700" dirty="0"/>
          </a:p>
        </p:txBody>
      </p:sp>
    </p:spTree>
    <p:extLst>
      <p:ext uri="{BB962C8B-B14F-4D97-AF65-F5344CB8AC3E}">
        <p14:creationId xmlns:p14="http://schemas.microsoft.com/office/powerpoint/2010/main" val="2989889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B87F49-F738-83F7-9820-7C5E056C5962}"/>
              </a:ext>
            </a:extLst>
          </p:cNvPr>
          <p:cNvSpPr>
            <a:spLocks noGrp="1"/>
          </p:cNvSpPr>
          <p:nvPr>
            <p:ph type="title"/>
          </p:nvPr>
        </p:nvSpPr>
        <p:spPr>
          <a:xfrm>
            <a:off x="838200" y="263525"/>
            <a:ext cx="10515600" cy="777875"/>
          </a:xfrm>
        </p:spPr>
        <p:txBody>
          <a:bodyPr/>
          <a:lstStyle/>
          <a:p>
            <a:pPr algn="ctr"/>
            <a:r>
              <a:rPr lang="uk-UA" dirty="0"/>
              <a:t>Проза 50–80-х років ХХ століття</a:t>
            </a:r>
          </a:p>
        </p:txBody>
      </p:sp>
      <p:sp>
        <p:nvSpPr>
          <p:cNvPr id="3" name="Zástupný obsah 2">
            <a:extLst>
              <a:ext uri="{FF2B5EF4-FFF2-40B4-BE49-F238E27FC236}">
                <a16:creationId xmlns:a16="http://schemas.microsoft.com/office/drawing/2014/main" id="{9695BB4C-EAE7-32E9-D3EA-E45DFD683CAA}"/>
              </a:ext>
            </a:extLst>
          </p:cNvPr>
          <p:cNvSpPr>
            <a:spLocks noGrp="1"/>
          </p:cNvSpPr>
          <p:nvPr>
            <p:ph idx="1"/>
          </p:nvPr>
        </p:nvSpPr>
        <p:spPr>
          <a:xfrm>
            <a:off x="838200" y="1041400"/>
            <a:ext cx="10515600" cy="5435600"/>
          </a:xfrm>
        </p:spPr>
        <p:txBody>
          <a:bodyPr>
            <a:noAutofit/>
          </a:bodyPr>
          <a:lstStyle/>
          <a:p>
            <a:pPr algn="just"/>
            <a:r>
              <a:rPr lang="uk-UA" sz="1500" dirty="0">
                <a:effectLst/>
                <a:latin typeface="Calibri" panose="020F0502020204030204" pitchFamily="34" charset="0"/>
                <a:ea typeface="Calibri" panose="020F0502020204030204" pitchFamily="34" charset="0"/>
                <a:cs typeface="Times New Roman" panose="02020603050405020304" pitchFamily="18" charset="0"/>
              </a:rPr>
              <a:t>Творчість О. Гончара, М. Стельмаха, I. </a:t>
            </a:r>
            <a:r>
              <a:rPr lang="uk-UA" sz="1500" dirty="0" err="1">
                <a:effectLst/>
                <a:latin typeface="Calibri" panose="020F0502020204030204" pitchFamily="34" charset="0"/>
                <a:ea typeface="Calibri" panose="020F0502020204030204" pitchFamily="34" charset="0"/>
                <a:cs typeface="Times New Roman" panose="02020603050405020304" pitchFamily="18" charset="0"/>
              </a:rPr>
              <a:t>Чендея</a:t>
            </a:r>
            <a:r>
              <a:rPr lang="uk-UA" sz="1500" dirty="0">
                <a:effectLst/>
                <a:latin typeface="Calibri" panose="020F0502020204030204" pitchFamily="34" charset="0"/>
                <a:ea typeface="Calibri" panose="020F0502020204030204" pitchFamily="34" charset="0"/>
                <a:cs typeface="Times New Roman" panose="02020603050405020304" pitchFamily="18" charset="0"/>
              </a:rPr>
              <a:t>, А. </a:t>
            </a:r>
            <a:r>
              <a:rPr lang="uk-UA" sz="1500" dirty="0" err="1">
                <a:effectLst/>
                <a:latin typeface="Calibri" panose="020F0502020204030204" pitchFamily="34" charset="0"/>
                <a:ea typeface="Calibri" panose="020F0502020204030204" pitchFamily="34" charset="0"/>
                <a:cs typeface="Times New Roman" panose="02020603050405020304" pitchFamily="18" charset="0"/>
              </a:rPr>
              <a:t>Дімаров</a:t>
            </a:r>
            <a:r>
              <a:rPr lang="uk-UA" sz="1500" dirty="0">
                <a:effectLst/>
                <a:latin typeface="Calibri" panose="020F0502020204030204" pitchFamily="34" charset="0"/>
                <a:ea typeface="Calibri" panose="020F0502020204030204" pitchFamily="34" charset="0"/>
                <a:cs typeface="Times New Roman" panose="02020603050405020304" pitchFamily="18" charset="0"/>
              </a:rPr>
              <a:t> Г. Тютюнника, </a:t>
            </a:r>
            <a:r>
              <a:rPr lang="uk-UA" sz="1500" dirty="0" err="1">
                <a:effectLst/>
                <a:latin typeface="Calibri" panose="020F0502020204030204" pitchFamily="34" charset="0"/>
                <a:ea typeface="Calibri" panose="020F0502020204030204" pitchFamily="34" charset="0"/>
                <a:cs typeface="Times New Roman" panose="02020603050405020304" pitchFamily="18" charset="0"/>
              </a:rPr>
              <a:t>П</a:t>
            </a:r>
            <a:r>
              <a:rPr lang="uk-UA" sz="1500" dirty="0">
                <a:effectLst/>
                <a:latin typeface="Calibri" panose="020F0502020204030204" pitchFamily="34" charset="0"/>
                <a:ea typeface="Calibri" panose="020F0502020204030204" pitchFamily="34" charset="0"/>
                <a:cs typeface="Times New Roman" panose="02020603050405020304" pitchFamily="18" charset="0"/>
              </a:rPr>
              <a:t>. Загребельного, </a:t>
            </a:r>
            <a:r>
              <a:rPr lang="uk-UA" sz="1500" dirty="0" err="1">
                <a:effectLst/>
                <a:latin typeface="Calibri" panose="020F0502020204030204" pitchFamily="34" charset="0"/>
                <a:ea typeface="Calibri" panose="020F0502020204030204" pitchFamily="34" charset="0"/>
                <a:cs typeface="Times New Roman" panose="02020603050405020304" pitchFamily="18" charset="0"/>
              </a:rPr>
              <a:t>Ю</a:t>
            </a:r>
            <a:r>
              <a:rPr lang="uk-UA" sz="1500" dirty="0">
                <a:effectLst/>
                <a:latin typeface="Calibri" panose="020F0502020204030204" pitchFamily="34" charset="0"/>
                <a:ea typeface="Calibri" panose="020F0502020204030204" pitchFamily="34" charset="0"/>
                <a:cs typeface="Times New Roman" panose="02020603050405020304" pitchFamily="18" charset="0"/>
              </a:rPr>
              <a:t>. Мушкетика, Б. Харчук Р. Іваничука, В. Дрозда, Гр. Тютюнника, Є. Гуцала, В. Шевчука, В. Яворівського та багатьох інших прозаїків 50-80-х рок ХХ ст. в ідейно-тематичному і </a:t>
            </a:r>
            <a:r>
              <a:rPr lang="uk-UA" sz="1500" dirty="0" err="1">
                <a:effectLst/>
                <a:latin typeface="Calibri" panose="020F0502020204030204" pitchFamily="34" charset="0"/>
                <a:ea typeface="Calibri" panose="020F0502020204030204" pitchFamily="34" charset="0"/>
                <a:cs typeface="Times New Roman" panose="02020603050405020304" pitchFamily="18" charset="0"/>
              </a:rPr>
              <a:t>поетологічно</a:t>
            </a:r>
            <a:r>
              <a:rPr lang="uk-UA" sz="1500" dirty="0">
                <a:effectLst/>
                <a:latin typeface="Calibri" panose="020F0502020204030204" pitchFamily="34" charset="0"/>
                <a:ea typeface="Calibri" panose="020F0502020204030204" pitchFamily="34" charset="0"/>
                <a:cs typeface="Times New Roman" panose="02020603050405020304" pitchFamily="18" charset="0"/>
              </a:rPr>
              <a:t>-стильовому вимірі була органічним складником мистецького дискурсу своєї доби. Ідеться передовсім про перейнятість авторів актуальними проблемами епохи (зображення типових ситуацій, характерів, проблем та ін.), що певною мірою зумовлювало «діалог» з їхніми попередниками.</a:t>
            </a:r>
          </a:p>
          <a:p>
            <a:pPr algn="just"/>
            <a:r>
              <a:rPr lang="uk-UA" sz="1500" dirty="0">
                <a:effectLst/>
                <a:latin typeface="Calibri" panose="020F0502020204030204" pitchFamily="34" charset="0"/>
                <a:ea typeface="Calibri" panose="020F0502020204030204" pitchFamily="34" charset="0"/>
                <a:cs typeface="Times New Roman" panose="02020603050405020304" pitchFamily="18" charset="0"/>
              </a:rPr>
              <a:t>М. Стельмах продовжив традицію митців «розстріляного відродження», відобразив дух української нації, розвинув у другій ХХ ст. романтичну град в прозі, започатковану ще </a:t>
            </a:r>
            <a:r>
              <a:rPr lang="uk-UA" sz="1500" dirty="0" err="1">
                <a:effectLst/>
                <a:latin typeface="Calibri" panose="020F0502020204030204" pitchFamily="34" charset="0"/>
                <a:ea typeface="Calibri" panose="020F0502020204030204" pitchFamily="34" charset="0"/>
                <a:cs typeface="Times New Roman" panose="02020603050405020304" pitchFamily="18" charset="0"/>
              </a:rPr>
              <a:t>Ю</a:t>
            </a:r>
            <a:r>
              <a:rPr lang="uk-UA" sz="1500" dirty="0">
                <a:effectLst/>
                <a:latin typeface="Calibri" panose="020F0502020204030204" pitchFamily="34" charset="0"/>
                <a:ea typeface="Calibri" panose="020F0502020204030204" pitchFamily="34" charset="0"/>
                <a:cs typeface="Times New Roman" panose="02020603050405020304" pitchFamily="18" charset="0"/>
              </a:rPr>
              <a:t>. Яновським та О. Довженком. До цієї стильової течії  належали О. Гончар, Л. Первомайський, В. Земляк, Є. Гуцало, В. Дрозд. Характерними ознаками с захоплення героїчними народними характерами, ідеалізація простої людини, увиразнення незвичайного, титанічного в її вчинках, ліризм і експресія у змалюванні подій, емоційне переживання світу персонажами, змалювання найбільш піднесених моментів їхнього душевного буття, романтичний пафос і пильна увага до фольклорних образів, метафорична сконденсованість письма.</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1500" dirty="0">
                <a:latin typeface="Calibri" panose="020F0502020204030204" pitchFamily="34" charset="0"/>
                <a:ea typeface="Calibri" panose="020F0502020204030204" pitchFamily="34" charset="0"/>
                <a:cs typeface="Times New Roman" panose="02020603050405020304" pitchFamily="18" charset="0"/>
              </a:rPr>
              <a:t>Сільська тематика. Р</a:t>
            </a:r>
            <a:r>
              <a:rPr lang="uk-UA" sz="1500" dirty="0">
                <a:effectLst/>
                <a:latin typeface="Calibri" panose="020F0502020204030204" pitchFamily="34" charset="0"/>
                <a:ea typeface="Calibri" panose="020F0502020204030204" pitchFamily="34" charset="0"/>
                <a:cs typeface="Times New Roman" panose="02020603050405020304" pitchFamily="18" charset="0"/>
              </a:rPr>
              <a:t>оман Г. Тютюнника «Вир» (книга перша 1960, книга друга 1962), яким українська повоєнна проза, по суті, розпочинала найновіші свої пошуки в царині народознавства, органічно змикаючись із реалістичною романістикою другої половини XIX–початку ХХ ст., де селянин, його турботи й дві поставали не ілюстрацією до тих чи тих етапів історії, а мінливо живим її дзеркалом. Г. Тютюннику вдалося уникнути чи не основної вади своїх найближчих попередників – надміру довіри не людському життю, а оптимально хорошій суспільній його моделі, яка мимовільно призводить до утвердження ідеального як дійсного. Саме з приходом у літературу Г. Тютюнника, як і О. Гончара, вона задихала вільніше, здобулась на самобутність не завдяки філігранній обробці стилю чи оригінальному вирішенню теми, а насамперед тому, що проза цих письменників була природною, ліричною і водночас глибоко народною.</a:t>
            </a:r>
          </a:p>
          <a:p>
            <a:pPr algn="just"/>
            <a:r>
              <a:rPr lang="uk-UA" sz="1500" dirty="0">
                <a:effectLst/>
                <a:latin typeface="Calibri" panose="020F0502020204030204" pitchFamily="34" charset="0"/>
                <a:ea typeface="Calibri" panose="020F0502020204030204" pitchFamily="34" charset="0"/>
                <a:cs typeface="Times New Roman" panose="02020603050405020304" pitchFamily="18" charset="0"/>
              </a:rPr>
              <a:t>О. Гончар романом «Людина і зброя» (1960) нагадав і про інше: загрозу всепланетарного здичавіння, деградації суспільства за умови, якщо й надалі буде нехтуватися право кожної людини на життя, вільне од рабського страху і послуху.</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500" dirty="0">
                <a:latin typeface="Calibri" panose="020F0502020204030204" pitchFamily="34" charset="0"/>
                <a:cs typeface="Times New Roman" panose="02020603050405020304" pitchFamily="18" charset="0"/>
              </a:rPr>
              <a:t>У 60-х роках формується стиль та художня своєрідність прози Р. </a:t>
            </a:r>
            <a:r>
              <a:rPr lang="uk-UA" sz="1500" dirty="0" err="1">
                <a:latin typeface="Calibri" panose="020F0502020204030204" pitchFamily="34" charset="0"/>
                <a:cs typeface="Times New Roman" panose="02020603050405020304" pitchFamily="18" charset="0"/>
              </a:rPr>
              <a:t>Іванничука</a:t>
            </a:r>
            <a:r>
              <a:rPr lang="uk-UA" sz="1500" dirty="0">
                <a:latin typeface="Calibri" panose="020F0502020204030204" pitchFamily="34" charset="0"/>
                <a:cs typeface="Times New Roman" panose="02020603050405020304" pitchFamily="18" charset="0"/>
              </a:rPr>
              <a:t>.</a:t>
            </a:r>
          </a:p>
          <a:p>
            <a:r>
              <a:rPr lang="uk-UA" sz="1500" dirty="0">
                <a:latin typeface="Calibri" panose="020F0502020204030204" pitchFamily="34" charset="0"/>
                <a:cs typeface="Times New Roman" panose="02020603050405020304" pitchFamily="18" charset="0"/>
              </a:rPr>
              <a:t>У творчості Богдана Харчука – народна творчість, пісня, легенда (роман-тетралогія «Волинь»)</a:t>
            </a:r>
          </a:p>
        </p:txBody>
      </p:sp>
    </p:spTree>
    <p:extLst>
      <p:ext uri="{BB962C8B-B14F-4D97-AF65-F5344CB8AC3E}">
        <p14:creationId xmlns:p14="http://schemas.microsoft.com/office/powerpoint/2010/main" val="122838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D23220-B66E-FEF8-74AE-DC5D3C054B3B}"/>
              </a:ext>
            </a:extLst>
          </p:cNvPr>
          <p:cNvSpPr>
            <a:spLocks noGrp="1"/>
          </p:cNvSpPr>
          <p:nvPr>
            <p:ph type="title"/>
          </p:nvPr>
        </p:nvSpPr>
        <p:spPr>
          <a:xfrm>
            <a:off x="838200" y="18255"/>
            <a:ext cx="10515600" cy="1325563"/>
          </a:xfrm>
        </p:spPr>
        <p:txBody>
          <a:bodyPr/>
          <a:lstStyle/>
          <a:p>
            <a:pPr algn="ctr"/>
            <a:r>
              <a:rPr lang="uk-UA" dirty="0"/>
              <a:t>Зміни 60–70–80-х років</a:t>
            </a:r>
          </a:p>
        </p:txBody>
      </p:sp>
      <p:sp>
        <p:nvSpPr>
          <p:cNvPr id="3" name="Zástupný obsah 2">
            <a:extLst>
              <a:ext uri="{FF2B5EF4-FFF2-40B4-BE49-F238E27FC236}">
                <a16:creationId xmlns:a16="http://schemas.microsoft.com/office/drawing/2014/main" id="{073C2AD2-D353-896A-EC6E-722B9B84895F}"/>
              </a:ext>
            </a:extLst>
          </p:cNvPr>
          <p:cNvSpPr>
            <a:spLocks noGrp="1"/>
          </p:cNvSpPr>
          <p:nvPr>
            <p:ph idx="1"/>
          </p:nvPr>
        </p:nvSpPr>
        <p:spPr>
          <a:xfrm>
            <a:off x="584200" y="1193800"/>
            <a:ext cx="11188700" cy="5486400"/>
          </a:xfrm>
        </p:spPr>
        <p:txBody>
          <a:bodyPr>
            <a:normAutofit fontScale="77500" lnSpcReduction="20000"/>
          </a:bodyPr>
          <a:lstStyle/>
          <a:p>
            <a:pPr algn="just"/>
            <a:r>
              <a:rPr lang="uk-UA" dirty="0"/>
              <a:t>Різниця авторського погляду на людину</a:t>
            </a:r>
          </a:p>
          <a:p>
            <a:pPr algn="just"/>
            <a:r>
              <a:rPr lang="uk-UA" dirty="0"/>
              <a:t>Соціальний роман – критичне ставлення до сучасного світу</a:t>
            </a:r>
          </a:p>
          <a:p>
            <a:pPr algn="just"/>
            <a:r>
              <a:rPr lang="uk-UA" dirty="0"/>
              <a:t>На перше місце виходить роман</a:t>
            </a:r>
          </a:p>
          <a:p>
            <a:pPr algn="just"/>
            <a:r>
              <a:rPr lang="uk-UA" dirty="0"/>
              <a:t>Новела продовжувала посідати чільне місце в </a:t>
            </a:r>
            <a:r>
              <a:rPr lang="uk-UA" dirty="0" err="1"/>
              <a:t>укр</a:t>
            </a:r>
            <a:r>
              <a:rPr lang="uk-UA" dirty="0"/>
              <a:t>. літературі</a:t>
            </a:r>
          </a:p>
          <a:p>
            <a:pPr algn="just"/>
            <a:r>
              <a:rPr lang="uk-UA" dirty="0"/>
              <a:t>Найбільші успіхи прози 60–70-х рр. – освоєння теми війни</a:t>
            </a:r>
          </a:p>
          <a:p>
            <a:pPr algn="just"/>
            <a:r>
              <a:rPr lang="uk-UA" dirty="0"/>
              <a:t>Період застою – суспільно-культурні обставини вплинули на тематичне, жанрове та </a:t>
            </a:r>
            <a:r>
              <a:rPr lang="uk-UA" dirty="0" err="1"/>
              <a:t>родо</a:t>
            </a:r>
            <a:r>
              <a:rPr lang="uk-UA" dirty="0"/>
              <a:t>-жанрове оновлення; література як єдине поле для відкритої постановки гострих суспільних проблем.</a:t>
            </a:r>
          </a:p>
          <a:p>
            <a:pPr algn="just"/>
            <a:r>
              <a:rPr lang="uk-UA" dirty="0"/>
              <a:t>Історичний роман – </a:t>
            </a:r>
            <a:r>
              <a:rPr lang="uk-UA" dirty="0" err="1"/>
              <a:t>Києворуський</a:t>
            </a:r>
            <a:r>
              <a:rPr lang="uk-UA" dirty="0"/>
              <a:t>, жіночий – ідея </a:t>
            </a:r>
            <a:r>
              <a:rPr lang="uk-UA" dirty="0" err="1"/>
              <a:t>звʼязку</a:t>
            </a:r>
            <a:r>
              <a:rPr lang="uk-UA" dirty="0"/>
              <a:t> часів, посилена суб'єктивність.</a:t>
            </a:r>
          </a:p>
          <a:p>
            <a:pPr algn="just"/>
            <a:r>
              <a:rPr lang="uk-UA" dirty="0"/>
              <a:t>Наприкінці 70-х – на початку 80-х років на сторінках журналів відбувалися літературні дискусії, тема – основні тенденції розвитку тогочасної прози, її жанрові та стильові ознаки. М. Ільницький «Від епічності до… епічності» (1980).</a:t>
            </a:r>
          </a:p>
          <a:p>
            <a:pPr algn="just"/>
            <a:r>
              <a:rPr lang="uk-UA" dirty="0"/>
              <a:t>Основні ознаки 70–80-х рр. – посилення документальності, пожвавлення іронічної розповіді, поглиблення психологічності та інтелектуальності оповіді, тісний взаємозв'язок історії й сучасності в художніх структурах прози, звернення до фольклору, народнопоетичної традиції, умовних форм, що стало викликом прагматизмові та утилітарності мистецтва та життя.</a:t>
            </a:r>
          </a:p>
          <a:p>
            <a:pPr algn="just"/>
            <a:r>
              <a:rPr lang="uk-UA" dirty="0"/>
              <a:t>Тема голодомору</a:t>
            </a:r>
          </a:p>
        </p:txBody>
      </p:sp>
    </p:spTree>
    <p:extLst>
      <p:ext uri="{BB962C8B-B14F-4D97-AF65-F5344CB8AC3E}">
        <p14:creationId xmlns:p14="http://schemas.microsoft.com/office/powerpoint/2010/main" val="78060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AF1877A-4C37-37A4-C178-404990C746B2}"/>
              </a:ext>
            </a:extLst>
          </p:cNvPr>
          <p:cNvSpPr>
            <a:spLocks noGrp="1"/>
          </p:cNvSpPr>
          <p:nvPr>
            <p:ph idx="1"/>
          </p:nvPr>
        </p:nvSpPr>
        <p:spPr>
          <a:xfrm>
            <a:off x="406951" y="718861"/>
            <a:ext cx="6461334" cy="5580339"/>
          </a:xfrm>
        </p:spPr>
        <p:txBody>
          <a:bodyPr anchor="t">
            <a:normAutofit/>
          </a:bodyPr>
          <a:lstStyle/>
          <a:p>
            <a:r>
              <a:rPr lang="uk-UA" sz="2000" dirty="0"/>
              <a:t>Трилогія «Прапороносці»: романи «Альпи» (1946), «Голубий Дунай» (1947), «Злата Прага» (1948)</a:t>
            </a:r>
          </a:p>
          <a:p>
            <a:r>
              <a:rPr lang="uk-UA" sz="2000" dirty="0"/>
              <a:t>«Людина і зброя» (1960)</a:t>
            </a:r>
          </a:p>
          <a:p>
            <a:r>
              <a:rPr lang="uk-UA" sz="2000" dirty="0"/>
              <a:t>«Тронка» (1964) – найкращий твір; за визначенням автора – роман у новелах</a:t>
            </a:r>
          </a:p>
          <a:p>
            <a:r>
              <a:rPr lang="uk-UA" sz="2000" dirty="0"/>
              <a:t>«Собор» (1968) – збереження національної пам'яті, козацький храм – символ вічності і морального здоров'я нації.</a:t>
            </a:r>
          </a:p>
          <a:p>
            <a:r>
              <a:rPr lang="uk-UA" sz="2000" dirty="0"/>
              <a:t>«Твоя зброя» (1980) – «куди йде» цивілізація та людство?</a:t>
            </a:r>
          </a:p>
          <a:p>
            <a:r>
              <a:rPr lang="uk-UA" sz="2000" dirty="0"/>
              <a:t>«Щоденники» у трьох томах (2002-2004)</a:t>
            </a:r>
          </a:p>
          <a:p>
            <a:endParaRPr lang="en-US" sz="2000" dirty="0"/>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Zástupný obsah 4" descr="Obsah obrázku text, zeď, osoba, muž&#10;&#10;Popis byl vytvořen automaticky">
            <a:extLst>
              <a:ext uri="{FF2B5EF4-FFF2-40B4-BE49-F238E27FC236}">
                <a16:creationId xmlns:a16="http://schemas.microsoft.com/office/drawing/2014/main" id="{5B69301F-4278-06BB-075C-BEACDC0EA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221" y="909081"/>
            <a:ext cx="3360021" cy="5071731"/>
          </a:xfrm>
          <a:prstGeom prst="rect">
            <a:avLst/>
          </a:prstGeom>
        </p:spPr>
      </p:pic>
      <p:sp>
        <p:nvSpPr>
          <p:cNvPr id="2" name="Nadpis 1">
            <a:extLst>
              <a:ext uri="{FF2B5EF4-FFF2-40B4-BE49-F238E27FC236}">
                <a16:creationId xmlns:a16="http://schemas.microsoft.com/office/drawing/2014/main" id="{921231EC-F31D-43D6-E0C9-6A1DC26145BB}"/>
              </a:ext>
            </a:extLst>
          </p:cNvPr>
          <p:cNvSpPr>
            <a:spLocks noGrp="1"/>
          </p:cNvSpPr>
          <p:nvPr>
            <p:ph type="title"/>
          </p:nvPr>
        </p:nvSpPr>
        <p:spPr>
          <a:xfrm>
            <a:off x="8076903" y="0"/>
            <a:ext cx="5323715" cy="913090"/>
          </a:xfrm>
        </p:spPr>
        <p:txBody>
          <a:bodyPr anchor="b">
            <a:normAutofit/>
          </a:bodyPr>
          <a:lstStyle/>
          <a:p>
            <a:r>
              <a:rPr lang="uk-UA" sz="4000" dirty="0">
                <a:solidFill>
                  <a:schemeClr val="bg1"/>
                </a:solidFill>
              </a:rPr>
              <a:t>Олесь Гончар</a:t>
            </a:r>
          </a:p>
        </p:txBody>
      </p:sp>
    </p:spTree>
    <p:extLst>
      <p:ext uri="{BB962C8B-B14F-4D97-AF65-F5344CB8AC3E}">
        <p14:creationId xmlns:p14="http://schemas.microsoft.com/office/powerpoint/2010/main" val="581315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600660F-3F9C-DBCD-B1D4-DB53F0E9F299}"/>
              </a:ext>
            </a:extLst>
          </p:cNvPr>
          <p:cNvSpPr>
            <a:spLocks noGrp="1"/>
          </p:cNvSpPr>
          <p:nvPr>
            <p:ph type="title"/>
          </p:nvPr>
        </p:nvSpPr>
        <p:spPr>
          <a:xfrm>
            <a:off x="5650188" y="-155045"/>
            <a:ext cx="4840010" cy="1807305"/>
          </a:xfrm>
        </p:spPr>
        <p:txBody>
          <a:bodyPr>
            <a:normAutofit/>
          </a:bodyPr>
          <a:lstStyle/>
          <a:p>
            <a:r>
              <a:rPr lang="uk-UA" dirty="0"/>
              <a:t>Михайло Стельмах</a:t>
            </a:r>
          </a:p>
        </p:txBody>
      </p:sp>
      <p:pic>
        <p:nvPicPr>
          <p:cNvPr id="5" name="Obrázek 4" descr="Obsah obrázku text, muž, savec&#10;&#10;Popis byl vytvořen automaticky">
            <a:extLst>
              <a:ext uri="{FF2B5EF4-FFF2-40B4-BE49-F238E27FC236}">
                <a16:creationId xmlns:a16="http://schemas.microsoft.com/office/drawing/2014/main" id="{5D0B6506-3CA6-4C15-BBDD-7CBC152D913B}"/>
              </a:ext>
            </a:extLst>
          </p:cNvPr>
          <p:cNvPicPr>
            <a:picLocks noChangeAspect="1"/>
          </p:cNvPicPr>
          <p:nvPr/>
        </p:nvPicPr>
        <p:blipFill rotWithShape="1">
          <a:blip r:embed="rId2">
            <a:extLst>
              <a:ext uri="{28A0092B-C50C-407E-A947-70E740481C1C}">
                <a14:useLocalDpi xmlns:a14="http://schemas.microsoft.com/office/drawing/2010/main" val="0"/>
              </a:ext>
            </a:extLst>
          </a:blip>
          <a:srcRect t="3631" r="-2"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Zástupný obsah 2">
            <a:extLst>
              <a:ext uri="{FF2B5EF4-FFF2-40B4-BE49-F238E27FC236}">
                <a16:creationId xmlns:a16="http://schemas.microsoft.com/office/drawing/2014/main" id="{4D2EA2DE-5A1C-DA60-F886-6E0AE3F4D51D}"/>
              </a:ext>
            </a:extLst>
          </p:cNvPr>
          <p:cNvSpPr>
            <a:spLocks noGrp="1"/>
          </p:cNvSpPr>
          <p:nvPr>
            <p:ph idx="1"/>
          </p:nvPr>
        </p:nvSpPr>
        <p:spPr>
          <a:xfrm>
            <a:off x="6350000" y="1346200"/>
            <a:ext cx="5416737" cy="5092700"/>
          </a:xfrm>
        </p:spPr>
        <p:txBody>
          <a:bodyPr>
            <a:normAutofit lnSpcReduction="10000"/>
          </a:bodyPr>
          <a:lstStyle/>
          <a:p>
            <a:pPr algn="just"/>
            <a:r>
              <a:rPr lang="uk-UA" sz="2000" dirty="0"/>
              <a:t>Трилогія про долю народу – романи «Велика рідня», «Кров людська – не водиця», «Хліб і сіль». Тема – людина і земля у складному вирі подій першої половини ХХ ст.</a:t>
            </a:r>
          </a:p>
          <a:p>
            <a:pPr algn="just"/>
            <a:r>
              <a:rPr lang="uk-UA" sz="2000" dirty="0"/>
              <a:t>Тема села. Відображення найгостріших проблем буття української нації.</a:t>
            </a:r>
          </a:p>
          <a:p>
            <a:pPr algn="just"/>
            <a:r>
              <a:rPr lang="uk-UA" sz="2000" dirty="0"/>
              <a:t>Роман «Правді і кривда» (1961) – засуджує фашизм і сталінізм, порушує актуальні проблеми людини і суспільства. Присутні фольклорні образи, що стають критеріями поведінки та вчинків людей, співвідносяться не з партійними, а з народними моральними ідеалами.</a:t>
            </a:r>
          </a:p>
          <a:p>
            <a:pPr algn="just"/>
            <a:r>
              <a:rPr lang="uk-UA" sz="2000" dirty="0"/>
              <a:t>«Дума про тебе» – філософський роман, де переплітається тема громадянської війни із темою кохання.</a:t>
            </a:r>
          </a:p>
          <a:p>
            <a:pPr algn="just"/>
            <a:r>
              <a:rPr lang="uk-UA" sz="2000" dirty="0"/>
              <a:t>Останній роман «Чотири броди» – осмислення життя людини.</a:t>
            </a:r>
          </a:p>
        </p:txBody>
      </p:sp>
    </p:spTree>
    <p:extLst>
      <p:ext uri="{BB962C8B-B14F-4D97-AF65-F5344CB8AC3E}">
        <p14:creationId xmlns:p14="http://schemas.microsoft.com/office/powerpoint/2010/main" val="1768028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2CD158B-3473-B5BF-D4CC-D99EC0199908}"/>
              </a:ext>
            </a:extLst>
          </p:cNvPr>
          <p:cNvSpPr>
            <a:spLocks noGrp="1"/>
          </p:cNvSpPr>
          <p:nvPr>
            <p:ph type="title"/>
          </p:nvPr>
        </p:nvSpPr>
        <p:spPr>
          <a:xfrm>
            <a:off x="2882901" y="-167053"/>
            <a:ext cx="5251316" cy="1386253"/>
          </a:xfrm>
        </p:spPr>
        <p:txBody>
          <a:bodyPr>
            <a:normAutofit/>
          </a:bodyPr>
          <a:lstStyle/>
          <a:p>
            <a:r>
              <a:rPr lang="uk-UA" dirty="0"/>
              <a:t>Василь Барка</a:t>
            </a:r>
          </a:p>
        </p:txBody>
      </p:sp>
      <p:sp>
        <p:nvSpPr>
          <p:cNvPr id="3" name="Zástupný obsah 2">
            <a:extLst>
              <a:ext uri="{FF2B5EF4-FFF2-40B4-BE49-F238E27FC236}">
                <a16:creationId xmlns:a16="http://schemas.microsoft.com/office/drawing/2014/main" id="{EB04B658-5734-A0A1-E043-86FEED0715BC}"/>
              </a:ext>
            </a:extLst>
          </p:cNvPr>
          <p:cNvSpPr>
            <a:spLocks noGrp="1"/>
          </p:cNvSpPr>
          <p:nvPr>
            <p:ph idx="1"/>
          </p:nvPr>
        </p:nvSpPr>
        <p:spPr>
          <a:xfrm>
            <a:off x="485648" y="1117600"/>
            <a:ext cx="5743567" cy="5524500"/>
          </a:xfrm>
        </p:spPr>
        <p:txBody>
          <a:bodyPr>
            <a:normAutofit fontScale="92500" lnSpcReduction="10000"/>
          </a:bodyPr>
          <a:lstStyle/>
          <a:p>
            <a:pPr algn="just"/>
            <a:r>
              <a:rPr lang="uk-UA" sz="2000" dirty="0"/>
              <a:t>У 1950 р. емігрує в Америку</a:t>
            </a:r>
          </a:p>
          <a:p>
            <a:pPr algn="just"/>
            <a:r>
              <a:rPr lang="uk-UA" sz="2000" dirty="0"/>
              <a:t>«Американський» період у життєвій долі В. Барки творчо найбільш інтенсивний. Він означений виходом книжок віршів «Псалом голубиного поля» (1958), «Океан» (1959), «Лірник» (1968) (відповідно до естетичних традицій «Нью-йоркської школи»), прози - «Рай» (1953). </a:t>
            </a:r>
          </a:p>
          <a:p>
            <a:pPr algn="just"/>
            <a:r>
              <a:rPr lang="uk-UA" sz="2000" dirty="0"/>
              <a:t>Упродовж 1958-1961 рр. В. Барка працював над романом «Жовтий князь»; протягом 1969-1988 рр. – над романом-притчею «</a:t>
            </a:r>
            <a:r>
              <a:rPr lang="uk-UA" sz="2000" dirty="0" err="1"/>
              <a:t>Спокутник</a:t>
            </a:r>
            <a:r>
              <a:rPr lang="uk-UA" sz="2000" dirty="0"/>
              <a:t> і ключі землі» (про життя українців в Америці). </a:t>
            </a:r>
          </a:p>
          <a:p>
            <a:pPr algn="just"/>
            <a:r>
              <a:rPr lang="uk-UA" sz="2000" dirty="0"/>
              <a:t>У цей час вийшла епічна поема «Судний степ», другий і третій томи поезій «Океан», роман у віршах «Свідок для сонця шестикрилих» (Нью-Йорк, 1981).</a:t>
            </a:r>
          </a:p>
          <a:p>
            <a:pPr algn="just"/>
            <a:r>
              <a:rPr lang="uk-UA" sz="2000" dirty="0"/>
              <a:t>Ці твори В. Барка вважав головними у своєму художньому доробку.</a:t>
            </a:r>
          </a:p>
          <a:p>
            <a:pPr algn="just"/>
            <a:r>
              <a:rPr lang="uk-UA" sz="2000" dirty="0"/>
              <a:t>У 1992-1993 рр. на материковій Україні також було опубліковано кілька книжок В. Барки.</a:t>
            </a:r>
          </a:p>
        </p:txBody>
      </p:sp>
      <p:pic>
        <p:nvPicPr>
          <p:cNvPr id="5" name="Obrázek 4" descr="Obsah obrázku osoba, muž, vojenská uniforma, venku&#10;&#10;Popis byl vytvořen automaticky">
            <a:extLst>
              <a:ext uri="{FF2B5EF4-FFF2-40B4-BE49-F238E27FC236}">
                <a16:creationId xmlns:a16="http://schemas.microsoft.com/office/drawing/2014/main" id="{0D091027-5A6F-C88F-5FB3-95DE335E2FD8}"/>
              </a:ext>
            </a:extLst>
          </p:cNvPr>
          <p:cNvPicPr>
            <a:picLocks noChangeAspect="1"/>
          </p:cNvPicPr>
          <p:nvPr/>
        </p:nvPicPr>
        <p:blipFill rotWithShape="1">
          <a:blip r:embed="rId2">
            <a:extLst>
              <a:ext uri="{28A0092B-C50C-407E-A947-70E740481C1C}">
                <a14:useLocalDpi xmlns:a14="http://schemas.microsoft.com/office/drawing/2010/main" val="0"/>
              </a:ext>
            </a:extLst>
          </a:blip>
          <a:srcRect r="1" b="2064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7064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FC93B4-298E-CE44-80FE-0AB0E44DAA2E}"/>
              </a:ext>
            </a:extLst>
          </p:cNvPr>
          <p:cNvSpPr>
            <a:spLocks noGrp="1"/>
          </p:cNvSpPr>
          <p:nvPr>
            <p:ph type="title"/>
          </p:nvPr>
        </p:nvSpPr>
        <p:spPr>
          <a:xfrm>
            <a:off x="974851" y="0"/>
            <a:ext cx="5251316" cy="1807305"/>
          </a:xfrm>
        </p:spPr>
        <p:txBody>
          <a:bodyPr>
            <a:normAutofit/>
          </a:bodyPr>
          <a:lstStyle/>
          <a:p>
            <a:r>
              <a:rPr lang="uk-UA" dirty="0"/>
              <a:t>Анатолій </a:t>
            </a:r>
            <a:r>
              <a:rPr lang="uk-UA" dirty="0" err="1"/>
              <a:t>Дімаров</a:t>
            </a:r>
            <a:endParaRPr lang="cs-CZ" dirty="0"/>
          </a:p>
        </p:txBody>
      </p:sp>
      <p:sp>
        <p:nvSpPr>
          <p:cNvPr id="3" name="Zástupný obsah 2">
            <a:extLst>
              <a:ext uri="{FF2B5EF4-FFF2-40B4-BE49-F238E27FC236}">
                <a16:creationId xmlns:a16="http://schemas.microsoft.com/office/drawing/2014/main" id="{F7D5F50B-CB7A-4C4E-A9D7-3271953ECF9B}"/>
              </a:ext>
            </a:extLst>
          </p:cNvPr>
          <p:cNvSpPr>
            <a:spLocks noGrp="1"/>
          </p:cNvSpPr>
          <p:nvPr>
            <p:ph idx="1"/>
          </p:nvPr>
        </p:nvSpPr>
        <p:spPr>
          <a:xfrm>
            <a:off x="579548" y="1468192"/>
            <a:ext cx="5383237" cy="5389808"/>
          </a:xfrm>
        </p:spPr>
        <p:txBody>
          <a:bodyPr>
            <a:normAutofit lnSpcReduction="10000"/>
          </a:bodyPr>
          <a:lstStyle/>
          <a:p>
            <a:pPr algn="just"/>
            <a:r>
              <a:rPr lang="uk-UA" sz="2000" dirty="0"/>
              <a:t>Авторський стиль: глибоко народний </a:t>
            </a:r>
            <a:r>
              <a:rPr lang="uk-UA" sz="2000" dirty="0" err="1"/>
              <a:t>психоколорит</a:t>
            </a:r>
            <a:r>
              <a:rPr lang="uk-UA" sz="2000" dirty="0"/>
              <a:t>, </a:t>
            </a:r>
            <a:r>
              <a:rPr lang="uk-UA" sz="2000" dirty="0" err="1"/>
              <a:t>оповідність</a:t>
            </a:r>
            <a:r>
              <a:rPr lang="uk-UA" sz="2000" dirty="0"/>
              <a:t> вираження через слово і в слові.</a:t>
            </a:r>
          </a:p>
          <a:p>
            <a:pPr algn="just"/>
            <a:r>
              <a:rPr lang="uk-UA" sz="2000" dirty="0"/>
              <a:t>Народне </a:t>
            </a:r>
            <a:r>
              <a:rPr lang="uk-UA" sz="2000" dirty="0" err="1"/>
              <a:t>пережиття</a:t>
            </a:r>
            <a:r>
              <a:rPr lang="uk-UA" sz="2000" dirty="0"/>
              <a:t> історії</a:t>
            </a:r>
          </a:p>
          <a:p>
            <a:pPr algn="just"/>
            <a:r>
              <a:rPr lang="uk-UA" sz="2000" dirty="0"/>
              <a:t>Сільські, містечкові, міські «історії»</a:t>
            </a:r>
          </a:p>
          <a:p>
            <a:pPr algn="just"/>
            <a:r>
              <a:rPr lang="uk-UA" sz="2000" dirty="0"/>
              <a:t>Роман «І будуть люди» (виходив частинами 1964, 1966, 1968) – тема голодомору, селянське життя</a:t>
            </a:r>
          </a:p>
          <a:p>
            <a:pPr algn="just"/>
            <a:r>
              <a:rPr lang="uk-UA" sz="2000" dirty="0"/>
              <a:t>Роман «Біль і гнів» (1974-1980) – буденне обличчя війни, народне життя, яке перемогло війну</a:t>
            </a:r>
          </a:p>
          <a:p>
            <a:pPr algn="just"/>
            <a:r>
              <a:rPr lang="uk-UA" sz="2000" dirty="0"/>
              <a:t>Збірка «</a:t>
            </a:r>
            <a:r>
              <a:rPr lang="uk-UA" sz="2000" dirty="0" err="1"/>
              <a:t>Зінське</a:t>
            </a:r>
            <a:r>
              <a:rPr lang="uk-UA" sz="2000" dirty="0"/>
              <a:t> щеня» (1969)</a:t>
            </a:r>
          </a:p>
          <a:p>
            <a:pPr algn="just"/>
            <a:r>
              <a:rPr lang="uk-UA" sz="2000" dirty="0"/>
              <a:t>«Сільські історії» (1987), куди ввійшла книжка «Постріли Уляни Кащук» (1978) – розкрито </a:t>
            </a:r>
            <a:r>
              <a:rPr lang="uk-UA" sz="2000" dirty="0" err="1"/>
              <a:t>соціологічно</a:t>
            </a:r>
            <a:r>
              <a:rPr lang="uk-UA" sz="2000" dirty="0"/>
              <a:t> та психологічно болючі питання</a:t>
            </a:r>
          </a:p>
          <a:p>
            <a:pPr algn="just"/>
            <a:r>
              <a:rPr lang="uk-UA" sz="2000" dirty="0"/>
              <a:t>Збірки «Містечкові історії» (1987), «Боги на продаж. Міські історії» (1988)</a:t>
            </a:r>
          </a:p>
          <a:p>
            <a:pPr algn="just"/>
            <a:endParaRPr lang="cs-CZ" sz="2000" dirty="0"/>
          </a:p>
        </p:txBody>
      </p:sp>
      <p:pic>
        <p:nvPicPr>
          <p:cNvPr id="5" name="Obrázek 4" descr="Obsah obrázku muž, osoba, oblek, nošení&#10;&#10;Popis byl vytvořen automaticky">
            <a:extLst>
              <a:ext uri="{FF2B5EF4-FFF2-40B4-BE49-F238E27FC236}">
                <a16:creationId xmlns:a16="http://schemas.microsoft.com/office/drawing/2014/main" id="{7A260E00-F2F2-5B4B-A0F5-7AF2B573DA22}"/>
              </a:ext>
            </a:extLst>
          </p:cNvPr>
          <p:cNvPicPr>
            <a:picLocks noChangeAspect="1"/>
          </p:cNvPicPr>
          <p:nvPr/>
        </p:nvPicPr>
        <p:blipFill rotWithShape="1">
          <a:blip r:embed="rId2"/>
          <a:srcRect t="2251" r="1" b="1350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76801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1">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B75287D-5B92-E890-6B74-A62DF4A23460}"/>
              </a:ext>
            </a:extLst>
          </p:cNvPr>
          <p:cNvSpPr>
            <a:spLocks noGrp="1"/>
          </p:cNvSpPr>
          <p:nvPr>
            <p:ph type="title"/>
          </p:nvPr>
        </p:nvSpPr>
        <p:spPr>
          <a:xfrm>
            <a:off x="4572001" y="0"/>
            <a:ext cx="6781800" cy="1338696"/>
          </a:xfrm>
        </p:spPr>
        <p:txBody>
          <a:bodyPr>
            <a:normAutofit/>
          </a:bodyPr>
          <a:lstStyle/>
          <a:p>
            <a:r>
              <a:rPr lang="uk-UA" dirty="0"/>
              <a:t>Павло Загребельний</a:t>
            </a:r>
          </a:p>
        </p:txBody>
      </p:sp>
      <p:pic>
        <p:nvPicPr>
          <p:cNvPr id="5" name="Obrázek 4" descr="Obsah obrázku osoba, muž, nošení, pózování&#10;&#10;Popis byl vytvořen automaticky">
            <a:extLst>
              <a:ext uri="{FF2B5EF4-FFF2-40B4-BE49-F238E27FC236}">
                <a16:creationId xmlns:a16="http://schemas.microsoft.com/office/drawing/2014/main" id="{7BA4D36C-0B30-4685-B436-32B11249BFC7}"/>
              </a:ext>
            </a:extLst>
          </p:cNvPr>
          <p:cNvPicPr>
            <a:picLocks noChangeAspect="1"/>
          </p:cNvPicPr>
          <p:nvPr/>
        </p:nvPicPr>
        <p:blipFill rotWithShape="1">
          <a:blip r:embed="rId2">
            <a:extLst>
              <a:ext uri="{28A0092B-C50C-407E-A947-70E740481C1C}">
                <a14:useLocalDpi xmlns:a14="http://schemas.microsoft.com/office/drawing/2010/main" val="0"/>
              </a:ext>
            </a:extLst>
          </a:blip>
          <a:srcRect l="22888"/>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Zástupný obsah 2">
            <a:extLst>
              <a:ext uri="{FF2B5EF4-FFF2-40B4-BE49-F238E27FC236}">
                <a16:creationId xmlns:a16="http://schemas.microsoft.com/office/drawing/2014/main" id="{93C5FD19-5563-829C-7C31-6098D72557B9}"/>
              </a:ext>
            </a:extLst>
          </p:cNvPr>
          <p:cNvSpPr>
            <a:spLocks noGrp="1"/>
          </p:cNvSpPr>
          <p:nvPr>
            <p:ph idx="1"/>
          </p:nvPr>
        </p:nvSpPr>
        <p:spPr>
          <a:xfrm>
            <a:off x="4102100" y="1338696"/>
            <a:ext cx="7620000" cy="5265304"/>
          </a:xfrm>
        </p:spPr>
        <p:txBody>
          <a:bodyPr anchor="t">
            <a:normAutofit/>
          </a:bodyPr>
          <a:lstStyle/>
          <a:p>
            <a:r>
              <a:rPr lang="uk-UA" sz="1800" dirty="0"/>
              <a:t>Почав свою творчість із  новел і повістей. В другій половині 50-х років він оприлюднив кілька збірок оповідань і новел: «Учитель» (1957), «Новели морського узбережжя» (1958), повісті «Марево», «Там, де співають жайворонки» (1956), «Долина довгих снів» (1957), «Дума про невмирущого» (1957).</a:t>
            </a:r>
          </a:p>
          <a:p>
            <a:r>
              <a:rPr lang="uk-UA" sz="1800" dirty="0"/>
              <a:t>Роман «День для прийдешнього» (1964) – в центрі уваги проблеми особистості, її ролі в суспільстві, активності її соціальної дії і морально-духовного потенціалу. Аналітико-психологічний, лірико-психологічний роман, який приніс цілу низку оригінальних характерів, образів людей, що проходять через моральні й психологічні випробування, зіштовхуються в драматичних конфліктах, стоять на різних соціально-етичних позиціях. </a:t>
            </a:r>
          </a:p>
          <a:p>
            <a:r>
              <a:rPr lang="uk-UA" sz="1800" dirty="0"/>
              <a:t>Роман «Диво» (1968) – новаторський історичний роман.</a:t>
            </a:r>
          </a:p>
          <a:p>
            <a:r>
              <a:rPr lang="uk-UA" sz="1800" dirty="0"/>
              <a:t>Почавши з «Дива», письменник створив цикл історичних романів про Київську Русь: «</a:t>
            </a:r>
            <a:r>
              <a:rPr lang="uk-UA" sz="1800" dirty="0" err="1"/>
              <a:t>Первоміст</a:t>
            </a:r>
            <a:r>
              <a:rPr lang="uk-UA" sz="1800" dirty="0"/>
              <a:t>» (1972), «Смерть у Києві» (1973); цикл своєрідних історико-біографічних романів: «Євпраксія» (1975), «Роксолана» (1980), «Я, Богдан» (1983).</a:t>
            </a:r>
          </a:p>
          <a:p>
            <a:r>
              <a:rPr lang="uk-UA" sz="1800" dirty="0"/>
              <a:t>«Тисячолітній Миколай» (1994)</a:t>
            </a:r>
          </a:p>
        </p:txBody>
      </p:sp>
    </p:spTree>
    <p:extLst>
      <p:ext uri="{BB962C8B-B14F-4D97-AF65-F5344CB8AC3E}">
        <p14:creationId xmlns:p14="http://schemas.microsoft.com/office/powerpoint/2010/main" val="126997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8BC122-8E83-0346-AAFF-F613A31D54B0}"/>
              </a:ext>
            </a:extLst>
          </p:cNvPr>
          <p:cNvSpPr>
            <a:spLocks noGrp="1"/>
          </p:cNvSpPr>
          <p:nvPr>
            <p:ph type="title"/>
          </p:nvPr>
        </p:nvSpPr>
        <p:spPr>
          <a:xfrm>
            <a:off x="5913801" y="271085"/>
            <a:ext cx="4977976" cy="1454051"/>
          </a:xfrm>
        </p:spPr>
        <p:txBody>
          <a:bodyPr>
            <a:normAutofit/>
          </a:bodyPr>
          <a:lstStyle/>
          <a:p>
            <a:r>
              <a:rPr lang="uk-UA" dirty="0">
                <a:solidFill>
                  <a:srgbClr val="000000"/>
                </a:solidFill>
              </a:rPr>
              <a:t>Юрій Мушкетик</a:t>
            </a:r>
            <a:endParaRPr lang="cs-CZ" dirty="0">
              <a:solidFill>
                <a:srgbClr val="000000"/>
              </a:solidFill>
            </a:endParaRPr>
          </a:p>
        </p:txBody>
      </p:sp>
      <p:pic>
        <p:nvPicPr>
          <p:cNvPr id="5" name="Obrázek 4" descr="Obsah obrázku osoba, muž, zeď, interiér&#10;&#10;Popis byl vytvořen automaticky">
            <a:extLst>
              <a:ext uri="{FF2B5EF4-FFF2-40B4-BE49-F238E27FC236}">
                <a16:creationId xmlns:a16="http://schemas.microsoft.com/office/drawing/2014/main" id="{BDB686E6-CDA2-B449-BE5D-32D08DE26438}"/>
              </a:ext>
            </a:extLst>
          </p:cNvPr>
          <p:cNvPicPr>
            <a:picLocks noChangeAspect="1"/>
          </p:cNvPicPr>
          <p:nvPr/>
        </p:nvPicPr>
        <p:blipFill rotWithShape="1">
          <a:blip r:embed="rId2">
            <a:alphaModFix/>
          </a:blip>
          <a:srcRect l="35908" r="1035"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Zástupný obsah 2">
            <a:extLst>
              <a:ext uri="{FF2B5EF4-FFF2-40B4-BE49-F238E27FC236}">
                <a16:creationId xmlns:a16="http://schemas.microsoft.com/office/drawing/2014/main" id="{40A56557-08B9-BC41-80E1-32C7AC78F5B6}"/>
              </a:ext>
            </a:extLst>
          </p:cNvPr>
          <p:cNvSpPr>
            <a:spLocks noGrp="1"/>
          </p:cNvSpPr>
          <p:nvPr>
            <p:ph idx="1"/>
          </p:nvPr>
        </p:nvSpPr>
        <p:spPr>
          <a:xfrm>
            <a:off x="5453277" y="1171977"/>
            <a:ext cx="6253619" cy="5512157"/>
          </a:xfrm>
        </p:spPr>
        <p:txBody>
          <a:bodyPr anchor="ctr">
            <a:normAutofit/>
          </a:bodyPr>
          <a:lstStyle/>
          <a:p>
            <a:pPr algn="just"/>
            <a:r>
              <a:rPr lang="uk-UA" sz="2000" dirty="0">
                <a:solidFill>
                  <a:srgbClr val="000000"/>
                </a:solidFill>
              </a:rPr>
              <a:t>Не належав до ядра шістдесятників, але був шістдесятником за своєю суттю. І саме в руслі їхніх </a:t>
            </a:r>
            <a:r>
              <a:rPr lang="uk-UA" sz="2000" dirty="0" err="1">
                <a:solidFill>
                  <a:srgbClr val="000000"/>
                </a:solidFill>
              </a:rPr>
              <a:t>ідейно</a:t>
            </a:r>
            <a:r>
              <a:rPr lang="uk-UA" sz="2000" dirty="0">
                <a:solidFill>
                  <a:srgbClr val="000000"/>
                </a:solidFill>
              </a:rPr>
              <a:t>-естетичних, жанрово-стильових пошуків відбувалися й пошуки прозаїком свого письма, зверненого безпосередньо до народу й особистості, їх місця в історичному процесі</a:t>
            </a:r>
          </a:p>
          <a:p>
            <a:pPr algn="just"/>
            <a:r>
              <a:rPr lang="uk-UA" sz="2000" dirty="0">
                <a:solidFill>
                  <a:srgbClr val="000000"/>
                </a:solidFill>
              </a:rPr>
              <a:t>«Козацький епос» - «Семен Палій» (1954), «Гайдамаки» (1957), «Яса» (1987), «Гетьманський скарб» (1993), «На брата брат» (1994), «Погоня» (1997), «</a:t>
            </a:r>
            <a:r>
              <a:rPr lang="uk-UA" sz="2000" dirty="0" err="1">
                <a:solidFill>
                  <a:srgbClr val="000000"/>
                </a:solidFill>
              </a:rPr>
              <a:t>Прийдімо</a:t>
            </a:r>
            <a:r>
              <a:rPr lang="uk-UA" sz="2000" dirty="0">
                <a:solidFill>
                  <a:srgbClr val="000000"/>
                </a:solidFill>
              </a:rPr>
              <a:t>, вклонімося» (1997), «На брата брат» (1994)</a:t>
            </a:r>
          </a:p>
          <a:p>
            <a:pPr algn="just"/>
            <a:r>
              <a:rPr lang="uk-UA" sz="2000" dirty="0">
                <a:solidFill>
                  <a:srgbClr val="000000"/>
                </a:solidFill>
              </a:rPr>
              <a:t>Історична повість «Семен Палій»</a:t>
            </a:r>
          </a:p>
          <a:p>
            <a:pPr algn="just"/>
            <a:r>
              <a:rPr lang="uk-UA" sz="2000" dirty="0">
                <a:solidFill>
                  <a:srgbClr val="000000"/>
                </a:solidFill>
              </a:rPr>
              <a:t>Повість «Літній лебідь на зимовому березі» 1989 - проблема «митець і влада»</a:t>
            </a:r>
            <a:endParaRPr lang="cs-CZ" sz="2000" dirty="0">
              <a:solidFill>
                <a:srgbClr val="000000"/>
              </a:solidFill>
            </a:endParaRPr>
          </a:p>
        </p:txBody>
      </p:sp>
    </p:spTree>
    <p:extLst>
      <p:ext uri="{BB962C8B-B14F-4D97-AF65-F5344CB8AC3E}">
        <p14:creationId xmlns:p14="http://schemas.microsoft.com/office/powerpoint/2010/main" val="3639389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ADB635-8CC4-1040-93C3-F946D1237336}"/>
              </a:ext>
            </a:extLst>
          </p:cNvPr>
          <p:cNvSpPr>
            <a:spLocks noGrp="1"/>
          </p:cNvSpPr>
          <p:nvPr>
            <p:ph type="title"/>
          </p:nvPr>
        </p:nvSpPr>
        <p:spPr>
          <a:xfrm>
            <a:off x="325105" y="0"/>
            <a:ext cx="4840010" cy="1807305"/>
          </a:xfrm>
        </p:spPr>
        <p:txBody>
          <a:bodyPr>
            <a:normAutofit/>
          </a:bodyPr>
          <a:lstStyle/>
          <a:p>
            <a:r>
              <a:rPr lang="uk-UA" b="1" dirty="0"/>
              <a:t>Володимир Яворівський</a:t>
            </a:r>
            <a:endParaRPr lang="cs-CZ" b="1" dirty="0"/>
          </a:p>
        </p:txBody>
      </p:sp>
      <p:pic>
        <p:nvPicPr>
          <p:cNvPr id="5" name="Obrázek 4" descr="Obsah obrázku osoba, strom, exteriér, muž&#10;&#10;Popis byl vytvořen automaticky">
            <a:extLst>
              <a:ext uri="{FF2B5EF4-FFF2-40B4-BE49-F238E27FC236}">
                <a16:creationId xmlns:a16="http://schemas.microsoft.com/office/drawing/2014/main" id="{3A84B006-AC40-674B-A5FD-AAA03956825D}"/>
              </a:ext>
            </a:extLst>
          </p:cNvPr>
          <p:cNvPicPr>
            <a:picLocks noChangeAspect="1"/>
          </p:cNvPicPr>
          <p:nvPr/>
        </p:nvPicPr>
        <p:blipFill rotWithShape="1">
          <a:blip r:embed="rId2"/>
          <a:srcRect l="10811"/>
          <a:stretch/>
        </p:blipFill>
        <p:spPr>
          <a:xfrm>
            <a:off x="20" y="1717370"/>
            <a:ext cx="4584859" cy="514063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Zástupný obsah 2">
            <a:extLst>
              <a:ext uri="{FF2B5EF4-FFF2-40B4-BE49-F238E27FC236}">
                <a16:creationId xmlns:a16="http://schemas.microsoft.com/office/drawing/2014/main" id="{FEF02CC9-7CC0-D34C-90DC-524C24AC8C37}"/>
              </a:ext>
            </a:extLst>
          </p:cNvPr>
          <p:cNvSpPr>
            <a:spLocks noGrp="1"/>
          </p:cNvSpPr>
          <p:nvPr>
            <p:ph idx="1"/>
          </p:nvPr>
        </p:nvSpPr>
        <p:spPr>
          <a:xfrm>
            <a:off x="4906935" y="476517"/>
            <a:ext cx="6959960" cy="6106509"/>
          </a:xfrm>
        </p:spPr>
        <p:txBody>
          <a:bodyPr>
            <a:normAutofit fontScale="92500" lnSpcReduction="10000"/>
          </a:bodyPr>
          <a:lstStyle/>
          <a:p>
            <a:r>
              <a:rPr lang="uk-UA" sz="2000" dirty="0"/>
              <a:t>Збірка «А яблука падають…» - однойменна повість у новелах –дослідження проблеми війни, «генетична пам’ять»</a:t>
            </a:r>
            <a:endParaRPr lang="cs-CZ" sz="2000" dirty="0"/>
          </a:p>
          <a:p>
            <a:r>
              <a:rPr lang="uk-UA" sz="2000" dirty="0"/>
              <a:t>Повість «Вічні </a:t>
            </a:r>
            <a:r>
              <a:rPr lang="uk-UA" sz="2000" dirty="0" err="1"/>
              <a:t>Кортеліси</a:t>
            </a:r>
            <a:r>
              <a:rPr lang="uk-UA" sz="2000" dirty="0"/>
              <a:t>» - антивоєнні мотиви, не залишилось жодної людини, яка б не відчула на собі або своїх близьких гіркі наслідки війни.</a:t>
            </a:r>
          </a:p>
          <a:p>
            <a:r>
              <a:rPr lang="uk-UA" sz="2000" dirty="0"/>
              <a:t>«Автопортрет з уяви» (1981) – художньо-біографічний роман, присвячений долі української художниці Катерини Білокур</a:t>
            </a:r>
          </a:p>
          <a:p>
            <a:r>
              <a:rPr lang="uk-UA" sz="2000" dirty="0"/>
              <a:t>Незавершений роман «Друге пришестя» про останні роки життя Тараса Шевченка, автор працював над романом вкінці 80-х рр.</a:t>
            </a:r>
          </a:p>
          <a:p>
            <a:r>
              <a:rPr lang="uk-UA" sz="2000" b="1" dirty="0"/>
              <a:t>«Марія з полином наприкінці століття»</a:t>
            </a:r>
            <a:r>
              <a:rPr lang="uk-UA" sz="2000" dirty="0"/>
              <a:t> 1987р. – на прикладі однієї родини простежено страшні наслідки Чорнобильської аварії для долі всього народу. Наближений за сюжетом до </a:t>
            </a:r>
            <a:r>
              <a:rPr lang="uk-UA" sz="2000" dirty="0" err="1"/>
              <a:t>відеороману</a:t>
            </a:r>
            <a:r>
              <a:rPr lang="uk-UA" sz="2000" dirty="0"/>
              <a:t>.</a:t>
            </a:r>
          </a:p>
          <a:p>
            <a:r>
              <a:rPr lang="uk-UA" sz="2000" dirty="0"/>
              <a:t>Реалістичний роман «Криза» 1999 р. – духовне зубожіння сучасного українця.</a:t>
            </a:r>
          </a:p>
          <a:p>
            <a:r>
              <a:rPr lang="uk-UA" sz="2000" dirty="0"/>
              <a:t>«Варвара серед варварів» 2000 р. – гостросюжетна повість, основою якої став невід’ємний елемент буття 90-х рр. ХХ ст. на пострадянському просторі – мафіозні й бандитські сутички.</a:t>
            </a:r>
          </a:p>
          <a:p>
            <a:r>
              <a:rPr lang="uk-UA" sz="2000" dirty="0"/>
              <a:t>«Найдовша ніч президента» 2011 р. – в основі президентські вибори в Україні.</a:t>
            </a:r>
          </a:p>
          <a:p>
            <a:endParaRPr lang="uk-UA" sz="2000" dirty="0"/>
          </a:p>
          <a:p>
            <a:endParaRPr lang="cs-CZ" sz="2000" dirty="0"/>
          </a:p>
        </p:txBody>
      </p:sp>
      <p:sp>
        <p:nvSpPr>
          <p:cNvPr id="6" name="TextovéPole 5">
            <a:extLst>
              <a:ext uri="{FF2B5EF4-FFF2-40B4-BE49-F238E27FC236}">
                <a16:creationId xmlns:a16="http://schemas.microsoft.com/office/drawing/2014/main" id="{47EA2908-4A96-1B0D-26BF-B27CD50B2EA4}"/>
              </a:ext>
            </a:extLst>
          </p:cNvPr>
          <p:cNvSpPr txBox="1"/>
          <p:nvPr/>
        </p:nvSpPr>
        <p:spPr>
          <a:xfrm>
            <a:off x="3048000" y="3244334"/>
            <a:ext cx="6096000" cy="369332"/>
          </a:xfrm>
          <a:prstGeom prst="rect">
            <a:avLst/>
          </a:prstGeom>
          <a:noFill/>
        </p:spPr>
        <p:txBody>
          <a:bodyPr wrap="square">
            <a:spAutoFit/>
          </a:bodyPr>
          <a:lstStyle/>
          <a:p>
            <a:r>
              <a:rPr lang="cs-CZ" b="0" i="0" u="none" strike="noStrike" dirty="0">
                <a:solidFill>
                  <a:srgbClr val="000000"/>
                </a:solidFill>
                <a:effectLst/>
              </a:rPr>
              <a:t> </a:t>
            </a:r>
            <a:endParaRPr lang="uk-UA" dirty="0"/>
          </a:p>
        </p:txBody>
      </p:sp>
    </p:spTree>
    <p:extLst>
      <p:ext uri="{BB962C8B-B14F-4D97-AF65-F5344CB8AC3E}">
        <p14:creationId xmlns:p14="http://schemas.microsoft.com/office/powerpoint/2010/main" val="249496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Nadpis 1">
            <a:extLst>
              <a:ext uri="{FF2B5EF4-FFF2-40B4-BE49-F238E27FC236}">
                <a16:creationId xmlns:a16="http://schemas.microsoft.com/office/drawing/2014/main" id="{8EE89078-5ED1-C537-7DAE-2F2E9F0E8B65}"/>
              </a:ext>
            </a:extLst>
          </p:cNvPr>
          <p:cNvSpPr>
            <a:spLocks noGrp="1"/>
          </p:cNvSpPr>
          <p:nvPr>
            <p:ph type="title"/>
          </p:nvPr>
        </p:nvSpPr>
        <p:spPr>
          <a:xfrm>
            <a:off x="1139044" y="2090114"/>
            <a:ext cx="3382890" cy="2481886"/>
          </a:xfrm>
        </p:spPr>
        <p:txBody>
          <a:bodyPr>
            <a:normAutofit/>
          </a:bodyPr>
          <a:lstStyle/>
          <a:p>
            <a:pPr algn="ctr"/>
            <a:r>
              <a:rPr lang="uk-UA" sz="3700"/>
              <a:t>Лірика шістдесятників</a:t>
            </a:r>
            <a:endParaRPr lang="cs-CZ" sz="3700"/>
          </a:p>
        </p:txBody>
      </p:sp>
      <p:sp>
        <p:nvSpPr>
          <p:cNvPr id="3" name="Zástupný obsah 2">
            <a:extLst>
              <a:ext uri="{FF2B5EF4-FFF2-40B4-BE49-F238E27FC236}">
                <a16:creationId xmlns:a16="http://schemas.microsoft.com/office/drawing/2014/main" id="{AAFAB244-860A-B562-F3CB-94E38B0A6994}"/>
              </a:ext>
            </a:extLst>
          </p:cNvPr>
          <p:cNvSpPr>
            <a:spLocks noGrp="1"/>
          </p:cNvSpPr>
          <p:nvPr>
            <p:ph idx="1"/>
          </p:nvPr>
        </p:nvSpPr>
        <p:spPr>
          <a:xfrm>
            <a:off x="5285014" y="964850"/>
            <a:ext cx="6068786" cy="4928300"/>
          </a:xfrm>
        </p:spPr>
        <p:txBody>
          <a:bodyPr anchor="ctr">
            <a:normAutofit/>
          </a:bodyPr>
          <a:lstStyle/>
          <a:p>
            <a:r>
              <a:rPr lang="uk-UA" sz="1700"/>
              <a:t>Одним із найбільших досягнень цього періоду у сфері поезії стала лірика шістдесятників.</a:t>
            </a:r>
          </a:p>
          <a:p>
            <a:r>
              <a:rPr lang="uk-UA" sz="1700"/>
              <a:t>«Предтеча» шістдесятництва – Дмитро Павличко, зб. «Любов і ненависть» (1953)</a:t>
            </a:r>
          </a:p>
          <a:p>
            <a:r>
              <a:rPr lang="uk-UA" sz="1700"/>
              <a:t>Розвінчання культу особи – зб. «Правда кличе!» (1958) – знищено за викривальний характер творів</a:t>
            </a:r>
          </a:p>
          <a:p>
            <a:r>
              <a:rPr lang="uk-UA" sz="1700"/>
              <a:t>Гуманістична спрямованість – дебютна зб. Ліни Костенко «Проміння землі» (1957).</a:t>
            </a:r>
          </a:p>
          <a:p>
            <a:r>
              <a:rPr lang="uk-UA" sz="1700"/>
              <a:t>Тема історичної національної пам'яті, звернення до свого родинного коріння.</a:t>
            </a:r>
          </a:p>
          <a:p>
            <a:r>
              <a:rPr lang="uk-UA" sz="1700"/>
              <a:t>Традиційність творчості була відзначена і Василем Симоненком, який рецензував третю зб. поетеси «Мандрівки серця» (1961)</a:t>
            </a:r>
          </a:p>
          <a:p>
            <a:r>
              <a:rPr lang="uk-UA" sz="1700"/>
              <a:t>Поверення любовної лірики – Дмитро Павличко, Ліна Костенко, Василь Симоненко, Микола Вінграновський, Іван Драч.</a:t>
            </a:r>
          </a:p>
          <a:p>
            <a:endParaRPr lang="cs-CZ" sz="1700"/>
          </a:p>
        </p:txBody>
      </p:sp>
    </p:spTree>
    <p:extLst>
      <p:ext uri="{BB962C8B-B14F-4D97-AF65-F5344CB8AC3E}">
        <p14:creationId xmlns:p14="http://schemas.microsoft.com/office/powerpoint/2010/main" val="1800645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9338DF0-4503-5FC3-24AC-114DA6DD1043}"/>
              </a:ext>
            </a:extLst>
          </p:cNvPr>
          <p:cNvSpPr>
            <a:spLocks noGrp="1"/>
          </p:cNvSpPr>
          <p:nvPr>
            <p:ph type="title"/>
          </p:nvPr>
        </p:nvSpPr>
        <p:spPr>
          <a:xfrm>
            <a:off x="6981825" y="1641752"/>
            <a:ext cx="4391024" cy="1323439"/>
          </a:xfrm>
        </p:spPr>
        <p:txBody>
          <a:bodyPr anchor="t">
            <a:normAutofit/>
          </a:bodyPr>
          <a:lstStyle/>
          <a:p>
            <a:r>
              <a:rPr lang="uk-UA" sz="4000">
                <a:solidFill>
                  <a:schemeClr val="bg1"/>
                </a:solidFill>
              </a:rPr>
              <a:t>Роман Іваничук</a:t>
            </a:r>
          </a:p>
        </p:txBody>
      </p:sp>
      <p:pic>
        <p:nvPicPr>
          <p:cNvPr id="5" name="Obrázek 4" descr="Obsah obrázku text, osoba, interiér, muž&#10;&#10;Popis byl vytvořen automaticky">
            <a:extLst>
              <a:ext uri="{FF2B5EF4-FFF2-40B4-BE49-F238E27FC236}">
                <a16:creationId xmlns:a16="http://schemas.microsoft.com/office/drawing/2014/main" id="{8CFA2A0C-5B57-EB70-2A22-8F13FAFAC912}"/>
              </a:ext>
            </a:extLst>
          </p:cNvPr>
          <p:cNvPicPr>
            <a:picLocks noChangeAspect="1"/>
          </p:cNvPicPr>
          <p:nvPr/>
        </p:nvPicPr>
        <p:blipFill rotWithShape="1">
          <a:blip r:embed="rId2">
            <a:extLst>
              <a:ext uri="{28A0092B-C50C-407E-A947-70E740481C1C}">
                <a14:useLocalDpi xmlns:a14="http://schemas.microsoft.com/office/drawing/2010/main" val="0"/>
              </a:ext>
            </a:extLst>
          </a:blip>
          <a:srcRect l="5941" r="9690"/>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2" name="Group 11">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3" name="Freeform: Shape 12">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Zástupný obsah 2">
            <a:extLst>
              <a:ext uri="{FF2B5EF4-FFF2-40B4-BE49-F238E27FC236}">
                <a16:creationId xmlns:a16="http://schemas.microsoft.com/office/drawing/2014/main" id="{464E3154-DF11-F798-AE22-DF0D7B404388}"/>
              </a:ext>
            </a:extLst>
          </p:cNvPr>
          <p:cNvSpPr>
            <a:spLocks noGrp="1"/>
          </p:cNvSpPr>
          <p:nvPr>
            <p:ph idx="1"/>
          </p:nvPr>
        </p:nvSpPr>
        <p:spPr>
          <a:xfrm>
            <a:off x="6981826" y="3146400"/>
            <a:ext cx="4391024" cy="2682000"/>
          </a:xfrm>
        </p:spPr>
        <p:txBody>
          <a:bodyPr>
            <a:normAutofit/>
          </a:bodyPr>
          <a:lstStyle/>
          <a:p>
            <a:r>
              <a:rPr lang="uk-UA" sz="2400">
                <a:solidFill>
                  <a:schemeClr val="bg1">
                    <a:alpha val="80000"/>
                  </a:schemeClr>
                </a:solidFill>
              </a:rPr>
              <a:t>Історичний роман</a:t>
            </a:r>
          </a:p>
          <a:p>
            <a:r>
              <a:rPr lang="uk-UA" sz="2400">
                <a:solidFill>
                  <a:schemeClr val="bg1">
                    <a:alpha val="80000"/>
                  </a:schemeClr>
                </a:solidFill>
              </a:rPr>
              <a:t>Черлене вино</a:t>
            </a:r>
          </a:p>
          <a:p>
            <a:r>
              <a:rPr lang="uk-UA" sz="2400">
                <a:solidFill>
                  <a:schemeClr val="bg1">
                    <a:alpha val="80000"/>
                  </a:schemeClr>
                </a:solidFill>
              </a:rPr>
              <a:t>Манускрипт з вулиці Руської</a:t>
            </a:r>
          </a:p>
        </p:txBody>
      </p:sp>
    </p:spTree>
    <p:extLst>
      <p:ext uri="{BB962C8B-B14F-4D97-AF65-F5344CB8AC3E}">
        <p14:creationId xmlns:p14="http://schemas.microsoft.com/office/powerpoint/2010/main" val="3562668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747C8F0-AC23-63ED-10E2-496EA0AE2430}"/>
              </a:ext>
            </a:extLst>
          </p:cNvPr>
          <p:cNvSpPr>
            <a:spLocks noGrp="1"/>
          </p:cNvSpPr>
          <p:nvPr>
            <p:ph type="title"/>
          </p:nvPr>
        </p:nvSpPr>
        <p:spPr>
          <a:xfrm>
            <a:off x="572493" y="238539"/>
            <a:ext cx="11018520" cy="1434415"/>
          </a:xfrm>
        </p:spPr>
        <p:txBody>
          <a:bodyPr anchor="b">
            <a:normAutofit/>
          </a:bodyPr>
          <a:lstStyle/>
          <a:p>
            <a:r>
              <a:rPr lang="uk-UA" sz="5400"/>
              <a:t>Юрій Щербак</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7DAC5C8A-0D23-B9A0-CDBD-11700796E157}"/>
              </a:ext>
            </a:extLst>
          </p:cNvPr>
          <p:cNvSpPr>
            <a:spLocks noGrp="1"/>
          </p:cNvSpPr>
          <p:nvPr>
            <p:ph idx="1"/>
          </p:nvPr>
        </p:nvSpPr>
        <p:spPr>
          <a:xfrm>
            <a:off x="572493" y="2071316"/>
            <a:ext cx="6713552" cy="4119172"/>
          </a:xfrm>
        </p:spPr>
        <p:txBody>
          <a:bodyPr anchor="t">
            <a:normAutofit/>
          </a:bodyPr>
          <a:lstStyle/>
          <a:p>
            <a:r>
              <a:rPr lang="uk-UA" sz="1400"/>
              <a:t>Оповідання – </a:t>
            </a:r>
            <a:r>
              <a:rPr lang="ru-RU" sz="1400">
                <a:effectLst/>
              </a:rPr>
              <a:t>«Маленька футбольна команда» </a:t>
            </a:r>
            <a:endParaRPr lang="cs-CZ" sz="1400">
              <a:effectLst/>
            </a:endParaRPr>
          </a:p>
          <a:p>
            <a:r>
              <a:rPr lang="ru-RU" sz="1400">
                <a:effectLst/>
              </a:rPr>
              <a:t>«Причини і наслідки», «Як на війні», «Бар’єр несумісності», «День, коли загинули космонавти», «Двоповерховий будинок» </a:t>
            </a:r>
            <a:endParaRPr lang="cs-CZ" sz="1400">
              <a:effectLst/>
            </a:endParaRPr>
          </a:p>
          <a:p>
            <a:r>
              <a:rPr lang="ru-RU" sz="1400">
                <a:effectLst/>
                <a:latin typeface="Times New Roman,Italic" pitchFamily="2" charset="0"/>
              </a:rPr>
              <a:t>«Ось який сказ треба лікувати. Той, що тут, у душах людей...» </a:t>
            </a:r>
          </a:p>
          <a:p>
            <a:r>
              <a:rPr lang="ru-RU" sz="1400">
                <a:effectLst/>
                <a:latin typeface="Times New Roman" panose="02020603050405020304" pitchFamily="18" charset="0"/>
              </a:rPr>
              <a:t>У письменницькій скрині Юрія Щербака присутні й такі твори, де розкрита тема батьків і дітей (оповідання </a:t>
            </a:r>
            <a:r>
              <a:rPr lang="ru-RU" sz="1400">
                <a:effectLst/>
                <a:latin typeface="Times New Roman,Italic" pitchFamily="2" charset="0"/>
              </a:rPr>
              <a:t>«Ювілей», «Приміщення для електронних розваг», «Повернення блудного сина»</a:t>
            </a:r>
            <a:r>
              <a:rPr lang="ru-RU" sz="1400">
                <a:effectLst/>
                <a:latin typeface="Times New Roman" panose="02020603050405020304" pitchFamily="18" charset="0"/>
              </a:rPr>
              <a:t>, роман </a:t>
            </a:r>
            <a:r>
              <a:rPr lang="ru-RU" sz="1400">
                <a:effectLst/>
                <a:latin typeface="Times New Roman,Italic" pitchFamily="2" charset="0"/>
              </a:rPr>
              <a:t>«Бар’єр несумісності»</a:t>
            </a:r>
            <a:r>
              <a:rPr lang="ru-RU" sz="1400">
                <a:effectLst/>
                <a:latin typeface="Times New Roman" panose="02020603050405020304" pitchFamily="18" charset="0"/>
              </a:rPr>
              <a:t>) та простого людського щастя (оповідання </a:t>
            </a:r>
            <a:r>
              <a:rPr lang="ru-RU" sz="1400">
                <a:effectLst/>
                <a:latin typeface="Times New Roman,Italic" pitchFamily="2" charset="0"/>
              </a:rPr>
              <a:t>«Їхати не озираючись», «Автобіографія», «Щастя», «Прогулянка по морю», «Світлі танці минулого»</a:t>
            </a:r>
            <a:r>
              <a:rPr lang="ru-RU" sz="1400">
                <a:effectLst/>
                <a:latin typeface="Times New Roman" panose="02020603050405020304" pitchFamily="18" charset="0"/>
              </a:rPr>
              <a:t>). </a:t>
            </a:r>
            <a:endParaRPr lang="ru-RU" sz="1400"/>
          </a:p>
          <a:p>
            <a:r>
              <a:rPr lang="ru-RU" sz="1400">
                <a:effectLst/>
                <a:latin typeface="Times New Roman" panose="02020603050405020304" pitchFamily="18" charset="0"/>
              </a:rPr>
              <a:t>Крім глобальних тем, у творчості Юрія Щербака зустрічаємо тему кохання та розкриття проблем навколо неї – позашлюбні стосунки (</a:t>
            </a:r>
            <a:r>
              <a:rPr lang="ru-RU" sz="1400">
                <a:effectLst/>
                <a:latin typeface="Times New Roman,Italic" pitchFamily="2" charset="0"/>
              </a:rPr>
              <a:t>«Автобіографія»</a:t>
            </a:r>
            <a:r>
              <a:rPr lang="ru-RU" sz="1400">
                <a:effectLst/>
                <a:latin typeface="Times New Roman" panose="02020603050405020304" pitchFamily="18" charset="0"/>
              </a:rPr>
              <a:t>), порив до зради дружини (</a:t>
            </a:r>
            <a:r>
              <a:rPr lang="ru-RU" sz="1400">
                <a:effectLst/>
                <a:latin typeface="Times New Roman,Italic" pitchFamily="2" charset="0"/>
              </a:rPr>
              <a:t>«Що таке любов?», «Двоповерховий будинок»</a:t>
            </a:r>
            <a:r>
              <a:rPr lang="ru-RU" sz="1400">
                <a:effectLst/>
                <a:latin typeface="Times New Roman" panose="02020603050405020304" pitchFamily="18" charset="0"/>
              </a:rPr>
              <a:t>), спогад про перше кохання (</a:t>
            </a:r>
            <a:r>
              <a:rPr lang="ru-RU" sz="1400">
                <a:effectLst/>
                <a:latin typeface="Times New Roman,Italic" pitchFamily="2" charset="0"/>
              </a:rPr>
              <a:t>«Світлі танці минулого»</a:t>
            </a:r>
            <a:r>
              <a:rPr lang="ru-RU" sz="1400">
                <a:effectLst/>
                <a:latin typeface="Times New Roman" panose="02020603050405020304" pitchFamily="18" charset="0"/>
              </a:rPr>
              <a:t>), бажання зрозуміти кохання (</a:t>
            </a:r>
            <a:r>
              <a:rPr lang="ru-RU" sz="1400">
                <a:effectLst/>
                <a:latin typeface="Times New Roman,Italic" pitchFamily="2" charset="0"/>
              </a:rPr>
              <a:t>«Бар’єр несумісності»</a:t>
            </a:r>
            <a:r>
              <a:rPr lang="ru-RU" sz="1400">
                <a:effectLst/>
                <a:latin typeface="Times New Roman" panose="02020603050405020304" pitchFamily="18" charset="0"/>
              </a:rPr>
              <a:t>), нерозділене кохання (</a:t>
            </a:r>
            <a:r>
              <a:rPr lang="ru-RU" sz="1400">
                <a:effectLst/>
                <a:latin typeface="Times New Roman,Italic" pitchFamily="2" charset="0"/>
              </a:rPr>
              <a:t>«Причини і наслідки», «У гості до Ольги Павлівни»</a:t>
            </a:r>
            <a:r>
              <a:rPr lang="ru-RU" sz="1400">
                <a:effectLst/>
                <a:latin typeface="Times New Roman" panose="02020603050405020304" pitchFamily="18" charset="0"/>
              </a:rPr>
              <a:t>), вірне кохання </a:t>
            </a:r>
            <a:r>
              <a:rPr lang="ru-RU" sz="1400">
                <a:effectLst/>
                <a:latin typeface="Times New Roman,Italic" pitchFamily="2" charset="0"/>
              </a:rPr>
              <a:t>(«Прогулянка по морю»</a:t>
            </a:r>
            <a:r>
              <a:rPr lang="ru-RU" sz="1400">
                <a:effectLst/>
                <a:latin typeface="Times New Roman" panose="02020603050405020304" pitchFamily="18" charset="0"/>
              </a:rPr>
              <a:t>). Якщо у більшості прозових творів письменника кохання – допоміжна тема, то у романі </a:t>
            </a:r>
            <a:r>
              <a:rPr lang="ru-RU" sz="1400">
                <a:effectLst/>
                <a:latin typeface="Times New Roman,Italic" pitchFamily="2" charset="0"/>
              </a:rPr>
              <a:t>«Бар’єр несумісності» </a:t>
            </a:r>
            <a:r>
              <a:rPr lang="ru-RU" sz="1400">
                <a:effectLst/>
                <a:latin typeface="Times New Roman" panose="02020603050405020304" pitchFamily="18" charset="0"/>
              </a:rPr>
              <a:t>вона стає однією з центральних, створюючи питання осягнення науковим розумом цього загадкового почуття. </a:t>
            </a:r>
            <a:endParaRPr lang="ru-RU" sz="1400"/>
          </a:p>
          <a:p>
            <a:endParaRPr lang="ru-RU" sz="1400"/>
          </a:p>
          <a:p>
            <a:endParaRPr lang="ru-RU" sz="1400"/>
          </a:p>
          <a:p>
            <a:endParaRPr lang="uk-UA" sz="1400"/>
          </a:p>
        </p:txBody>
      </p:sp>
      <p:pic>
        <p:nvPicPr>
          <p:cNvPr id="10" name="Obrázek 9" descr="Obsah obrázku osoba, muž, zeď, interiér&#10;&#10;Popis byl vytvořen automaticky">
            <a:extLst>
              <a:ext uri="{FF2B5EF4-FFF2-40B4-BE49-F238E27FC236}">
                <a16:creationId xmlns:a16="http://schemas.microsoft.com/office/drawing/2014/main" id="{6DDFC8BD-5C40-2984-D980-C35F6D8C03DB}"/>
              </a:ext>
            </a:extLst>
          </p:cNvPr>
          <p:cNvPicPr>
            <a:picLocks noChangeAspect="1"/>
          </p:cNvPicPr>
          <p:nvPr/>
        </p:nvPicPr>
        <p:blipFill rotWithShape="1">
          <a:blip r:embed="rId2">
            <a:extLst>
              <a:ext uri="{28A0092B-C50C-407E-A947-70E740481C1C}">
                <a14:useLocalDpi xmlns:a14="http://schemas.microsoft.com/office/drawing/2010/main" val="0"/>
              </a:ext>
            </a:extLst>
          </a:blip>
          <a:srcRect r="1" b="22143"/>
          <a:stretch/>
        </p:blipFill>
        <p:spPr>
          <a:xfrm>
            <a:off x="7675658" y="2093976"/>
            <a:ext cx="3941064" cy="4096512"/>
          </a:xfrm>
          <a:prstGeom prst="rect">
            <a:avLst/>
          </a:prstGeom>
        </p:spPr>
      </p:pic>
      <p:sp>
        <p:nvSpPr>
          <p:cNvPr id="5" name="TextovéPole 4">
            <a:extLst>
              <a:ext uri="{FF2B5EF4-FFF2-40B4-BE49-F238E27FC236}">
                <a16:creationId xmlns:a16="http://schemas.microsoft.com/office/drawing/2014/main" id="{68ABF9A0-EB5E-16C0-2CDE-74760AFDBABA}"/>
              </a:ext>
            </a:extLst>
          </p:cNvPr>
          <p:cNvSpPr txBox="1"/>
          <p:nvPr/>
        </p:nvSpPr>
        <p:spPr>
          <a:xfrm>
            <a:off x="3048000" y="3244334"/>
            <a:ext cx="6096000" cy="369332"/>
          </a:xfrm>
          <a:prstGeom prst="rect">
            <a:avLst/>
          </a:prstGeom>
          <a:noFill/>
        </p:spPr>
        <p:txBody>
          <a:bodyPr wrap="square">
            <a:spAutoFit/>
          </a:bodyPr>
          <a:lstStyle/>
          <a:p>
            <a:pPr>
              <a:spcAft>
                <a:spcPts val="600"/>
              </a:spcAft>
            </a:pPr>
            <a:r>
              <a:rPr lang="cs-CZ" b="0" i="0" u="none" strike="noStrike" dirty="0">
                <a:solidFill>
                  <a:srgbClr val="000000"/>
                </a:solidFill>
                <a:effectLst/>
              </a:rPr>
              <a:t> </a:t>
            </a:r>
            <a:endParaRPr lang="uk-UA"/>
          </a:p>
        </p:txBody>
      </p:sp>
      <p:sp>
        <p:nvSpPr>
          <p:cNvPr id="7" name="TextovéPole 6">
            <a:extLst>
              <a:ext uri="{FF2B5EF4-FFF2-40B4-BE49-F238E27FC236}">
                <a16:creationId xmlns:a16="http://schemas.microsoft.com/office/drawing/2014/main" id="{6781B54E-B4CC-C2CD-A321-05DA8CBC3564}"/>
              </a:ext>
            </a:extLst>
          </p:cNvPr>
          <p:cNvSpPr txBox="1"/>
          <p:nvPr/>
        </p:nvSpPr>
        <p:spPr>
          <a:xfrm>
            <a:off x="3048000" y="3244334"/>
            <a:ext cx="6096000" cy="369332"/>
          </a:xfrm>
          <a:prstGeom prst="rect">
            <a:avLst/>
          </a:prstGeom>
          <a:noFill/>
        </p:spPr>
        <p:txBody>
          <a:bodyPr wrap="square">
            <a:spAutoFit/>
          </a:bodyPr>
          <a:lstStyle/>
          <a:p>
            <a:pPr>
              <a:spcAft>
                <a:spcPts val="600"/>
              </a:spcAft>
            </a:pPr>
            <a:r>
              <a:rPr lang="cs-CZ" b="0" i="0" u="none" strike="noStrike" dirty="0">
                <a:solidFill>
                  <a:srgbClr val="000000"/>
                </a:solidFill>
                <a:effectLst/>
              </a:rPr>
              <a:t> </a:t>
            </a:r>
            <a:endParaRPr lang="uk-UA"/>
          </a:p>
        </p:txBody>
      </p:sp>
      <p:sp>
        <p:nvSpPr>
          <p:cNvPr id="9" name="TextovéPole 8">
            <a:extLst>
              <a:ext uri="{FF2B5EF4-FFF2-40B4-BE49-F238E27FC236}">
                <a16:creationId xmlns:a16="http://schemas.microsoft.com/office/drawing/2014/main" id="{6F462F03-D8B0-EB0D-CDFF-61FC3FE865E8}"/>
              </a:ext>
            </a:extLst>
          </p:cNvPr>
          <p:cNvSpPr txBox="1"/>
          <p:nvPr/>
        </p:nvSpPr>
        <p:spPr>
          <a:xfrm>
            <a:off x="3048000" y="3244334"/>
            <a:ext cx="6096000" cy="369332"/>
          </a:xfrm>
          <a:prstGeom prst="rect">
            <a:avLst/>
          </a:prstGeom>
          <a:noFill/>
        </p:spPr>
        <p:txBody>
          <a:bodyPr wrap="square">
            <a:spAutoFit/>
          </a:bodyPr>
          <a:lstStyle/>
          <a:p>
            <a:pPr>
              <a:spcAft>
                <a:spcPts val="600"/>
              </a:spcAft>
            </a:pPr>
            <a:r>
              <a:rPr lang="cs-CZ" b="0" i="0" u="none" strike="noStrike" dirty="0">
                <a:solidFill>
                  <a:srgbClr val="000000"/>
                </a:solidFill>
                <a:effectLst/>
              </a:rPr>
              <a:t> </a:t>
            </a:r>
            <a:endParaRPr lang="uk-UA"/>
          </a:p>
        </p:txBody>
      </p:sp>
      <p:sp>
        <p:nvSpPr>
          <p:cNvPr id="11" name="TextovéPole 10">
            <a:extLst>
              <a:ext uri="{FF2B5EF4-FFF2-40B4-BE49-F238E27FC236}">
                <a16:creationId xmlns:a16="http://schemas.microsoft.com/office/drawing/2014/main" id="{CAD4C87B-3FB4-9419-2951-6CF8B54F22E9}"/>
              </a:ext>
            </a:extLst>
          </p:cNvPr>
          <p:cNvSpPr txBox="1"/>
          <p:nvPr/>
        </p:nvSpPr>
        <p:spPr>
          <a:xfrm>
            <a:off x="3048000" y="3244334"/>
            <a:ext cx="6096000" cy="369332"/>
          </a:xfrm>
          <a:prstGeom prst="rect">
            <a:avLst/>
          </a:prstGeom>
          <a:noFill/>
        </p:spPr>
        <p:txBody>
          <a:bodyPr wrap="square">
            <a:spAutoFit/>
          </a:bodyPr>
          <a:lstStyle/>
          <a:p>
            <a:pPr>
              <a:spcAft>
                <a:spcPts val="600"/>
              </a:spcAft>
            </a:pPr>
            <a:r>
              <a:rPr lang="cs-CZ" b="0" i="0" u="none" strike="noStrike" dirty="0">
                <a:solidFill>
                  <a:srgbClr val="000000"/>
                </a:solidFill>
                <a:effectLst/>
              </a:rPr>
              <a:t> </a:t>
            </a:r>
            <a:endParaRPr lang="uk-UA"/>
          </a:p>
        </p:txBody>
      </p:sp>
    </p:spTree>
    <p:extLst>
      <p:ext uri="{BB962C8B-B14F-4D97-AF65-F5344CB8AC3E}">
        <p14:creationId xmlns:p14="http://schemas.microsoft.com/office/powerpoint/2010/main" val="3052797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osoba, venku, pózování&#10;&#10;Popis byl vytvořen automaticky">
            <a:extLst>
              <a:ext uri="{FF2B5EF4-FFF2-40B4-BE49-F238E27FC236}">
                <a16:creationId xmlns:a16="http://schemas.microsoft.com/office/drawing/2014/main" id="{79EFB624-C34D-EF06-AA40-281250478F1E}"/>
              </a:ext>
            </a:extLst>
          </p:cNvPr>
          <p:cNvPicPr>
            <a:picLocks noChangeAspect="1"/>
          </p:cNvPicPr>
          <p:nvPr/>
        </p:nvPicPr>
        <p:blipFill rotWithShape="1">
          <a:blip r:embed="rId2">
            <a:extLst>
              <a:ext uri="{28A0092B-C50C-407E-A947-70E740481C1C}">
                <a14:useLocalDpi xmlns:a14="http://schemas.microsoft.com/office/drawing/2010/main" val="0"/>
              </a:ext>
            </a:extLst>
          </a:blip>
          <a:srcRect r="596"/>
          <a:stretch/>
        </p:blipFill>
        <p:spPr>
          <a:xfrm>
            <a:off x="2522356" y="10"/>
            <a:ext cx="9669642" cy="6857990"/>
          </a:xfrm>
          <a:prstGeom prst="rect">
            <a:avLst/>
          </a:prstGeom>
        </p:spPr>
      </p:pic>
      <p:sp>
        <p:nvSpPr>
          <p:cNvPr id="2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E7C3A606-11D7-0392-362F-45C9574241F2}"/>
              </a:ext>
            </a:extLst>
          </p:cNvPr>
          <p:cNvSpPr>
            <a:spLocks noGrp="1"/>
          </p:cNvSpPr>
          <p:nvPr>
            <p:ph type="title"/>
          </p:nvPr>
        </p:nvSpPr>
        <p:spPr>
          <a:xfrm>
            <a:off x="838200" y="365125"/>
            <a:ext cx="3822189" cy="1899912"/>
          </a:xfrm>
        </p:spPr>
        <p:txBody>
          <a:bodyPr>
            <a:normAutofit/>
          </a:bodyPr>
          <a:lstStyle/>
          <a:p>
            <a:r>
              <a:rPr lang="uk-UA" sz="4000"/>
              <a:t>Юрій Щербак</a:t>
            </a:r>
          </a:p>
        </p:txBody>
      </p:sp>
      <p:sp>
        <p:nvSpPr>
          <p:cNvPr id="3" name="Zástupný obsah 2">
            <a:extLst>
              <a:ext uri="{FF2B5EF4-FFF2-40B4-BE49-F238E27FC236}">
                <a16:creationId xmlns:a16="http://schemas.microsoft.com/office/drawing/2014/main" id="{D702116B-9AE1-2A87-811E-2773FF83B178}"/>
              </a:ext>
            </a:extLst>
          </p:cNvPr>
          <p:cNvSpPr>
            <a:spLocks noGrp="1"/>
          </p:cNvSpPr>
          <p:nvPr>
            <p:ph idx="1"/>
          </p:nvPr>
        </p:nvSpPr>
        <p:spPr>
          <a:xfrm>
            <a:off x="266700" y="1955800"/>
            <a:ext cx="4393689" cy="4406900"/>
          </a:xfrm>
        </p:spPr>
        <p:txBody>
          <a:bodyPr>
            <a:normAutofit fontScale="92500"/>
          </a:bodyPr>
          <a:lstStyle/>
          <a:p>
            <a:pPr algn="just"/>
            <a:r>
              <a:rPr lang="uk-UA" sz="1400" dirty="0">
                <a:effectLst/>
                <a:latin typeface="Times New Roman" panose="02020603050405020304" pitchFamily="18" charset="0"/>
              </a:rPr>
              <a:t>Крізь ідею </a:t>
            </a:r>
            <a:r>
              <a:rPr lang="uk-UA" sz="1400" dirty="0" err="1">
                <a:effectLst/>
                <a:latin typeface="Times New Roman" panose="02020603050405020304" pitchFamily="18" charset="0"/>
              </a:rPr>
              <a:t>своїх</a:t>
            </a:r>
            <a:r>
              <a:rPr lang="uk-UA" sz="1400" dirty="0">
                <a:effectLst/>
                <a:latin typeface="Times New Roman" panose="02020603050405020304" pitchFamily="18" charset="0"/>
              </a:rPr>
              <a:t> творів </a:t>
            </a:r>
            <a:r>
              <a:rPr lang="uk-UA" sz="1400" dirty="0" err="1">
                <a:effectLst/>
                <a:latin typeface="Times New Roman" panose="02020603050405020304" pitchFamily="18" charset="0"/>
              </a:rPr>
              <a:t>Ю</a:t>
            </a:r>
            <a:r>
              <a:rPr lang="uk-UA" sz="1400" dirty="0">
                <a:effectLst/>
                <a:latin typeface="Times New Roman" panose="02020603050405020304" pitchFamily="18" charset="0"/>
              </a:rPr>
              <a:t>. Щербак передає «послання» для </a:t>
            </a:r>
            <a:r>
              <a:rPr lang="uk-UA" sz="1400" dirty="0" err="1">
                <a:effectLst/>
                <a:latin typeface="Times New Roman" panose="02020603050405020304" pitchFamily="18" charset="0"/>
              </a:rPr>
              <a:t>майбутнього</a:t>
            </a:r>
            <a:r>
              <a:rPr lang="uk-UA" sz="1400" dirty="0">
                <a:effectLst/>
                <a:latin typeface="Times New Roman" panose="02020603050405020304" pitchFamily="18" charset="0"/>
              </a:rPr>
              <a:t> покоління. Він говорить про важливість зберегти в собі людяність словами вченого Шульги з роману </a:t>
            </a:r>
            <a:r>
              <a:rPr lang="uk-UA" sz="1400" dirty="0">
                <a:effectLst/>
                <a:latin typeface="Times New Roman,Italic" pitchFamily="2" charset="0"/>
              </a:rPr>
              <a:t>«Причини і наслідки»</a:t>
            </a:r>
            <a:r>
              <a:rPr lang="uk-UA" sz="1400" dirty="0">
                <a:effectLst/>
                <a:latin typeface="Times New Roman" panose="02020603050405020304" pitchFamily="18" charset="0"/>
              </a:rPr>
              <a:t>: </a:t>
            </a:r>
            <a:r>
              <a:rPr lang="uk-UA" sz="1400" dirty="0">
                <a:effectLst/>
                <a:latin typeface="Times New Roman,Italic" pitchFamily="2" charset="0"/>
              </a:rPr>
              <a:t>«Як стати людиною. Як нею залишитись. Як не боятися смерті. Як перемогти жахливу самотність і зневіру в житті. Ось що мусить бути метою. Головне те, що є сенсом людського існування. А не удосконалення якихось механізмів чи вивчення комах» </a:t>
            </a:r>
            <a:r>
              <a:rPr lang="uk-UA" sz="1400" dirty="0">
                <a:effectLst/>
                <a:latin typeface="Times New Roman" panose="02020603050405020304" pitchFamily="18" charset="0"/>
              </a:rPr>
              <a:t>та словами професора Мороза з оповідання </a:t>
            </a:r>
            <a:r>
              <a:rPr lang="uk-UA" sz="1400" dirty="0">
                <a:effectLst/>
                <a:latin typeface="Times New Roman,Italic" pitchFamily="2" charset="0"/>
              </a:rPr>
              <a:t>«Закон збереження добра»</a:t>
            </a:r>
            <a:r>
              <a:rPr lang="uk-UA" sz="1400" dirty="0">
                <a:effectLst/>
                <a:latin typeface="Times New Roman" panose="02020603050405020304" pitchFamily="18" charset="0"/>
              </a:rPr>
              <a:t>: </a:t>
            </a:r>
            <a:r>
              <a:rPr lang="uk-UA" sz="1400" dirty="0">
                <a:effectLst/>
                <a:latin typeface="Times New Roman,Italic" pitchFamily="2" charset="0"/>
              </a:rPr>
              <a:t>«І ніколи не </a:t>
            </a:r>
            <a:r>
              <a:rPr lang="uk-UA" sz="1400" dirty="0" err="1">
                <a:effectLst/>
                <a:latin typeface="Times New Roman,Italic" pitchFamily="2" charset="0"/>
              </a:rPr>
              <a:t>забувайте</a:t>
            </a:r>
            <a:r>
              <a:rPr lang="uk-UA" sz="1400" dirty="0">
                <a:effectLst/>
                <a:latin typeface="Times New Roman,Italic" pitchFamily="2" charset="0"/>
              </a:rPr>
              <a:t> про Добро. Крім законів збереження </a:t>
            </a:r>
            <a:r>
              <a:rPr lang="uk-UA" sz="1400" dirty="0" err="1">
                <a:effectLst/>
                <a:latin typeface="Times New Roman,Italic" pitchFamily="2" charset="0"/>
              </a:rPr>
              <a:t>матеріі</a:t>
            </a:r>
            <a:r>
              <a:rPr lang="uk-UA" sz="1400" dirty="0">
                <a:effectLst/>
                <a:latin typeface="Times New Roman,Italic" pitchFamily="2" charset="0"/>
              </a:rPr>
              <a:t>̈ та </a:t>
            </a:r>
            <a:r>
              <a:rPr lang="uk-UA" sz="1400" dirty="0" err="1">
                <a:effectLst/>
                <a:latin typeface="Times New Roman,Italic" pitchFamily="2" charset="0"/>
              </a:rPr>
              <a:t>енергіі</a:t>
            </a:r>
            <a:r>
              <a:rPr lang="uk-UA" sz="1400" dirty="0">
                <a:effectLst/>
                <a:latin typeface="Times New Roman,Italic" pitchFamily="2" charset="0"/>
              </a:rPr>
              <a:t>̈, існує закон збереження Добра. Добро, як кисень, </a:t>
            </a:r>
            <a:r>
              <a:rPr lang="uk-UA" sz="1400" dirty="0" err="1">
                <a:effectLst/>
                <a:latin typeface="Times New Roman,Italic" pitchFamily="2" charset="0"/>
              </a:rPr>
              <a:t>вічнии</a:t>
            </a:r>
            <a:r>
              <a:rPr lang="uk-UA" sz="1400" dirty="0">
                <a:effectLst/>
                <a:latin typeface="Times New Roman,Italic" pitchFamily="2" charset="0"/>
              </a:rPr>
              <a:t>̆ і </a:t>
            </a:r>
            <a:r>
              <a:rPr lang="uk-UA" sz="1400" dirty="0" err="1">
                <a:effectLst/>
                <a:latin typeface="Times New Roman,Italic" pitchFamily="2" charset="0"/>
              </a:rPr>
              <a:t>невмирущии</a:t>
            </a:r>
            <a:r>
              <a:rPr lang="uk-UA" sz="1400" dirty="0">
                <a:effectLst/>
                <a:latin typeface="Times New Roman,Italic" pitchFamily="2" charset="0"/>
              </a:rPr>
              <a:t>̆, тонка </a:t>
            </a:r>
            <a:r>
              <a:rPr lang="uk-UA" sz="1400" dirty="0" err="1">
                <a:effectLst/>
                <a:latin typeface="Times New Roman,Italic" pitchFamily="2" charset="0"/>
              </a:rPr>
              <a:t>и</a:t>
            </a:r>
            <a:r>
              <a:rPr lang="uk-UA" sz="1400" dirty="0">
                <a:effectLst/>
                <a:latin typeface="Times New Roman,Italic" pitchFamily="2" charset="0"/>
              </a:rPr>
              <a:t>̆ животворна оболонка, яка оточує Землю. Але Добро, так само, як і кисень, треба захищати від </a:t>
            </a:r>
            <a:r>
              <a:rPr lang="uk-UA" sz="1400" dirty="0" err="1">
                <a:effectLst/>
                <a:latin typeface="Times New Roman,Italic" pitchFamily="2" charset="0"/>
              </a:rPr>
              <a:t>отруйних</a:t>
            </a:r>
            <a:r>
              <a:rPr lang="uk-UA" sz="1400" dirty="0">
                <a:effectLst/>
                <a:latin typeface="Times New Roman,Italic" pitchFamily="2" charset="0"/>
              </a:rPr>
              <a:t> димів; від вас залежить, ким станете: зеленим деревом, що витворює повітря, або </a:t>
            </a:r>
            <a:r>
              <a:rPr lang="uk-UA" sz="1400" dirty="0" err="1">
                <a:effectLst/>
                <a:latin typeface="Times New Roman,Italic" pitchFamily="2" charset="0"/>
              </a:rPr>
              <a:t>мертвлячим</a:t>
            </a:r>
            <a:r>
              <a:rPr lang="uk-UA" sz="1400" dirty="0">
                <a:effectLst/>
                <a:latin typeface="Times New Roman,Italic" pitchFamily="2" charset="0"/>
              </a:rPr>
              <a:t> смогом, в якому задихається все живе і суще. Ви повинні зробити все, щоб на Землі настав </a:t>
            </a:r>
            <a:r>
              <a:rPr lang="uk-UA" sz="1400" dirty="0" err="1">
                <a:effectLst/>
                <a:latin typeface="Times New Roman,Italic" pitchFamily="2" charset="0"/>
              </a:rPr>
              <a:t>довгии</a:t>
            </a:r>
            <a:r>
              <a:rPr lang="uk-UA" sz="1400" dirty="0">
                <a:effectLst/>
                <a:latin typeface="Times New Roman,Italic" pitchFamily="2" charset="0"/>
              </a:rPr>
              <a:t>̆ час Добра»</a:t>
            </a:r>
          </a:p>
          <a:p>
            <a:pPr algn="just"/>
            <a:endParaRPr lang="uk-UA" sz="1400" dirty="0">
              <a:latin typeface="Times New Roman,Italic" pitchFamily="2" charset="0"/>
            </a:endParaRPr>
          </a:p>
          <a:p>
            <a:pPr algn="just"/>
            <a:r>
              <a:rPr lang="uk-UA" sz="1400" dirty="0">
                <a:effectLst/>
                <a:latin typeface="Times New Roman" panose="02020603050405020304" pitchFamily="18" charset="0"/>
                <a:cs typeface="Times New Roman" panose="02020603050405020304" pitchFamily="18" charset="0"/>
              </a:rPr>
              <a:t>ЧОРНОБИЛЬ </a:t>
            </a:r>
            <a:endParaRPr lang="uk-UA" sz="1400" dirty="0">
              <a:latin typeface="Times New Roman" panose="02020603050405020304" pitchFamily="18" charset="0"/>
              <a:cs typeface="Times New Roman" panose="02020603050405020304" pitchFamily="18" charset="0"/>
            </a:endParaRPr>
          </a:p>
          <a:p>
            <a:pPr algn="just"/>
            <a:endParaRPr lang="uk-UA" sz="1400" dirty="0"/>
          </a:p>
        </p:txBody>
      </p:sp>
    </p:spTree>
    <p:extLst>
      <p:ext uri="{BB962C8B-B14F-4D97-AF65-F5344CB8AC3E}">
        <p14:creationId xmlns:p14="http://schemas.microsoft.com/office/powerpoint/2010/main" val="774255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uk-UA" sz="4000" dirty="0">
                <a:latin typeface="Times New Roman" panose="02020603050405020304" pitchFamily="18" charset="0"/>
                <a:cs typeface="Times New Roman" panose="02020603050405020304" pitchFamily="18" charset="0"/>
              </a:rPr>
              <a:t>Основними джерелами виникнення постмодернізму</a:t>
            </a:r>
            <a:endParaRPr lang="cs-CZ" sz="4000"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1024128" y="1939159"/>
            <a:ext cx="10736948" cy="4370201"/>
          </a:xfrm>
        </p:spPr>
        <p:txBody>
          <a:bodyPr>
            <a:normAutofit/>
          </a:bodyPr>
          <a:lstStyle/>
          <a:p>
            <a:r>
              <a:rPr lang="uk-UA" sz="2400" dirty="0">
                <a:latin typeface="Times New Roman" panose="02020603050405020304" pitchFamily="18" charset="0"/>
                <a:cs typeface="Times New Roman" panose="02020603050405020304" pitchFamily="18" charset="0"/>
              </a:rPr>
              <a:t>1) невдача проекту модерності з його </a:t>
            </a:r>
            <a:r>
              <a:rPr lang="uk-UA" sz="2400" dirty="0" err="1">
                <a:latin typeface="Times New Roman" panose="02020603050405020304" pitchFamily="18" charset="0"/>
                <a:cs typeface="Times New Roman" panose="02020603050405020304" pitchFamily="18" charset="0"/>
              </a:rPr>
              <a:t>раціоналістською</a:t>
            </a:r>
            <a:r>
              <a:rPr lang="uk-UA" sz="2400" dirty="0">
                <a:latin typeface="Times New Roman" panose="02020603050405020304" pitchFamily="18" charset="0"/>
                <a:cs typeface="Times New Roman" panose="02020603050405020304" pitchFamily="18" charset="0"/>
              </a:rPr>
              <a:t> самовпевненістю, амбіцією рятівника людства, претензією на </a:t>
            </a:r>
            <a:r>
              <a:rPr lang="uk-UA" sz="2400" dirty="0" err="1">
                <a:latin typeface="Times New Roman" panose="02020603050405020304" pitchFamily="18" charset="0"/>
                <a:cs typeface="Times New Roman" panose="02020603050405020304" pitchFamily="18" charset="0"/>
              </a:rPr>
              <a:t>загальнолюдськість</a:t>
            </a:r>
            <a:r>
              <a:rPr lang="uk-UA" sz="2400" dirty="0">
                <a:latin typeface="Times New Roman" panose="02020603050405020304" pitchFamily="18" charset="0"/>
                <a:cs typeface="Times New Roman" panose="02020603050405020304" pitchFamily="18" charset="0"/>
              </a:rPr>
              <a:t>;</a:t>
            </a:r>
          </a:p>
          <a:p>
            <a:r>
              <a:rPr lang="uk-UA" sz="2400" dirty="0">
                <a:latin typeface="Times New Roman" panose="02020603050405020304" pitchFamily="18" charset="0"/>
                <a:cs typeface="Times New Roman" panose="02020603050405020304" pitchFamily="18" charset="0"/>
              </a:rPr>
              <a:t>2) перебування суб’єкта вже після історії: «історія», «великі розповіді» закінчилися – людина має влаштовуватися в сучасному;</a:t>
            </a:r>
          </a:p>
          <a:p>
            <a:r>
              <a:rPr lang="uk-UA" sz="2400" dirty="0">
                <a:latin typeface="Times New Roman" panose="02020603050405020304" pitchFamily="18" charset="0"/>
                <a:cs typeface="Times New Roman" panose="02020603050405020304" pitchFamily="18" charset="0"/>
              </a:rPr>
              <a:t>3) скептичність щодо будь-яких систем та ідеологій;</a:t>
            </a:r>
          </a:p>
          <a:p>
            <a:r>
              <a:rPr lang="uk-UA" sz="2400" dirty="0">
                <a:latin typeface="Times New Roman" panose="02020603050405020304" pitchFamily="18" charset="0"/>
                <a:cs typeface="Times New Roman" panose="02020603050405020304" pitchFamily="18" charset="0"/>
              </a:rPr>
              <a:t>4) іронія, гра, цитування;</a:t>
            </a:r>
          </a:p>
          <a:p>
            <a:r>
              <a:rPr lang="uk-UA" sz="2400" dirty="0">
                <a:latin typeface="Times New Roman" panose="02020603050405020304" pitchFamily="18" charset="0"/>
                <a:cs typeface="Times New Roman" panose="02020603050405020304" pitchFamily="18" charset="0"/>
              </a:rPr>
              <a:t>5) змішування жанрів, рівнів мовлення, високої і популярної культури;</a:t>
            </a:r>
          </a:p>
          <a:p>
            <a:r>
              <a:rPr lang="uk-UA" sz="2400" dirty="0">
                <a:latin typeface="Times New Roman" panose="02020603050405020304" pitchFamily="18" charset="0"/>
                <a:cs typeface="Times New Roman" panose="02020603050405020304" pitchFamily="18" charset="0"/>
              </a:rPr>
              <a:t>6) </a:t>
            </a:r>
            <a:r>
              <a:rPr lang="uk-UA" sz="2400" dirty="0" err="1">
                <a:latin typeface="Times New Roman" panose="02020603050405020304" pitchFamily="18" charset="0"/>
                <a:cs typeface="Times New Roman" panose="02020603050405020304" pitchFamily="18" charset="0"/>
              </a:rPr>
              <a:t>деконструкція</a:t>
            </a:r>
            <a:r>
              <a:rPr lang="uk-UA" sz="2400" dirty="0">
                <a:latin typeface="Times New Roman" panose="02020603050405020304" pitchFamily="18" charset="0"/>
                <a:cs typeface="Times New Roman" panose="02020603050405020304" pitchFamily="18" charset="0"/>
              </a:rPr>
              <a:t>, тобто розвінчування ідеологій та ієрархій цінностей, </a:t>
            </a:r>
            <a:r>
              <a:rPr lang="uk-UA" sz="2400" dirty="0" err="1">
                <a:latin typeface="Times New Roman" panose="02020603050405020304" pitchFamily="18" charset="0"/>
                <a:cs typeface="Times New Roman" panose="02020603050405020304" pitchFamily="18" charset="0"/>
              </a:rPr>
              <a:t>розмаскування</a:t>
            </a:r>
            <a:r>
              <a:rPr lang="uk-UA" sz="2400">
                <a:latin typeface="Times New Roman" panose="02020603050405020304" pitchFamily="18" charset="0"/>
                <a:cs typeface="Times New Roman" panose="02020603050405020304" pitchFamily="18" charset="0"/>
              </a:rPr>
              <a:t> ідеологій задля дестабілізації ідеології взагалі.</a:t>
            </a:r>
          </a:p>
        </p:txBody>
      </p:sp>
    </p:spTree>
    <p:extLst>
      <p:ext uri="{BB962C8B-B14F-4D97-AF65-F5344CB8AC3E}">
        <p14:creationId xmlns:p14="http://schemas.microsoft.com/office/powerpoint/2010/main" val="434790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24128" y="1181973"/>
            <a:ext cx="9720071" cy="5300308"/>
          </a:xfrm>
        </p:spPr>
        <p:txBody>
          <a:bodyPr>
            <a:normAutofit fontScale="70000" lnSpcReduction="20000"/>
          </a:bodyPr>
          <a:lstStyle/>
          <a:p>
            <a:pPr algn="just"/>
            <a:r>
              <a:rPr lang="uk-UA" dirty="0">
                <a:latin typeface="Times New Roman" panose="02020603050405020304" pitchFamily="18" charset="0"/>
                <a:cs typeface="Times New Roman" panose="02020603050405020304" pitchFamily="18" charset="0"/>
              </a:rPr>
              <a:t>Світоглядно-мистецький напрям, що в останні десятиліття </a:t>
            </a:r>
            <a:r>
              <a:rPr lang="cs-CZ" dirty="0">
                <a:latin typeface="Times New Roman" panose="02020603050405020304" pitchFamily="18" charset="0"/>
                <a:cs typeface="Times New Roman" panose="02020603050405020304" pitchFamily="18" charset="0"/>
              </a:rPr>
              <a:t>XX </a:t>
            </a:r>
            <a:r>
              <a:rPr lang="uk-UA" dirty="0">
                <a:latin typeface="Times New Roman" panose="02020603050405020304" pitchFamily="18" charset="0"/>
                <a:cs typeface="Times New Roman" panose="02020603050405020304" pitchFamily="18" charset="0"/>
              </a:rPr>
              <a:t>ст. приходить на зміну модернізмові. Цей напрям — продукт постіндустріальної епохи, епохи розпаду цілісного погляду на світ, руйнування систем — світоглядно-філософських, економічних, політичних. </a:t>
            </a:r>
            <a:endParaRPr lang="cs-CZ" dirty="0">
              <a:latin typeface="Times New Roman" panose="02020603050405020304" pitchFamily="18" charset="0"/>
              <a:cs typeface="Times New Roman" panose="02020603050405020304" pitchFamily="18" charset="0"/>
            </a:endParaRPr>
          </a:p>
          <a:p>
            <a:r>
              <a:rPr lang="uk-UA" dirty="0"/>
              <a:t>  </a:t>
            </a:r>
            <a:r>
              <a:rPr lang="uk-UA" b="1" i="1" dirty="0">
                <a:latin typeface="Times New Roman" panose="02020603050405020304" pitchFamily="18" charset="0"/>
                <a:cs typeface="Times New Roman" panose="02020603050405020304" pitchFamily="18" charset="0"/>
              </a:rPr>
              <a:t>Визначальні риси постмодернізму: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 культ незалежної особистості;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 потяг до архаїки, міфу, колективного позасвідомого;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 прагнення поєднати, взаємодоповнити істини (часом полярно протилежні) багатьох людей, націй, культур, релігій, філософій;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 бачення повсякденного реального життя як театру абсурду, апокаліптичного карнавалу;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 використання підкреслено ігрового стилю, щоб акцентувати на ненормальності, несправжності, протиприродності панівного в реальності способу життя;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 зумисне химерне переплетення різних стилів оповіді (високий класицистичний і сентиментальний чи грубо натуралістичний і казковий та ін.; у стиль художній нерідко вплітаються стилі науковий, публіцистичний, діловий тощо);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 суміш багатьох традиційних жанрових різновидів;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 сюжети творів — це легко замасковані алюзії (натяки) на відомі сюжети літератури попередніх епох;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 запозичення, перегуки спостерігаються не лише на сюжетно-композиційному, а й на образному, мовному рівнях;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 як правило, у постмодерністському творі присутній образ оповідача;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 іронічність та пародійність. </a:t>
            </a:r>
            <a:endParaRPr lang="cs-CZ"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type="title"/>
          </p:nvPr>
        </p:nvSpPr>
        <p:spPr bwMode="auto">
          <a:xfrm>
            <a:off x="1259517" y="474087"/>
            <a:ext cx="9016165" cy="707886"/>
          </a:xfrm>
          <a:prstGeom prst="rect">
            <a:avLst/>
          </a:prstGeom>
          <a:pattFill prst="trellis">
            <a:fgClr>
              <a:schemeClr val="accent2">
                <a:lumMod val="60000"/>
                <a:lumOff val="40000"/>
              </a:schemeClr>
            </a:fgClr>
            <a:bgClr>
              <a:schemeClr val="bg1"/>
            </a:bgClr>
          </a:patt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cs-CZ" sz="4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Постмодернізм</a:t>
            </a:r>
            <a:r>
              <a:rPr kumimoji="0" lang="uk-UA" altLang="cs-CZ" sz="4000" b="0" i="0" u="none" strike="noStrike" cap="none" normalizeH="0" baseline="0" dirty="0">
                <a:ln>
                  <a:noFill/>
                </a:ln>
                <a:solidFill>
                  <a:schemeClr val="tx1"/>
                </a:solidFill>
                <a:effectLst/>
              </a:rPr>
              <a:t> </a:t>
            </a:r>
            <a:endParaRPr kumimoji="0" lang="uk-UA" altLang="cs-CZ"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0790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4128" y="585216"/>
            <a:ext cx="9720072" cy="819838"/>
          </a:xfrm>
        </p:spPr>
        <p:txBody>
          <a:bodyPr>
            <a:normAutofit/>
          </a:bodyPr>
          <a:lstStyle/>
          <a:p>
            <a:pPr algn="ctr"/>
            <a:r>
              <a:rPr lang="uk-UA" sz="4000" dirty="0">
                <a:latin typeface="Times New Roman" panose="02020603050405020304" pitchFamily="18" charset="0"/>
                <a:cs typeface="Times New Roman" panose="02020603050405020304" pitchFamily="18" charset="0"/>
              </a:rPr>
              <a:t>Періодизація</a:t>
            </a:r>
            <a:endParaRPr lang="cs-CZ" sz="4000"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1024128" y="1282045"/>
            <a:ext cx="10166386" cy="5354425"/>
          </a:xfrm>
        </p:spPr>
        <p:txBody>
          <a:bodyPr>
            <a:normAutofit fontScale="85000" lnSpcReduction="20000"/>
          </a:bodyPr>
          <a:lstStyle/>
          <a:p>
            <a:pPr>
              <a:buClrTx/>
              <a:buFont typeface="Wingdings" panose="05000000000000000000" pitchFamily="2" charset="2"/>
              <a:buChar char="§"/>
            </a:pPr>
            <a:r>
              <a:rPr lang="cs-CZ"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Генераційний</a:t>
            </a:r>
            <a:r>
              <a:rPr lang="uk-UA" dirty="0">
                <a:latin typeface="Times New Roman" panose="02020603050405020304" pitchFamily="18" charset="0"/>
                <a:cs typeface="Times New Roman" panose="02020603050405020304" pitchFamily="18" charset="0"/>
              </a:rPr>
              <a:t> принцип (</a:t>
            </a:r>
            <a:r>
              <a:rPr lang="uk-UA" dirty="0" err="1">
                <a:latin typeface="Times New Roman" panose="02020603050405020304" pitchFamily="18" charset="0"/>
                <a:cs typeface="Times New Roman" panose="02020603050405020304" pitchFamily="18" charset="0"/>
              </a:rPr>
              <a:t>поколіннєва</a:t>
            </a:r>
            <a:r>
              <a:rPr lang="uk-UA" dirty="0">
                <a:latin typeface="Times New Roman" panose="02020603050405020304" pitchFamily="18" charset="0"/>
                <a:cs typeface="Times New Roman" panose="02020603050405020304" pitchFamily="18" charset="0"/>
              </a:rPr>
              <a:t> класифікація) поділу письменників (Володимир </a:t>
            </a:r>
            <a:r>
              <a:rPr lang="uk-UA" dirty="0" err="1">
                <a:latin typeface="Times New Roman" panose="02020603050405020304" pitchFamily="18" charset="0"/>
                <a:cs typeface="Times New Roman" panose="02020603050405020304" pitchFamily="18" charset="0"/>
              </a:rPr>
              <a:t>Єшкілєв</a:t>
            </a:r>
            <a:r>
              <a:rPr lang="uk-UA"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a:p>
            <a:pPr marL="0" indent="0">
              <a:buClrTx/>
              <a:buNone/>
            </a:pPr>
            <a:r>
              <a:rPr lang="cs-CZ"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a:t>
            </a:r>
            <a:r>
              <a:rPr lang="uk-UA" i="1" dirty="0" err="1">
                <a:latin typeface="Times New Roman" panose="02020603050405020304" pitchFamily="18" charset="0"/>
                <a:cs typeface="Times New Roman" panose="02020603050405020304" pitchFamily="18" charset="0"/>
              </a:rPr>
              <a:t>вісімдесятники</a:t>
            </a:r>
            <a:r>
              <a:rPr lang="uk-UA" i="1" dirty="0">
                <a:latin typeface="Times New Roman" panose="02020603050405020304" pitchFamily="18" charset="0"/>
                <a:cs typeface="Times New Roman" panose="02020603050405020304" pitchFamily="18" charset="0"/>
              </a:rPr>
              <a:t>, </a:t>
            </a:r>
            <a:r>
              <a:rPr lang="uk-UA" i="1" dirty="0" err="1">
                <a:latin typeface="Times New Roman" panose="02020603050405020304" pitchFamily="18" charset="0"/>
                <a:cs typeface="Times New Roman" panose="02020603050405020304" pitchFamily="18" charset="0"/>
              </a:rPr>
              <a:t>дев'яностники</a:t>
            </a:r>
            <a:r>
              <a:rPr lang="uk-UA" i="1" dirty="0">
                <a:latin typeface="Times New Roman" panose="02020603050405020304" pitchFamily="18" charset="0"/>
                <a:cs typeface="Times New Roman" panose="02020603050405020304" pitchFamily="18" charset="0"/>
              </a:rPr>
              <a:t> (</a:t>
            </a:r>
            <a:r>
              <a:rPr lang="uk-UA" i="1" dirty="0" err="1">
                <a:latin typeface="Times New Roman" panose="02020603050405020304" pitchFamily="18" charset="0"/>
                <a:cs typeface="Times New Roman" panose="02020603050405020304" pitchFamily="18" charset="0"/>
              </a:rPr>
              <a:t>дев'ятдесятники</a:t>
            </a:r>
            <a:r>
              <a:rPr lang="uk-UA" i="1" dirty="0">
                <a:latin typeface="Times New Roman" panose="02020603050405020304" pitchFamily="18" charset="0"/>
                <a:cs typeface="Times New Roman" panose="02020603050405020304" pitchFamily="18" charset="0"/>
              </a:rPr>
              <a:t>), </a:t>
            </a:r>
            <a:r>
              <a:rPr lang="uk-UA" i="1" dirty="0" err="1">
                <a:latin typeface="Times New Roman" panose="02020603050405020304" pitchFamily="18" charset="0"/>
                <a:cs typeface="Times New Roman" panose="02020603050405020304" pitchFamily="18" charset="0"/>
              </a:rPr>
              <a:t>двотисячники</a:t>
            </a:r>
            <a:r>
              <a:rPr lang="uk-UA" i="1" dirty="0">
                <a:latin typeface="Times New Roman" panose="02020603050405020304" pitchFamily="18" charset="0"/>
                <a:cs typeface="Times New Roman" panose="02020603050405020304" pitchFamily="18" charset="0"/>
              </a:rPr>
              <a:t>,    	</a:t>
            </a:r>
            <a:r>
              <a:rPr lang="uk-UA" i="1" dirty="0" err="1">
                <a:latin typeface="Times New Roman" panose="02020603050405020304" pitchFamily="18" charset="0"/>
                <a:cs typeface="Times New Roman" panose="02020603050405020304" pitchFamily="18" charset="0"/>
              </a:rPr>
              <a:t>двітисячідесятники</a:t>
            </a:r>
            <a:r>
              <a:rPr lang="uk-UA" i="1" dirty="0">
                <a:latin typeface="Times New Roman" panose="02020603050405020304" pitchFamily="18" charset="0"/>
                <a:cs typeface="Times New Roman" panose="02020603050405020304" pitchFamily="18" charset="0"/>
              </a:rPr>
              <a:t>, </a:t>
            </a:r>
            <a:r>
              <a:rPr lang="uk-UA" i="1" dirty="0" err="1">
                <a:latin typeface="Times New Roman" panose="02020603050405020304" pitchFamily="18" charset="0"/>
                <a:cs typeface="Times New Roman" panose="02020603050405020304" pitchFamily="18" charset="0"/>
              </a:rPr>
              <a:t>позадесятники</a:t>
            </a:r>
            <a:r>
              <a:rPr lang="uk-UA" i="1" dirty="0">
                <a:latin typeface="Times New Roman" panose="02020603050405020304" pitchFamily="18" charset="0"/>
                <a:cs typeface="Times New Roman" panose="02020603050405020304" pitchFamily="18" charset="0"/>
              </a:rPr>
              <a:t> та літературні самітники</a:t>
            </a:r>
          </a:p>
          <a:p>
            <a:pPr>
              <a:buClrTx/>
              <a:buFont typeface="Wingdings" panose="05000000000000000000" pitchFamily="2" charset="2"/>
              <a:buChar char="§"/>
            </a:pP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Спроба розподілу на «</a:t>
            </a:r>
            <a:r>
              <a:rPr lang="uk-UA" dirty="0" err="1">
                <a:latin typeface="Times New Roman" panose="02020603050405020304" pitchFamily="18" charset="0"/>
                <a:cs typeface="Times New Roman" panose="02020603050405020304" pitchFamily="18" charset="0"/>
              </a:rPr>
              <a:t>західняків</a:t>
            </a:r>
            <a:r>
              <a:rPr lang="uk-UA" dirty="0">
                <a:latin typeface="Times New Roman" panose="02020603050405020304" pitchFamily="18" charset="0"/>
                <a:cs typeface="Times New Roman" panose="02020603050405020304" pitchFamily="18" charset="0"/>
              </a:rPr>
              <a:t>» та «</a:t>
            </a:r>
            <a:r>
              <a:rPr lang="uk-UA" dirty="0" err="1">
                <a:latin typeface="Times New Roman" panose="02020603050405020304" pitchFamily="18" charset="0"/>
                <a:cs typeface="Times New Roman" panose="02020603050405020304" pitchFamily="18" charset="0"/>
              </a:rPr>
              <a:t>ґрунтівців</a:t>
            </a:r>
            <a:r>
              <a:rPr lang="uk-UA" dirty="0">
                <a:latin typeface="Times New Roman" panose="02020603050405020304" pitchFamily="18" charset="0"/>
                <a:cs typeface="Times New Roman" panose="02020603050405020304" pitchFamily="18" charset="0"/>
              </a:rPr>
              <a:t>» (Роксолана Харчук)</a:t>
            </a:r>
          </a:p>
          <a:p>
            <a:pPr marL="0" indent="0">
              <a:buClrTx/>
              <a:buNone/>
            </a:pPr>
            <a:r>
              <a:rPr lang="uk-UA" i="1" dirty="0">
                <a:latin typeface="Times New Roman" panose="02020603050405020304" pitchFamily="18" charset="0"/>
                <a:cs typeface="Times New Roman" panose="02020603050405020304" pitchFamily="18" charset="0"/>
              </a:rPr>
              <a:t>«</a:t>
            </a:r>
            <a:r>
              <a:rPr lang="uk-UA" i="1" dirty="0" err="1">
                <a:latin typeface="Times New Roman" panose="02020603050405020304" pitchFamily="18" charset="0"/>
                <a:cs typeface="Times New Roman" panose="02020603050405020304" pitchFamily="18" charset="0"/>
              </a:rPr>
              <a:t>західняки</a:t>
            </a:r>
            <a:r>
              <a:rPr lang="uk-UA" i="1" dirty="0">
                <a:latin typeface="Times New Roman" panose="02020603050405020304" pitchFamily="18" charset="0"/>
                <a:cs typeface="Times New Roman" panose="02020603050405020304" pitchFamily="18" charset="0"/>
              </a:rPr>
              <a:t>» – письменники, зорієнтовані на західну культурну традицію (Ю. Андрухович, Ю. </a:t>
            </a:r>
            <a:r>
              <a:rPr lang="uk-UA" i="1" dirty="0" err="1">
                <a:latin typeface="Times New Roman" panose="02020603050405020304" pitchFamily="18" charset="0"/>
                <a:cs typeface="Times New Roman" panose="02020603050405020304" pitchFamily="18" charset="0"/>
              </a:rPr>
              <a:t>Іздрик</a:t>
            </a:r>
            <a:r>
              <a:rPr lang="uk-UA" i="1" dirty="0">
                <a:latin typeface="Times New Roman" panose="02020603050405020304" pitchFamily="18" charset="0"/>
                <a:cs typeface="Times New Roman" panose="02020603050405020304" pitchFamily="18" charset="0"/>
              </a:rPr>
              <a:t>)</a:t>
            </a:r>
          </a:p>
          <a:p>
            <a:pPr marL="0" indent="0">
              <a:buClrTx/>
              <a:buNone/>
            </a:pPr>
            <a:r>
              <a:rPr lang="uk-UA" i="1" dirty="0">
                <a:latin typeface="Times New Roman" panose="02020603050405020304" pitchFamily="18" charset="0"/>
                <a:cs typeface="Times New Roman" panose="02020603050405020304" pitchFamily="18" charset="0"/>
              </a:rPr>
              <a:t>«</a:t>
            </a:r>
            <a:r>
              <a:rPr lang="uk-UA" i="1" dirty="0" err="1">
                <a:latin typeface="Times New Roman" panose="02020603050405020304" pitchFamily="18" charset="0"/>
                <a:cs typeface="Times New Roman" panose="02020603050405020304" pitchFamily="18" charset="0"/>
              </a:rPr>
              <a:t>ґрунтівці</a:t>
            </a:r>
            <a:r>
              <a:rPr lang="uk-UA" i="1" dirty="0">
                <a:latin typeface="Times New Roman" panose="02020603050405020304" pitchFamily="18" charset="0"/>
                <a:cs typeface="Times New Roman" panose="02020603050405020304" pitchFamily="18" charset="0"/>
              </a:rPr>
              <a:t>» – письменники, зорієнтовані на традицію власну (В. Медвідь, Є. </a:t>
            </a:r>
            <a:r>
              <a:rPr lang="uk-UA" i="1" dirty="0" err="1">
                <a:latin typeface="Times New Roman" panose="02020603050405020304" pitchFamily="18" charset="0"/>
                <a:cs typeface="Times New Roman" panose="02020603050405020304" pitchFamily="18" charset="0"/>
              </a:rPr>
              <a:t>Пашковський</a:t>
            </a:r>
            <a:r>
              <a:rPr lang="uk-UA" i="1" dirty="0">
                <a:latin typeface="Times New Roman" panose="02020603050405020304" pitchFamily="18" charset="0"/>
                <a:cs typeface="Times New Roman" panose="02020603050405020304" pitchFamily="18" charset="0"/>
              </a:rPr>
              <a:t>, О. </a:t>
            </a:r>
            <a:r>
              <a:rPr lang="uk-UA" i="1" dirty="0" err="1">
                <a:latin typeface="Times New Roman" panose="02020603050405020304" pitchFamily="18" charset="0"/>
                <a:cs typeface="Times New Roman" panose="02020603050405020304" pitchFamily="18" charset="0"/>
              </a:rPr>
              <a:t>Уляненко</a:t>
            </a:r>
            <a:r>
              <a:rPr lang="uk-UA" i="1" dirty="0">
                <a:latin typeface="Times New Roman" panose="02020603050405020304" pitchFamily="18" charset="0"/>
                <a:cs typeface="Times New Roman" panose="02020603050405020304" pitchFamily="18" charset="0"/>
              </a:rPr>
              <a:t>)</a:t>
            </a:r>
          </a:p>
          <a:p>
            <a:pPr>
              <a:buClrTx/>
              <a:buFont typeface="Wingdings" panose="05000000000000000000" pitchFamily="2" charset="2"/>
              <a:buChar char="§"/>
            </a:pPr>
            <a:r>
              <a:rPr lang="uk-UA" b="1" dirty="0"/>
              <a:t> </a:t>
            </a:r>
            <a:r>
              <a:rPr lang="uk-UA" dirty="0">
                <a:latin typeface="Times New Roman" panose="02020603050405020304" pitchFamily="18" charset="0"/>
                <a:cs typeface="Times New Roman" panose="02020603050405020304" pitchFamily="18" charset="0"/>
              </a:rPr>
              <a:t>Територіальний (географічний) принцип (Володимир Даниленко)</a:t>
            </a:r>
          </a:p>
          <a:p>
            <a:pPr marL="0" indent="0">
              <a:buClrTx/>
              <a:buNone/>
            </a:pPr>
            <a:r>
              <a:rPr lang="uk-UA" b="1"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«житомирська» школа (В. Медвідь, Є. </a:t>
            </a:r>
            <a:r>
              <a:rPr lang="uk-UA" i="1" dirty="0" err="1">
                <a:latin typeface="Times New Roman" panose="02020603050405020304" pitchFamily="18" charset="0"/>
                <a:cs typeface="Times New Roman" panose="02020603050405020304" pitchFamily="18" charset="0"/>
              </a:rPr>
              <a:t>Пашковський</a:t>
            </a:r>
            <a:r>
              <a:rPr lang="uk-UA" i="1" dirty="0">
                <a:latin typeface="Times New Roman" panose="02020603050405020304" pitchFamily="18" charset="0"/>
                <a:cs typeface="Times New Roman" panose="02020603050405020304" pitchFamily="18" charset="0"/>
              </a:rPr>
              <a:t>, М. Закусило, Ю. </a:t>
            </a:r>
            <a:r>
              <a:rPr lang="uk-UA" i="1" dirty="0" err="1">
                <a:latin typeface="Times New Roman" panose="02020603050405020304" pitchFamily="18" charset="0"/>
                <a:cs typeface="Times New Roman" panose="02020603050405020304" pitchFamily="18" charset="0"/>
              </a:rPr>
              <a:t>Гудзь</a:t>
            </a:r>
            <a:r>
              <a:rPr lang="uk-UA" i="1" dirty="0">
                <a:latin typeface="Times New Roman" panose="02020603050405020304" pitchFamily="18" charset="0"/>
                <a:cs typeface="Times New Roman" panose="02020603050405020304" pitchFamily="18" charset="0"/>
              </a:rPr>
              <a:t>)</a:t>
            </a:r>
          </a:p>
          <a:p>
            <a:pPr marL="0" indent="0">
              <a:buClrTx/>
              <a:buNone/>
            </a:pPr>
            <a:r>
              <a:rPr lang="uk-UA" i="1" dirty="0">
                <a:latin typeface="Times New Roman" panose="02020603050405020304" pitchFamily="18" charset="0"/>
                <a:cs typeface="Times New Roman" panose="02020603050405020304" pitchFamily="18" charset="0"/>
              </a:rPr>
              <a:t>	«галицька» школа (Ю. Андрухович, Ю. </a:t>
            </a:r>
            <a:r>
              <a:rPr lang="uk-UA" i="1" dirty="0" err="1">
                <a:latin typeface="Times New Roman" panose="02020603050405020304" pitchFamily="18" charset="0"/>
                <a:cs typeface="Times New Roman" panose="02020603050405020304" pitchFamily="18" charset="0"/>
              </a:rPr>
              <a:t>Винничук</a:t>
            </a:r>
            <a:r>
              <a:rPr lang="uk-UA" i="1" dirty="0">
                <a:latin typeface="Times New Roman" panose="02020603050405020304" pitchFamily="18" charset="0"/>
                <a:cs typeface="Times New Roman" panose="02020603050405020304" pitchFamily="18" charset="0"/>
              </a:rPr>
              <a:t>, Ю. </a:t>
            </a:r>
            <a:r>
              <a:rPr lang="uk-UA" i="1" dirty="0" err="1">
                <a:latin typeface="Times New Roman" panose="02020603050405020304" pitchFamily="18" charset="0"/>
                <a:cs typeface="Times New Roman" panose="02020603050405020304" pitchFamily="18" charset="0"/>
              </a:rPr>
              <a:t>Іздрик</a:t>
            </a:r>
            <a:r>
              <a:rPr lang="uk-UA" i="1" dirty="0">
                <a:latin typeface="Times New Roman" panose="02020603050405020304" pitchFamily="18" charset="0"/>
                <a:cs typeface="Times New Roman" panose="02020603050405020304" pitchFamily="18" charset="0"/>
              </a:rPr>
              <a:t>, Т. </a:t>
            </a:r>
            <a:r>
              <a:rPr lang="uk-UA" i="1" dirty="0" err="1">
                <a:latin typeface="Times New Roman" panose="02020603050405020304" pitchFamily="18" charset="0"/>
                <a:cs typeface="Times New Roman" panose="02020603050405020304" pitchFamily="18" charset="0"/>
              </a:rPr>
              <a:t>Прохасько</a:t>
            </a:r>
            <a:r>
              <a:rPr lang="uk-UA" i="1" dirty="0">
                <a:latin typeface="Times New Roman" panose="02020603050405020304" pitchFamily="18" charset="0"/>
                <a:cs typeface="Times New Roman" panose="02020603050405020304" pitchFamily="18" charset="0"/>
              </a:rPr>
              <a:t>)</a:t>
            </a:r>
          </a:p>
          <a:p>
            <a:pPr marL="0" indent="0">
              <a:buClrTx/>
              <a:buNone/>
            </a:pPr>
            <a:r>
              <a:rPr lang="uk-UA" dirty="0">
                <a:latin typeface="Times New Roman" panose="02020603050405020304" pitchFamily="18" charset="0"/>
                <a:cs typeface="Times New Roman" panose="02020603050405020304" pitchFamily="18" charset="0"/>
              </a:rPr>
              <a:t>АБО </a:t>
            </a:r>
            <a:r>
              <a:rPr lang="uk-UA" i="1" dirty="0">
                <a:latin typeface="Times New Roman" panose="02020603050405020304" pitchFamily="18" charset="0"/>
                <a:cs typeface="Times New Roman" panose="02020603050405020304" pitchFamily="18" charset="0"/>
              </a:rPr>
              <a:t>«галицько-</a:t>
            </a:r>
            <a:r>
              <a:rPr lang="uk-UA" i="1" dirty="0" err="1">
                <a:latin typeface="Times New Roman" panose="02020603050405020304" pitchFamily="18" charset="0"/>
                <a:cs typeface="Times New Roman" panose="02020603050405020304" pitchFamily="18" charset="0"/>
              </a:rPr>
              <a:t>станіславівська</a:t>
            </a:r>
            <a:r>
              <a:rPr lang="uk-UA" i="1" dirty="0">
                <a:latin typeface="Times New Roman" panose="02020603050405020304" pitchFamily="18" charset="0"/>
                <a:cs typeface="Times New Roman" panose="02020603050405020304" pitchFamily="18" charset="0"/>
              </a:rPr>
              <a:t>» школа й «</a:t>
            </a:r>
            <a:r>
              <a:rPr lang="uk-UA" i="1" dirty="0" err="1">
                <a:latin typeface="Times New Roman" panose="02020603050405020304" pitchFamily="18" charset="0"/>
                <a:cs typeface="Times New Roman" panose="02020603050405020304" pitchFamily="18" charset="0"/>
              </a:rPr>
              <a:t>київсько</a:t>
            </a:r>
            <a:r>
              <a:rPr lang="uk-UA" i="1" dirty="0">
                <a:latin typeface="Times New Roman" panose="02020603050405020304" pitchFamily="18" charset="0"/>
                <a:cs typeface="Times New Roman" panose="02020603050405020304" pitchFamily="18" charset="0"/>
              </a:rPr>
              <a:t>-житомирська»  </a:t>
            </a:r>
            <a:r>
              <a:rPr lang="uk-UA" dirty="0">
                <a:latin typeface="Times New Roman" panose="02020603050405020304" pitchFamily="18" charset="0"/>
                <a:cs typeface="Times New Roman" panose="02020603050405020304" pitchFamily="18" charset="0"/>
              </a:rPr>
              <a:t>(Наталія </a:t>
            </a:r>
            <a:r>
              <a:rPr lang="uk-UA" dirty="0" err="1">
                <a:latin typeface="Times New Roman" panose="02020603050405020304" pitchFamily="18" charset="0"/>
                <a:cs typeface="Times New Roman" panose="02020603050405020304" pitchFamily="18" charset="0"/>
              </a:rPr>
              <a:t>Білоцерківець</a:t>
            </a:r>
            <a:r>
              <a:rPr lang="uk-UA" dirty="0">
                <a:latin typeface="Times New Roman" panose="02020603050405020304" pitchFamily="18" charset="0"/>
                <a:cs typeface="Times New Roman" panose="02020603050405020304" pitchFamily="18" charset="0"/>
              </a:rPr>
              <a:t>)</a:t>
            </a:r>
          </a:p>
          <a:p>
            <a:pPr marL="0" indent="0">
              <a:buClrTx/>
              <a:buNone/>
            </a:pPr>
            <a:endParaRPr lang="uk-UA" dirty="0"/>
          </a:p>
          <a:p>
            <a:pPr marL="0" indent="0">
              <a:buClrTx/>
              <a:buNone/>
            </a:pPr>
            <a:endParaRPr lang="uk-UA" i="1" dirty="0"/>
          </a:p>
          <a:p>
            <a:pPr marL="0" indent="0">
              <a:buClrTx/>
              <a:buNone/>
            </a:pPr>
            <a:endParaRPr lang="uk-UA" b="1" dirty="0"/>
          </a:p>
          <a:p>
            <a:pPr marL="0" indent="0">
              <a:buClrTx/>
              <a:buNone/>
            </a:pPr>
            <a:endParaRPr lang="uk-UA"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048521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34A968-2E81-F1B0-D992-D2744F68B421}"/>
              </a:ext>
            </a:extLst>
          </p:cNvPr>
          <p:cNvSpPr>
            <a:spLocks noGrp="1"/>
          </p:cNvSpPr>
          <p:nvPr>
            <p:ph type="title"/>
          </p:nvPr>
        </p:nvSpPr>
        <p:spPr/>
        <p:txBody>
          <a:bodyPr>
            <a:normAutofit fontScale="90000"/>
          </a:bodyPr>
          <a:lstStyle/>
          <a:p>
            <a:pPr algn="ctr">
              <a:lnSpc>
                <a:spcPct val="107000"/>
              </a:lnSpc>
              <a:spcBef>
                <a:spcPts val="600"/>
              </a:spcBef>
              <a:spcAft>
                <a:spcPts val="800"/>
              </a:spcAft>
            </a:pPr>
            <a:r>
              <a:rPr lang="uk-UA" sz="2800" b="1" dirty="0">
                <a:effectLst/>
                <a:latin typeface="Georgia" panose="02040502050405020303" pitchFamily="18" charset="0"/>
                <a:ea typeface="Calibri" panose="020F0502020204030204" pitchFamily="34" charset="0"/>
                <a:cs typeface="Times New Roman" panose="02020603050405020304" pitchFamily="18" charset="0"/>
              </a:rPr>
              <a:t>Надзвичайно цікавий, бурхливий і різновекторний період – кінець 80-х і до наших днів.</a:t>
            </a:r>
            <a:br>
              <a:rPr lang="cs-CZ" sz="2800" dirty="0">
                <a:effectLst/>
                <a:latin typeface="Calibri" panose="020F0502020204030204" pitchFamily="34" charset="0"/>
                <a:ea typeface="Calibri" panose="020F0502020204030204" pitchFamily="34" charset="0"/>
                <a:cs typeface="Times New Roman" panose="02020603050405020304" pitchFamily="18" charset="0"/>
              </a:rPr>
            </a:br>
            <a:r>
              <a:rPr lang="uk-UA" sz="2800" i="1" dirty="0">
                <a:effectLst/>
                <a:latin typeface="Georgia" panose="02040502050405020303" pitchFamily="18" charset="0"/>
                <a:ea typeface="Calibri" panose="020F0502020204030204" pitchFamily="34" charset="0"/>
                <a:cs typeface="Times New Roman" panose="02020603050405020304" pitchFamily="18" charset="0"/>
              </a:rPr>
              <a:t>Соціологічна рамка</a:t>
            </a:r>
            <a:endParaRPr lang="uk-UA" sz="6000" dirty="0"/>
          </a:p>
        </p:txBody>
      </p:sp>
      <p:sp>
        <p:nvSpPr>
          <p:cNvPr id="3" name="Zástupný obsah 2">
            <a:extLst>
              <a:ext uri="{FF2B5EF4-FFF2-40B4-BE49-F238E27FC236}">
                <a16:creationId xmlns:a16="http://schemas.microsoft.com/office/drawing/2014/main" id="{A64E98D4-6223-1899-9B4A-B9871C8DE525}"/>
              </a:ext>
            </a:extLst>
          </p:cNvPr>
          <p:cNvSpPr>
            <a:spLocks noGrp="1"/>
          </p:cNvSpPr>
          <p:nvPr>
            <p:ph idx="1"/>
          </p:nvPr>
        </p:nvSpPr>
        <p:spPr/>
        <p:txBody>
          <a:bodyPr/>
          <a:lstStyle/>
          <a:p>
            <a:pPr>
              <a:lnSpc>
                <a:spcPct val="107000"/>
              </a:lnSpc>
              <a:spcBef>
                <a:spcPts val="600"/>
              </a:spcBef>
              <a:spcAft>
                <a:spcPts val="800"/>
              </a:spcAft>
            </a:pPr>
            <a:r>
              <a:rPr lang="uk-UA" sz="1800" dirty="0">
                <a:effectLst/>
                <a:latin typeface="Georgia" panose="02040502050405020303" pitchFamily="18" charset="0"/>
                <a:ea typeface="Calibri" panose="020F0502020204030204" pitchFamily="34" charset="0"/>
                <a:cs typeface="Times New Roman" panose="02020603050405020304" pitchFamily="18" charset="0"/>
              </a:rPr>
              <a:t>Чорнобильська катастрофа. Перестройка</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Arial" panose="020B0604020202020204" pitchFamily="34" charset="0"/>
                <a:ea typeface="Calibri" panose="020F0502020204030204" pitchFamily="34" charset="0"/>
                <a:cs typeface="Times New Roman" panose="02020603050405020304" pitchFamily="18" charset="0"/>
              </a:rPr>
              <a:t>Розвал Варшавського блоку, падіння Берлінського муру.</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Arial" panose="020B0604020202020204" pitchFamily="34" charset="0"/>
                <a:ea typeface="Calibri" panose="020F0502020204030204" pitchFamily="34" charset="0"/>
                <a:cs typeface="Times New Roman" panose="02020603050405020304" pitchFamily="18" charset="0"/>
              </a:rPr>
              <a:t>Розпад СРСР. Демократизація в Східній Європі.</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Arial" panose="020B0604020202020204" pitchFamily="34" charset="0"/>
                <a:ea typeface="Calibri" panose="020F0502020204030204" pitchFamily="34" charset="0"/>
                <a:cs typeface="Times New Roman" panose="02020603050405020304" pitchFamily="18" charset="0"/>
              </a:rPr>
              <a:t>Падіння залізної завіси, кінець монополії на інформацію.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r>
              <a:rPr lang="uk-UA" sz="1800" dirty="0">
                <a:effectLst/>
                <a:latin typeface="Georgia" panose="02040502050405020303" pitchFamily="18" charset="0"/>
                <a:ea typeface="Calibri" panose="020F0502020204030204" pitchFamily="34" charset="0"/>
                <a:cs typeface="Times New Roman" panose="02020603050405020304" pitchFamily="18" charset="0"/>
              </a:rPr>
              <a:t>Проникнення величезних потоків різної інформації в Україну, раніше забороненої:</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Arial" panose="020B0604020202020204" pitchFamily="34" charset="0"/>
                <a:ea typeface="Calibri" panose="020F0502020204030204" pitchFamily="34" charset="0"/>
                <a:cs typeface="Times New Roman" panose="02020603050405020304" pitchFamily="18" charset="0"/>
              </a:rPr>
              <a:t>Замовчувана класика (Червоний ренесанс, література української міграції)</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Arial" panose="020B0604020202020204" pitchFamily="34" charset="0"/>
                <a:ea typeface="Calibri" panose="020F0502020204030204" pitchFamily="34" charset="0"/>
                <a:cs typeface="Times New Roman" panose="02020603050405020304" pitchFamily="18" charset="0"/>
              </a:rPr>
              <a:t>Західні філософські течії, які раніше були заборонені.</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Arial" panose="020B0604020202020204" pitchFamily="34" charset="0"/>
                <a:ea typeface="Calibri" panose="020F0502020204030204" pitchFamily="34" charset="0"/>
              </a:rPr>
              <a:t>Початок великих перекладацьких програм</a:t>
            </a:r>
            <a:r>
              <a:rPr lang="cs-CZ" dirty="0">
                <a:effectLst/>
              </a:rPr>
              <a:t> </a:t>
            </a:r>
            <a:endParaRPr lang="uk-UA" dirty="0"/>
          </a:p>
        </p:txBody>
      </p:sp>
    </p:spTree>
    <p:extLst>
      <p:ext uri="{BB962C8B-B14F-4D97-AF65-F5344CB8AC3E}">
        <p14:creationId xmlns:p14="http://schemas.microsoft.com/office/powerpoint/2010/main" val="356238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083885-E8A7-F6CD-64D4-137C99F05A03}"/>
              </a:ext>
            </a:extLst>
          </p:cNvPr>
          <p:cNvSpPr>
            <a:spLocks noGrp="1"/>
          </p:cNvSpPr>
          <p:nvPr>
            <p:ph type="title"/>
          </p:nvPr>
        </p:nvSpPr>
        <p:spPr/>
        <p:txBody>
          <a:bodyPr>
            <a:normAutofit/>
          </a:bodyPr>
          <a:lstStyle/>
          <a:p>
            <a:pPr algn="ctr"/>
            <a:r>
              <a:rPr lang="uk-UA" sz="2400" b="1" dirty="0">
                <a:effectLst/>
                <a:latin typeface="Georgia" panose="02040502050405020303" pitchFamily="18" charset="0"/>
                <a:ea typeface="Calibri" panose="020F0502020204030204" pitchFamily="34" charset="0"/>
                <a:cs typeface="Times New Roman" panose="02020603050405020304" pitchFamily="18" charset="0"/>
              </a:rPr>
              <a:t>Поступовий обвал офіційний культури (літератури)</a:t>
            </a:r>
            <a:r>
              <a:rPr lang="uk-UA" sz="2400" dirty="0">
                <a:effectLst/>
                <a:latin typeface="Georgia" panose="02040502050405020303" pitchFamily="18" charset="0"/>
                <a:ea typeface="Calibri" panose="020F0502020204030204" pitchFamily="34" charset="0"/>
                <a:cs typeface="Times New Roman" panose="02020603050405020304" pitchFamily="18" charset="0"/>
              </a:rPr>
              <a:t>, нежиттєздатної та шаблонної, і зародження актуальної української культури – в музиці, арт-практиках, літературі</a:t>
            </a:r>
            <a:endParaRPr lang="uk-UA" sz="5400" dirty="0"/>
          </a:p>
        </p:txBody>
      </p:sp>
      <p:sp>
        <p:nvSpPr>
          <p:cNvPr id="3" name="Zástupný obsah 2">
            <a:extLst>
              <a:ext uri="{FF2B5EF4-FFF2-40B4-BE49-F238E27FC236}">
                <a16:creationId xmlns:a16="http://schemas.microsoft.com/office/drawing/2014/main" id="{B9962ED5-AC3A-DD2C-E344-7251CB8E7618}"/>
              </a:ext>
            </a:extLst>
          </p:cNvPr>
          <p:cNvSpPr>
            <a:spLocks noGrp="1"/>
          </p:cNvSpPr>
          <p:nvPr>
            <p:ph idx="1"/>
          </p:nvPr>
        </p:nvSpPr>
        <p:spPr/>
        <p:txBody>
          <a:bodyPr/>
          <a:lstStyle/>
          <a:p>
            <a:pPr marL="342900" lvl="0" indent="-342900">
              <a:lnSpc>
                <a:spcPct val="107000"/>
              </a:lnSpc>
              <a:spcBef>
                <a:spcPts val="600"/>
              </a:spcBef>
              <a:spcAft>
                <a:spcPts val="800"/>
              </a:spcAft>
              <a:buFont typeface="Symbol" pitchFamily="2" charset="2"/>
              <a:buChar char=""/>
            </a:pPr>
            <a:r>
              <a:rPr lang="uk-UA" sz="1800" dirty="0">
                <a:effectLst/>
                <a:latin typeface="Georgia" panose="02040502050405020303" pitchFamily="18" charset="0"/>
                <a:ea typeface="Calibri" panose="020F0502020204030204" pitchFamily="34" charset="0"/>
                <a:cs typeface="Times New Roman" panose="02020603050405020304" pitchFamily="18" charset="0"/>
              </a:rPr>
              <a:t>Трансавангард (</a:t>
            </a:r>
            <a:r>
              <a:rPr lang="uk-UA" sz="1800" dirty="0" err="1">
                <a:effectLst/>
                <a:latin typeface="Georgia" panose="02040502050405020303" pitchFamily="18" charset="0"/>
                <a:ea typeface="Calibri" panose="020F0502020204030204" pitchFamily="34" charset="0"/>
                <a:cs typeface="Times New Roman" panose="02020603050405020304" pitchFamily="18" charset="0"/>
              </a:rPr>
              <a:t>неокреспресіонізм</a:t>
            </a:r>
            <a:r>
              <a:rPr lang="uk-UA" sz="1800" dirty="0">
                <a:effectLst/>
                <a:latin typeface="Georgia" panose="02040502050405020303" pitchFamily="18" charset="0"/>
                <a:ea typeface="Calibri" panose="020F0502020204030204" pitchFamily="34" charset="0"/>
                <a:cs typeface="Times New Roman" panose="02020603050405020304" pitchFamily="18" charset="0"/>
              </a:rPr>
              <a:t>) у живописі, бу-ба-</a:t>
            </a:r>
            <a:r>
              <a:rPr lang="uk-UA" sz="1800" dirty="0" err="1">
                <a:effectLst/>
                <a:latin typeface="Georgia" panose="02040502050405020303" pitchFamily="18" charset="0"/>
                <a:ea typeface="Calibri" panose="020F0502020204030204" pitchFamily="34" charset="0"/>
                <a:cs typeface="Times New Roman" panose="02020603050405020304" pitchFamily="18" charset="0"/>
              </a:rPr>
              <a:t>бізм</a:t>
            </a:r>
            <a:r>
              <a:rPr lang="uk-UA" sz="1800" dirty="0">
                <a:effectLst/>
                <a:latin typeface="Georgia" panose="02040502050405020303" pitchFamily="18" charset="0"/>
                <a:ea typeface="Calibri" panose="020F0502020204030204" pitchFamily="34" charset="0"/>
                <a:cs typeface="Times New Roman" panose="02020603050405020304" pitchFamily="18" charset="0"/>
              </a:rPr>
              <a:t> у літературі як аналог постмодернізму.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Georgia" panose="02040502050405020303" pitchFamily="18" charset="0"/>
                <a:ea typeface="Calibri" panose="020F0502020204030204" pitchFamily="34" charset="0"/>
                <a:cs typeface="Times New Roman" panose="02020603050405020304" pitchFamily="18" charset="0"/>
              </a:rPr>
              <a:t>Стрімкий вибух української рок-музики – Мертвий півень, Плач Єремії. Інтелектуалізація.</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Georgia" panose="02040502050405020303" pitchFamily="18" charset="0"/>
                <a:ea typeface="Calibri" panose="020F0502020204030204" pitchFamily="34" charset="0"/>
                <a:cs typeface="Times New Roman" panose="02020603050405020304" pitchFamily="18" charset="0"/>
              </a:rPr>
              <a:t>Про постмодернізм говорять скрізь – від університетських кафедр до літературних рецензій.</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Georgia" panose="02040502050405020303" pitchFamily="18" charset="0"/>
                <a:ea typeface="Calibri" panose="020F0502020204030204" pitchFamily="34" charset="0"/>
                <a:cs typeface="Times New Roman" panose="02020603050405020304" pitchFamily="18" charset="0"/>
              </a:rPr>
              <a:t>Ідентифікація постмодернізму провокує мимоволі та ідентифікацію його антиподу чи антиподів.</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Georgia" panose="02040502050405020303" pitchFamily="18" charset="0"/>
                <a:ea typeface="Calibri" panose="020F0502020204030204" pitchFamily="34" charset="0"/>
                <a:cs typeface="Times New Roman" panose="02020603050405020304" pitchFamily="18" charset="0"/>
              </a:rPr>
              <a:t>Український постмодернізм специфічний. </a:t>
            </a:r>
            <a:r>
              <a:rPr lang="uk-UA" sz="1800" dirty="0" err="1">
                <a:effectLst/>
                <a:latin typeface="Georgia" panose="02040502050405020303" pitchFamily="18" charset="0"/>
                <a:ea typeface="Calibri" panose="020F0502020204030204" pitchFamily="34" charset="0"/>
                <a:cs typeface="Times New Roman" panose="02020603050405020304" pitchFamily="18" charset="0"/>
              </a:rPr>
              <a:t>Соц</a:t>
            </a:r>
            <a:r>
              <a:rPr lang="uk-UA" sz="1800" dirty="0">
                <a:effectLst/>
                <a:latin typeface="Georgia" panose="02040502050405020303" pitchFamily="18" charset="0"/>
                <a:ea typeface="Calibri" panose="020F0502020204030204" pitchFamily="34" charset="0"/>
                <a:cs typeface="Times New Roman" panose="02020603050405020304" pitchFamily="18" charset="0"/>
              </a:rPr>
              <a:t>-арт (як аналог поп-арту) тут не відбувся. Він мало </a:t>
            </a:r>
            <a:r>
              <a:rPr lang="uk-UA" sz="1800" dirty="0" err="1">
                <a:effectLst/>
                <a:latin typeface="Georgia" panose="02040502050405020303" pitchFamily="18" charset="0"/>
                <a:ea typeface="Calibri" panose="020F0502020204030204" pitchFamily="34" charset="0"/>
                <a:cs typeface="Times New Roman" panose="02020603050405020304" pitchFamily="18" charset="0"/>
              </a:rPr>
              <a:t>стібеться</a:t>
            </a:r>
            <a:r>
              <a:rPr lang="uk-UA" sz="1800" dirty="0">
                <a:effectLst/>
                <a:latin typeface="Georgia" panose="02040502050405020303" pitchFamily="18" charset="0"/>
                <a:ea typeface="Calibri" panose="020F0502020204030204" pitchFamily="34" charset="0"/>
                <a:cs typeface="Times New Roman" panose="02020603050405020304" pitchFamily="18" charset="0"/>
              </a:rPr>
              <a:t> з соцреалізму, а більше з </a:t>
            </a:r>
            <a:r>
              <a:rPr lang="uk-UA" sz="1800" dirty="0" err="1">
                <a:effectLst/>
                <a:latin typeface="Georgia" panose="02040502050405020303" pitchFamily="18" charset="0"/>
                <a:ea typeface="Calibri" panose="020F0502020204030204" pitchFamily="34" charset="0"/>
                <a:cs typeface="Times New Roman" panose="02020603050405020304" pitchFamily="18" charset="0"/>
              </a:rPr>
              <a:t>ентокультури</a:t>
            </a:r>
            <a:r>
              <a:rPr lang="uk-UA" sz="1800" dirty="0">
                <a:effectLst/>
                <a:latin typeface="Georgia" panose="02040502050405020303" pitchFamily="18" charset="0"/>
                <a:ea typeface="Calibri" panose="020F0502020204030204" pitchFamily="34" charset="0"/>
                <a:cs typeface="Times New Roman" panose="02020603050405020304" pitchFamily="18" charset="0"/>
              </a:rPr>
              <a:t> </a:t>
            </a:r>
            <a:r>
              <a:rPr lang="uk-UA" sz="1800" dirty="0" err="1">
                <a:effectLst/>
                <a:latin typeface="Georgia" panose="02040502050405020303" pitchFamily="18" charset="0"/>
                <a:ea typeface="Calibri" panose="020F0502020204030204" pitchFamily="34" charset="0"/>
                <a:cs typeface="Times New Roman" panose="02020603050405020304" pitchFamily="18" charset="0"/>
              </a:rPr>
              <a:t>неонародництва</a:t>
            </a:r>
            <a:r>
              <a:rPr lang="uk-UA" sz="1800" dirty="0">
                <a:effectLst/>
                <a:latin typeface="Georgia" panose="02040502050405020303" pitchFamily="18"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6819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A2CB34-8A7B-F651-772F-1CE673460875}"/>
              </a:ext>
            </a:extLst>
          </p:cNvPr>
          <p:cNvSpPr>
            <a:spLocks noGrp="1"/>
          </p:cNvSpPr>
          <p:nvPr>
            <p:ph type="title"/>
          </p:nvPr>
        </p:nvSpPr>
        <p:spPr/>
        <p:txBody>
          <a:bodyPr>
            <a:normAutofit/>
          </a:bodyPr>
          <a:lstStyle/>
          <a:p>
            <a:pPr algn="ctr"/>
            <a:r>
              <a:rPr lang="uk-UA" sz="3200" dirty="0">
                <a:solidFill>
                  <a:srgbClr val="202122"/>
                </a:solidFill>
                <a:effectLst/>
                <a:latin typeface="Georgia" panose="02040502050405020303" pitchFamily="18" charset="0"/>
                <a:ea typeface="Times New Roman" panose="02020603050405020304" pitchFamily="18" charset="0"/>
                <a:cs typeface="Arial" panose="020B0604020202020204" pitchFamily="34" charset="0"/>
              </a:rPr>
              <a:t>Український постмодернізм мав декілька </a:t>
            </a:r>
            <a:r>
              <a:rPr lang="uk-UA" sz="3200" dirty="0" err="1">
                <a:solidFill>
                  <a:srgbClr val="202122"/>
                </a:solidFill>
                <a:effectLst/>
                <a:latin typeface="Georgia" panose="02040502050405020303" pitchFamily="18" charset="0"/>
                <a:ea typeface="Times New Roman" panose="02020603050405020304" pitchFamily="18" charset="0"/>
                <a:cs typeface="Arial" panose="020B0604020202020204" pitchFamily="34" charset="0"/>
              </a:rPr>
              <a:t>відгалужень</a:t>
            </a:r>
            <a:r>
              <a:rPr lang="uk-UA" sz="3200" dirty="0">
                <a:solidFill>
                  <a:srgbClr val="202122"/>
                </a:solidFill>
                <a:effectLst/>
                <a:latin typeface="Georgia" panose="02040502050405020303" pitchFamily="18" charset="0"/>
                <a:ea typeface="Times New Roman" panose="02020603050405020304" pitchFamily="18" charset="0"/>
                <a:cs typeface="Arial" panose="020B0604020202020204" pitchFamily="34" charset="0"/>
              </a:rPr>
              <a:t>:</a:t>
            </a:r>
            <a:endParaRPr lang="uk-UA" sz="6600" dirty="0"/>
          </a:p>
        </p:txBody>
      </p:sp>
      <p:sp>
        <p:nvSpPr>
          <p:cNvPr id="3" name="Zástupný obsah 2">
            <a:extLst>
              <a:ext uri="{FF2B5EF4-FFF2-40B4-BE49-F238E27FC236}">
                <a16:creationId xmlns:a16="http://schemas.microsoft.com/office/drawing/2014/main" id="{9901D503-8CA7-F74B-53AC-3B8C9084389A}"/>
              </a:ext>
            </a:extLst>
          </p:cNvPr>
          <p:cNvSpPr>
            <a:spLocks noGrp="1"/>
          </p:cNvSpPr>
          <p:nvPr>
            <p:ph idx="1"/>
          </p:nvPr>
        </p:nvSpPr>
        <p:spPr/>
        <p:txBody>
          <a:bodyPr>
            <a:normAutofit fontScale="92500" lnSpcReduction="20000"/>
          </a:bodyPr>
          <a:lstStyle/>
          <a:p>
            <a:pPr marL="453390" indent="-226695">
              <a:lnSpc>
                <a:spcPct val="107000"/>
              </a:lnSpc>
              <a:spcBef>
                <a:spcPts val="600"/>
              </a:spcBef>
              <a:spcAft>
                <a:spcPts val="600"/>
              </a:spcAft>
            </a:pPr>
            <a:r>
              <a:rPr lang="uk-UA" sz="1800" dirty="0">
                <a:effectLst/>
                <a:latin typeface="Arial" panose="020B0604020202020204" pitchFamily="34" charset="0"/>
                <a:ea typeface="Times New Roman" panose="02020603050405020304" pitchFamily="18" charset="0"/>
                <a:cs typeface="Times New Roman" panose="02020603050405020304" pitchFamily="18" charset="0"/>
              </a:rPr>
              <a:t>ґротескний (</a:t>
            </a:r>
            <a:r>
              <a:rPr lang="uk-UA" sz="1800" dirty="0">
                <a:effectLst/>
                <a:latin typeface="Arial" panose="020B0604020202020204" pitchFamily="34" charset="0"/>
                <a:ea typeface="Times New Roman" panose="02020603050405020304" pitchFamily="18" charset="0"/>
                <a:cs typeface="Times New Roman" panose="02020603050405020304" pitchFamily="18" charset="0"/>
                <a:hlinkClick r:id="rId2" tooltip="Володимир Діброва">
                  <a:extLst>
                    <a:ext uri="{A12FA001-AC4F-418D-AE19-62706E023703}">
                      <ahyp:hlinkClr xmlns:ahyp="http://schemas.microsoft.com/office/drawing/2018/hyperlinkcolor" val="tx"/>
                    </a:ext>
                  </a:extLst>
                </a:hlinkClick>
              </a:rPr>
              <a:t>Володимир Діброва</a:t>
            </a:r>
            <a:r>
              <a:rPr lang="uk-UA" sz="1800" dirty="0">
                <a:effectLst/>
                <a:latin typeface="Arial" panose="020B0604020202020204" pitchFamily="34" charset="0"/>
                <a:ea typeface="Times New Roman" panose="02020603050405020304" pitchFamily="18" charset="0"/>
                <a:cs typeface="Times New Roman" panose="02020603050405020304" pitchFamily="18" charset="0"/>
              </a:rPr>
              <a:t>, </a:t>
            </a:r>
            <a:r>
              <a:rPr lang="uk-UA" sz="1800" dirty="0">
                <a:effectLst/>
                <a:latin typeface="Arial" panose="020B0604020202020204" pitchFamily="34" charset="0"/>
                <a:ea typeface="Times New Roman" panose="02020603050405020304" pitchFamily="18" charset="0"/>
                <a:cs typeface="Times New Roman" panose="02020603050405020304" pitchFamily="18" charset="0"/>
                <a:hlinkClick r:id="rId3" tooltip="Лесь Подерв'янський">
                  <a:extLst>
                    <a:ext uri="{A12FA001-AC4F-418D-AE19-62706E023703}">
                      <ahyp:hlinkClr xmlns:ahyp="http://schemas.microsoft.com/office/drawing/2018/hyperlinkcolor" val="tx"/>
                    </a:ext>
                  </a:extLst>
                </a:hlinkClick>
              </a:rPr>
              <a:t>Лесь Подерв'янський</a:t>
            </a:r>
            <a:r>
              <a:rPr lang="uk-UA" sz="1800" dirty="0">
                <a:effectLst/>
                <a:latin typeface="Arial" panose="020B0604020202020204" pitchFamily="34" charset="0"/>
                <a:ea typeface="Times New Roman" panose="02020603050405020304" pitchFamily="18" charset="0"/>
                <a:cs typeface="Times New Roman" panose="02020603050405020304" pitchFamily="18" charset="0"/>
              </a:rPr>
              <a:t>, </a:t>
            </a:r>
            <a:r>
              <a:rPr lang="uk-UA" sz="1800" dirty="0">
                <a:effectLst/>
                <a:latin typeface="Arial" panose="020B0604020202020204" pitchFamily="34" charset="0"/>
                <a:ea typeface="Times New Roman" panose="02020603050405020304" pitchFamily="18" charset="0"/>
                <a:cs typeface="Times New Roman" panose="02020603050405020304" pitchFamily="18" charset="0"/>
                <a:hlinkClick r:id="rId4" tooltip="Богдан Жолдак">
                  <a:extLst>
                    <a:ext uri="{A12FA001-AC4F-418D-AE19-62706E023703}">
                      <ahyp:hlinkClr xmlns:ahyp="http://schemas.microsoft.com/office/drawing/2018/hyperlinkcolor" val="tx"/>
                    </a:ext>
                  </a:extLst>
                </a:hlinkClick>
              </a:rPr>
              <a:t>Богдан Жолдак</a:t>
            </a:r>
            <a:r>
              <a:rPr lang="uk-U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3390" indent="-226695">
              <a:lnSpc>
                <a:spcPct val="107000"/>
              </a:lnSpc>
              <a:spcBef>
                <a:spcPts val="600"/>
              </a:spcBef>
              <a:spcAft>
                <a:spcPts val="600"/>
              </a:spcAft>
            </a:pPr>
            <a:r>
              <a:rPr lang="uk-UA" sz="1800" dirty="0">
                <a:effectLst/>
                <a:latin typeface="Arial" panose="020B0604020202020204" pitchFamily="34" charset="0"/>
                <a:ea typeface="Times New Roman" panose="02020603050405020304" pitchFamily="18" charset="0"/>
                <a:cs typeface="Times New Roman" panose="02020603050405020304" pitchFamily="18" charset="0"/>
              </a:rPr>
              <a:t>карнавальний (</a:t>
            </a:r>
            <a:r>
              <a:rPr lang="uk-UA" sz="1800" dirty="0">
                <a:effectLst/>
                <a:latin typeface="Arial" panose="020B0604020202020204" pitchFamily="34" charset="0"/>
                <a:ea typeface="Times New Roman" panose="02020603050405020304" pitchFamily="18" charset="0"/>
                <a:cs typeface="Times New Roman" panose="02020603050405020304" pitchFamily="18" charset="0"/>
                <a:hlinkClick r:id="rId5" tooltip="Бу-Ба-Бу">
                  <a:extLst>
                    <a:ext uri="{A12FA001-AC4F-418D-AE19-62706E023703}">
                      <ahyp:hlinkClr xmlns:ahyp="http://schemas.microsoft.com/office/drawing/2018/hyperlinkcolor" val="tx"/>
                    </a:ext>
                  </a:extLst>
                </a:hlinkClick>
              </a:rPr>
              <a:t>Бу-Ба-Бу</a:t>
            </a:r>
            <a:r>
              <a:rPr lang="uk-U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3390" indent="-226695">
              <a:lnSpc>
                <a:spcPct val="107000"/>
              </a:lnSpc>
              <a:spcBef>
                <a:spcPts val="600"/>
              </a:spcBef>
              <a:spcAft>
                <a:spcPts val="600"/>
              </a:spcAft>
            </a:pPr>
            <a:r>
              <a:rPr lang="uk-UA" sz="1800" dirty="0">
                <a:effectLst/>
                <a:latin typeface="Arial" panose="020B0604020202020204" pitchFamily="34" charset="0"/>
                <a:ea typeface="Times New Roman" panose="02020603050405020304" pitchFamily="18" charset="0"/>
                <a:cs typeface="Times New Roman" panose="02020603050405020304" pitchFamily="18" charset="0"/>
              </a:rPr>
              <a:t>апокаліптичний (Юрій Іздрик, </a:t>
            </a:r>
            <a:r>
              <a:rPr lang="uk-UA" sz="1800" dirty="0">
                <a:effectLst/>
                <a:latin typeface="Arial" panose="020B0604020202020204" pitchFamily="34" charset="0"/>
                <a:ea typeface="Times New Roman" panose="02020603050405020304" pitchFamily="18" charset="0"/>
                <a:cs typeface="Times New Roman" panose="02020603050405020304" pitchFamily="18" charset="0"/>
                <a:hlinkClick r:id="rId6" tooltip="Тарас Прохасько">
                  <a:extLst>
                    <a:ext uri="{A12FA001-AC4F-418D-AE19-62706E023703}">
                      <ahyp:hlinkClr xmlns:ahyp="http://schemas.microsoft.com/office/drawing/2018/hyperlinkcolor" val="tx"/>
                    </a:ext>
                  </a:extLst>
                </a:hlinkClick>
              </a:rPr>
              <a:t>Тарас Прохасько</a:t>
            </a:r>
            <a:r>
              <a:rPr lang="uk-UA" sz="1800" dirty="0">
                <a:effectLst/>
                <a:latin typeface="Arial" panose="020B0604020202020204" pitchFamily="34" charset="0"/>
                <a:ea typeface="Times New Roman" panose="02020603050405020304" pitchFamily="18" charset="0"/>
                <a:cs typeface="Times New Roman" panose="02020603050405020304" pitchFamily="18" charset="0"/>
              </a:rPr>
              <a:t>, </a:t>
            </a:r>
            <a:r>
              <a:rPr lang="uk-UA" sz="1800" dirty="0">
                <a:effectLst/>
                <a:latin typeface="Arial" panose="020B0604020202020204" pitchFamily="34" charset="0"/>
                <a:ea typeface="Times New Roman" panose="02020603050405020304" pitchFamily="18" charset="0"/>
                <a:cs typeface="Times New Roman" panose="02020603050405020304" pitchFamily="18" charset="0"/>
                <a:hlinkClick r:id="rId7" tooltip="Євген Пашковський">
                  <a:extLst>
                    <a:ext uri="{A12FA001-AC4F-418D-AE19-62706E023703}">
                      <ahyp:hlinkClr xmlns:ahyp="http://schemas.microsoft.com/office/drawing/2018/hyperlinkcolor" val="tx"/>
                    </a:ext>
                  </a:extLst>
                </a:hlinkClick>
              </a:rPr>
              <a:t>Євген Пашковський</a:t>
            </a:r>
            <a:r>
              <a:rPr lang="uk-U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3390" indent="-226695">
              <a:lnSpc>
                <a:spcPct val="107000"/>
              </a:lnSpc>
              <a:spcBef>
                <a:spcPts val="600"/>
              </a:spcBef>
              <a:spcAft>
                <a:spcPts val="600"/>
              </a:spcAft>
            </a:pPr>
            <a:r>
              <a:rPr lang="uk-UA" sz="1800" dirty="0" err="1">
                <a:effectLst/>
                <a:latin typeface="Arial" panose="020B0604020202020204" pitchFamily="34" charset="0"/>
                <a:ea typeface="Times New Roman" panose="02020603050405020304" pitchFamily="18" charset="0"/>
                <a:cs typeface="Times New Roman" panose="02020603050405020304" pitchFamily="18" charset="0"/>
              </a:rPr>
              <a:t>попкультурний</a:t>
            </a:r>
            <a:r>
              <a:rPr lang="uk-UA" sz="1800" dirty="0">
                <a:effectLst/>
                <a:latin typeface="Arial" panose="020B0604020202020204" pitchFamily="34" charset="0"/>
                <a:ea typeface="Times New Roman" panose="02020603050405020304" pitchFamily="18" charset="0"/>
                <a:cs typeface="Times New Roman" panose="02020603050405020304" pitchFamily="18" charset="0"/>
              </a:rPr>
              <a:t> (</a:t>
            </a:r>
            <a:r>
              <a:rPr lang="uk-UA" sz="1800" dirty="0">
                <a:effectLst/>
                <a:latin typeface="Arial" panose="020B0604020202020204" pitchFamily="34" charset="0"/>
                <a:ea typeface="Times New Roman" panose="02020603050405020304" pitchFamily="18" charset="0"/>
                <a:cs typeface="Times New Roman" panose="02020603050405020304" pitchFamily="18" charset="0"/>
                <a:hlinkClick r:id="rId8" tooltip="Сергій Жадан">
                  <a:extLst>
                    <a:ext uri="{A12FA001-AC4F-418D-AE19-62706E023703}">
                      <ahyp:hlinkClr xmlns:ahyp="http://schemas.microsoft.com/office/drawing/2018/hyperlinkcolor" val="tx"/>
                    </a:ext>
                  </a:extLst>
                </a:hlinkClick>
              </a:rPr>
              <a:t>Сергій Жадан</a:t>
            </a:r>
            <a:r>
              <a:rPr lang="uk-U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3390" indent="-226695">
              <a:lnSpc>
                <a:spcPct val="107000"/>
              </a:lnSpc>
              <a:spcBef>
                <a:spcPts val="600"/>
              </a:spcBef>
              <a:spcAft>
                <a:spcPts val="600"/>
              </a:spcAft>
            </a:pPr>
            <a:r>
              <a:rPr lang="uk-UA" sz="1800" dirty="0">
                <a:effectLst/>
                <a:latin typeface="Arial" panose="020B0604020202020204" pitchFamily="34" charset="0"/>
                <a:ea typeface="Times New Roman" panose="02020603050405020304" pitchFamily="18" charset="0"/>
                <a:cs typeface="Times New Roman" panose="02020603050405020304" pitchFamily="18" charset="0"/>
              </a:rPr>
              <a:t>феміністичний (Оксана Забужко), популярний (</a:t>
            </a:r>
            <a:r>
              <a:rPr lang="uk-UA" sz="1800" dirty="0">
                <a:effectLst/>
                <a:latin typeface="Arial" panose="020B0604020202020204" pitchFamily="34" charset="0"/>
                <a:ea typeface="Times New Roman" panose="02020603050405020304" pitchFamily="18" charset="0"/>
                <a:cs typeface="Times New Roman" panose="02020603050405020304" pitchFamily="18" charset="0"/>
                <a:hlinkClick r:id="rId9" tooltip="Юрій Винничук">
                  <a:extLst>
                    <a:ext uri="{A12FA001-AC4F-418D-AE19-62706E023703}">
                      <ahyp:hlinkClr xmlns:ahyp="http://schemas.microsoft.com/office/drawing/2018/hyperlinkcolor" val="tx"/>
                    </a:ext>
                  </a:extLst>
                </a:hlinkClick>
              </a:rPr>
              <a:t>Юрій Винничук</a:t>
            </a:r>
            <a:r>
              <a:rPr lang="uk-UA" sz="1800" dirty="0">
                <a:effectLst/>
                <a:latin typeface="Arial" panose="020B0604020202020204" pitchFamily="34" charset="0"/>
                <a:ea typeface="Times New Roman" panose="02020603050405020304" pitchFamily="18" charset="0"/>
                <a:cs typeface="Times New Roman" panose="02020603050405020304" pitchFamily="18" charset="0"/>
              </a:rPr>
              <a:t>)</a:t>
            </a:r>
            <a:r>
              <a:rPr lang="uk-UA" sz="1800" baseline="30000" dirty="0">
                <a:effectLst/>
                <a:latin typeface="Arial" panose="020B0604020202020204" pitchFamily="34"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[21]</a:t>
            </a:r>
            <a:r>
              <a:rPr lang="uk-UA" sz="1800" baseline="30000" dirty="0">
                <a:effectLst/>
                <a:latin typeface="Arial" panose="020B0604020202020204" pitchFamily="34" charset="0"/>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[22]</a:t>
            </a:r>
            <a:r>
              <a:rPr lang="uk-UA"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3390" indent="-226695">
              <a:lnSpc>
                <a:spcPct val="107000"/>
              </a:lnSpc>
              <a:spcBef>
                <a:spcPts val="600"/>
              </a:spcBef>
              <a:spcAft>
                <a:spcPts val="600"/>
              </a:spcAft>
            </a:pPr>
            <a:r>
              <a:rPr lang="uk-UA" sz="1800" dirty="0">
                <a:effectLst/>
                <a:latin typeface="Arial" panose="020B0604020202020204" pitchFamily="34" charset="0"/>
                <a:ea typeface="Times New Roman" panose="02020603050405020304" pitchFamily="18" charset="0"/>
                <a:cs typeface="Times New Roman" panose="02020603050405020304" pitchFamily="18" charset="0"/>
              </a:rPr>
              <a:t>Для постмодернізму характерна зміна поважного ставлення до класичної і до масової літератури. В текстах письменників цього напряму наявне іронізування над класиками та гра з символами національної пам'яті.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3390" indent="-226695">
              <a:lnSpc>
                <a:spcPct val="107000"/>
              </a:lnSpc>
              <a:spcBef>
                <a:spcPts val="600"/>
              </a:spcBef>
              <a:spcAft>
                <a:spcPts val="600"/>
              </a:spcAft>
            </a:pPr>
            <a:r>
              <a:rPr lang="uk-UA" sz="1800" dirty="0">
                <a:effectLst/>
                <a:latin typeface="Arial" panose="020B0604020202020204" pitchFamily="34" charset="0"/>
                <a:ea typeface="Times New Roman" panose="02020603050405020304" pitchFamily="18" charset="0"/>
                <a:cs typeface="Times New Roman" panose="02020603050405020304" pitchFamily="18" charset="0"/>
              </a:rPr>
              <a:t>Важливим наслідком постмодернізму став розвиток в Україні масової літератури, яка успадкувала деякі його художні прийоми (списки, </a:t>
            </a:r>
            <a:r>
              <a:rPr lang="uk-UA" sz="1800" dirty="0" err="1">
                <a:effectLst/>
                <a:latin typeface="Arial" panose="020B0604020202020204" pitchFamily="34" charset="0"/>
                <a:ea typeface="Times New Roman" panose="02020603050405020304" pitchFamily="18" charset="0"/>
                <a:cs typeface="Times New Roman" panose="02020603050405020304" pitchFamily="18" charset="0"/>
              </a:rPr>
              <a:t>колажність</a:t>
            </a:r>
            <a:r>
              <a:rPr lang="uk-UA" sz="1800" dirty="0">
                <a:effectLst/>
                <a:latin typeface="Arial" panose="020B0604020202020204" pitchFamily="34" charset="0"/>
                <a:ea typeface="Times New Roman" panose="02020603050405020304" pitchFamily="18" charset="0"/>
                <a:cs typeface="Times New Roman" panose="02020603050405020304" pitchFamily="18" charset="0"/>
              </a:rPr>
              <a:t>, різноманітні стилі в одному тексті).</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3390" indent="-226695">
              <a:lnSpc>
                <a:spcPct val="107000"/>
              </a:lnSpc>
              <a:spcBef>
                <a:spcPts val="600"/>
              </a:spcBef>
              <a:spcAft>
                <a:spcPts val="600"/>
              </a:spcAft>
            </a:pPr>
            <a:r>
              <a:rPr lang="uk-UA" sz="1800" dirty="0">
                <a:effectLst/>
                <a:latin typeface="Arial" panose="020B0604020202020204" pitchFamily="34" charset="0"/>
                <a:ea typeface="Times New Roman" panose="02020603050405020304" pitchFamily="18" charset="0"/>
                <a:cs typeface="Times New Roman" panose="02020603050405020304" pitchFamily="18" charset="0"/>
              </a:rPr>
              <a:t>Найбільш поширеними прийомами в українському постмодернізмі стали іронія та стилізація.</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3390" indent="-226695">
              <a:lnSpc>
                <a:spcPct val="107000"/>
              </a:lnSpc>
              <a:spcBef>
                <a:spcPts val="600"/>
              </a:spcBef>
              <a:spcAft>
                <a:spcPts val="600"/>
              </a:spcAft>
            </a:pPr>
            <a:r>
              <a:rPr lang="uk-UA" sz="1800" dirty="0">
                <a:effectLst/>
                <a:latin typeface="Arial" panose="020B0604020202020204" pitchFamily="34" charset="0"/>
                <a:ea typeface="Times New Roman" panose="02020603050405020304" pitchFamily="18" charset="0"/>
                <a:cs typeface="Times New Roman" panose="02020603050405020304" pitchFamily="18" charset="0"/>
              </a:rPr>
              <a:t>Закінченням періоду українського постмодернізму вважають кінець 1990-х років</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1855197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7091CE-A324-05D1-426A-C464A094BB0C}"/>
              </a:ext>
            </a:extLst>
          </p:cNvPr>
          <p:cNvSpPr>
            <a:spLocks noGrp="1"/>
          </p:cNvSpPr>
          <p:nvPr>
            <p:ph type="title"/>
          </p:nvPr>
        </p:nvSpPr>
        <p:spPr/>
        <p:txBody>
          <a:bodyPr>
            <a:normAutofit/>
          </a:bodyPr>
          <a:lstStyle/>
          <a:p>
            <a:pPr algn="ctr"/>
            <a:r>
              <a:rPr lang="uk-UA" sz="2800" dirty="0">
                <a:effectLst/>
                <a:latin typeface="Georgia" panose="02040502050405020303" pitchFamily="18" charset="0"/>
                <a:ea typeface="Calibri" panose="020F0502020204030204" pitchFamily="34" charset="0"/>
                <a:cs typeface="Times New Roman" panose="02020603050405020304" pitchFamily="18" charset="0"/>
              </a:rPr>
              <a:t>В Україні, в літературному процесі, і справді співіснувало безліч творчих практик із різними світоглядними установками</a:t>
            </a:r>
            <a:endParaRPr lang="uk-UA" sz="6000" dirty="0"/>
          </a:p>
        </p:txBody>
      </p:sp>
      <p:sp>
        <p:nvSpPr>
          <p:cNvPr id="3" name="Zástupný obsah 2">
            <a:extLst>
              <a:ext uri="{FF2B5EF4-FFF2-40B4-BE49-F238E27FC236}">
                <a16:creationId xmlns:a16="http://schemas.microsoft.com/office/drawing/2014/main" id="{AD205B1D-B465-961D-EF2D-4E39C6C40943}"/>
              </a:ext>
            </a:extLst>
          </p:cNvPr>
          <p:cNvSpPr>
            <a:spLocks noGrp="1"/>
          </p:cNvSpPr>
          <p:nvPr>
            <p:ph idx="1"/>
          </p:nvPr>
        </p:nvSpPr>
        <p:spPr/>
        <p:txBody>
          <a:bodyPr/>
          <a:lstStyle/>
          <a:p>
            <a:pPr marL="342900" lvl="0" indent="-342900">
              <a:lnSpc>
                <a:spcPct val="107000"/>
              </a:lnSpc>
              <a:spcBef>
                <a:spcPts val="600"/>
              </a:spcBef>
              <a:spcAft>
                <a:spcPts val="800"/>
              </a:spcAft>
              <a:buFont typeface="Symbol" pitchFamily="2" charset="2"/>
              <a:buChar char=""/>
            </a:pPr>
            <a:r>
              <a:rPr lang="uk-UA" sz="1800" dirty="0">
                <a:effectLst/>
                <a:latin typeface="Georgia" panose="02040502050405020303" pitchFamily="18" charset="0"/>
                <a:ea typeface="Calibri" panose="020F0502020204030204" pitchFamily="34" charset="0"/>
                <a:cs typeface="Times New Roman" panose="02020603050405020304" pitchFamily="18" charset="0"/>
              </a:rPr>
              <a:t>Ранній карнавальний постмодернізм (Бу-Ба-Бу)</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Georgia" panose="02040502050405020303" pitchFamily="18" charset="0"/>
                <a:ea typeface="Calibri" panose="020F0502020204030204" pitchFamily="34" charset="0"/>
                <a:cs typeface="Times New Roman" panose="02020603050405020304" pitchFamily="18" charset="0"/>
              </a:rPr>
              <a:t>Пізній модернізм (Ігор Римарук, Василь Герасим’юк, Наталка Білоцерківець)</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Georgia" panose="02040502050405020303" pitchFamily="18" charset="0"/>
                <a:ea typeface="Calibri" panose="020F0502020204030204" pitchFamily="34" charset="0"/>
                <a:cs typeface="Times New Roman" panose="02020603050405020304" pitchFamily="18" charset="0"/>
              </a:rPr>
              <a:t>Продовження </a:t>
            </a:r>
            <a:r>
              <a:rPr lang="uk-UA" sz="1800" dirty="0" err="1">
                <a:effectLst/>
                <a:latin typeface="Georgia" panose="02040502050405020303" pitchFamily="18" charset="0"/>
                <a:ea typeface="Calibri" panose="020F0502020204030204" pitchFamily="34" charset="0"/>
                <a:cs typeface="Times New Roman" panose="02020603050405020304" pitchFamily="18" charset="0"/>
              </a:rPr>
              <a:t>соціреалізму</a:t>
            </a:r>
            <a:r>
              <a:rPr lang="uk-UA" sz="1800" dirty="0">
                <a:effectLst/>
                <a:latin typeface="Georgia" panose="02040502050405020303" pitchFamily="18" charset="0"/>
                <a:ea typeface="Calibri" panose="020F0502020204030204" pitchFamily="34" charset="0"/>
                <a:cs typeface="Times New Roman" panose="02020603050405020304" pitchFamily="18" charset="0"/>
              </a:rPr>
              <a:t> (старі письменники)</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Georgia" panose="02040502050405020303" pitchFamily="18" charset="0"/>
                <a:ea typeface="Calibri" panose="020F0502020204030204" pitchFamily="34" charset="0"/>
                <a:cs typeface="Times New Roman" panose="02020603050405020304" pitchFamily="18" charset="0"/>
              </a:rPr>
              <a:t>Химерна та іронічна проза (яка хиталася між модернізмом і постмодернізмом, Валерій Шевчук, Богдан Жолдак, ранній Юрій Винничук)</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Georgia" panose="02040502050405020303" pitchFamily="18" charset="0"/>
                <a:ea typeface="Calibri" panose="020F0502020204030204" pitchFamily="34" charset="0"/>
                <a:cs typeface="Times New Roman" panose="02020603050405020304" pitchFamily="18" charset="0"/>
              </a:rPr>
              <a:t>Концептуалізм (Лесь Подерв’янський)</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err="1">
                <a:effectLst/>
                <a:latin typeface="Georgia" panose="02040502050405020303" pitchFamily="18" charset="0"/>
                <a:ea typeface="Calibri" panose="020F0502020204030204" pitchFamily="34" charset="0"/>
                <a:cs typeface="Times New Roman" panose="02020603050405020304" pitchFamily="18" charset="0"/>
              </a:rPr>
              <a:t>Грунтівці</a:t>
            </a:r>
            <a:r>
              <a:rPr lang="uk-UA" sz="1800" dirty="0">
                <a:effectLst/>
                <a:latin typeface="Georgia" panose="02040502050405020303" pitchFamily="18" charset="0"/>
                <a:ea typeface="Calibri" panose="020F0502020204030204" pitchFamily="34" charset="0"/>
                <a:cs typeface="Times New Roman" panose="02020603050405020304" pitchFamily="18" charset="0"/>
              </a:rPr>
              <a:t> (консервативна модернізація) Житомирська школа (Євген Пашковський, </a:t>
            </a:r>
            <a:r>
              <a:rPr lang="uk-UA" sz="1800" dirty="0" err="1">
                <a:effectLst/>
                <a:latin typeface="Georgia" panose="02040502050405020303" pitchFamily="18" charset="0"/>
                <a:ea typeface="Calibri" panose="020F0502020204030204" pitchFamily="34" charset="0"/>
                <a:cs typeface="Times New Roman" panose="02020603050405020304" pitchFamily="18" charset="0"/>
              </a:rPr>
              <a:t>Вячеслав</a:t>
            </a:r>
            <a:r>
              <a:rPr lang="uk-UA" sz="1800" dirty="0">
                <a:effectLst/>
                <a:latin typeface="Georgia" panose="02040502050405020303" pitchFamily="18" charset="0"/>
                <a:ea typeface="Calibri" panose="020F0502020204030204" pitchFamily="34" charset="0"/>
                <a:cs typeface="Times New Roman" panose="02020603050405020304" pitchFamily="18" charset="0"/>
              </a:rPr>
              <a:t> Медвідь).</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800"/>
              </a:spcAft>
              <a:buFont typeface="Symbol" pitchFamily="2" charset="2"/>
              <a:buChar char=""/>
            </a:pPr>
            <a:r>
              <a:rPr lang="uk-UA" sz="1800" dirty="0">
                <a:effectLst/>
                <a:latin typeface="Georgia" panose="02040502050405020303" pitchFamily="18" charset="0"/>
                <a:ea typeface="Calibri" panose="020F0502020204030204" pitchFamily="34" charset="0"/>
                <a:cs typeface="Times New Roman" panose="02020603050405020304" pitchFamily="18" charset="0"/>
              </a:rPr>
              <a:t>Також </a:t>
            </a:r>
            <a:r>
              <a:rPr lang="uk-UA" sz="1800">
                <a:effectLst/>
                <a:latin typeface="Georgia" panose="02040502050405020303" pitchFamily="18" charset="0"/>
                <a:ea typeface="Calibri" panose="020F0502020204030204" pitchFamily="34" charset="0"/>
                <a:cs typeface="Times New Roman" panose="02020603050405020304" pitchFamily="18" charset="0"/>
              </a:rPr>
              <a:t>існували безліч </a:t>
            </a:r>
            <a:r>
              <a:rPr lang="uk-UA" sz="1800" dirty="0">
                <a:effectLst/>
                <a:latin typeface="Georgia" panose="02040502050405020303" pitchFamily="18" charset="0"/>
                <a:ea typeface="Calibri" panose="020F0502020204030204" pitchFamily="34" charset="0"/>
                <a:cs typeface="Times New Roman" panose="02020603050405020304" pitchFamily="18" charset="0"/>
              </a:rPr>
              <a:t>еклектичних варіантів, коли автор тяжів до кількох полюсів чи хитався між ними.</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277147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Nadpis 1">
            <a:extLst>
              <a:ext uri="{FF2B5EF4-FFF2-40B4-BE49-F238E27FC236}">
                <a16:creationId xmlns:a16="http://schemas.microsoft.com/office/drawing/2014/main" id="{80A32CDF-D558-3D62-77B4-D4DACFF1866E}"/>
              </a:ext>
            </a:extLst>
          </p:cNvPr>
          <p:cNvSpPr>
            <a:spLocks noGrp="1"/>
          </p:cNvSpPr>
          <p:nvPr>
            <p:ph type="title"/>
          </p:nvPr>
        </p:nvSpPr>
        <p:spPr>
          <a:xfrm>
            <a:off x="905484" y="1065749"/>
            <a:ext cx="3748810" cy="4726502"/>
          </a:xfrm>
        </p:spPr>
        <p:txBody>
          <a:bodyPr>
            <a:normAutofit/>
          </a:bodyPr>
          <a:lstStyle/>
          <a:p>
            <a:r>
              <a:rPr lang="uk-UA" dirty="0"/>
              <a:t>Зміна жанрів у 60–80-х роках ХХ ст.</a:t>
            </a:r>
            <a:endParaRPr lang="cs-CZ" dirty="0"/>
          </a:p>
        </p:txBody>
      </p:sp>
      <p:sp>
        <p:nvSpPr>
          <p:cNvPr id="3" name="Zástupný obsah 2">
            <a:extLst>
              <a:ext uri="{FF2B5EF4-FFF2-40B4-BE49-F238E27FC236}">
                <a16:creationId xmlns:a16="http://schemas.microsoft.com/office/drawing/2014/main" id="{6C314C38-6705-9E80-D6BD-48F8D1DB5DA2}"/>
              </a:ext>
            </a:extLst>
          </p:cNvPr>
          <p:cNvSpPr>
            <a:spLocks noGrp="1"/>
          </p:cNvSpPr>
          <p:nvPr>
            <p:ph idx="1"/>
          </p:nvPr>
        </p:nvSpPr>
        <p:spPr>
          <a:xfrm>
            <a:off x="6400800" y="713313"/>
            <a:ext cx="4953000" cy="5431376"/>
          </a:xfrm>
        </p:spPr>
        <p:txBody>
          <a:bodyPr anchor="ctr">
            <a:normAutofit/>
          </a:bodyPr>
          <a:lstStyle/>
          <a:p>
            <a:r>
              <a:rPr lang="uk-UA" sz="1400"/>
              <a:t>Розширення жанрово-стилістичних форм</a:t>
            </a:r>
          </a:p>
          <a:p>
            <a:r>
              <a:rPr lang="uk-UA" sz="1400"/>
              <a:t>Сонет – Д. Павличко «Сонети подільської осені», М. Вінграновський «Вінок на березі юності», В. Підпалий «Скіфські сонети».</a:t>
            </a:r>
          </a:p>
          <a:p>
            <a:r>
              <a:rPr lang="uk-UA" sz="1400"/>
              <a:t>Балади – І. Драч «Балади буднів» 1968</a:t>
            </a:r>
          </a:p>
          <a:p>
            <a:r>
              <a:rPr lang="uk-UA" sz="1400"/>
              <a:t>науково-технічні проблеми – «Жартівлива балада про теорію відносності», «Балада ДНК»</a:t>
            </a:r>
          </a:p>
          <a:p>
            <a:r>
              <a:rPr lang="uk-UA" sz="1400"/>
              <a:t>Розширення жанрових меж поеми – В. Симоненко «Кирпатий барометр», «Тиша і грам», Д. Павличко «Земля», «Іван Зайчук», «Поєдинок», «Вогнище», «Князь», «Петрик», І. Драч «Ніж у Сонці», «Чорнобильська Мадонна», «Дума про вчителя», Б. Олійник «»Коло», «Сім», «Крила», М. Вінграновський «Демон».</a:t>
            </a:r>
          </a:p>
          <a:p>
            <a:r>
              <a:rPr lang="uk-UA" sz="1400"/>
              <a:t>Ці твори відзначаються оригінальною структурою, ліризованістю, у багатьох із них використано прийоми кіномонтажу, композиційної асоціативності.</a:t>
            </a:r>
          </a:p>
          <a:p>
            <a:r>
              <a:rPr lang="uk-UA" sz="1400"/>
              <a:t>Основні мотиви нових збірок – палка любов до України, вболівання за долю народу, оспівування людських почуттів, праці, природи, рідного краю.</a:t>
            </a:r>
          </a:p>
          <a:p>
            <a:r>
              <a:rPr lang="uk-UA" sz="1400"/>
              <a:t>Творам шістдесятників властиві глибокий ліризм і щирість, багатогранність тематики і знання історії.</a:t>
            </a:r>
          </a:p>
        </p:txBody>
      </p:sp>
    </p:spTree>
    <p:extLst>
      <p:ext uri="{BB962C8B-B14F-4D97-AF65-F5344CB8AC3E}">
        <p14:creationId xmlns:p14="http://schemas.microsoft.com/office/powerpoint/2010/main" val="2470684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66B0AF-D0D2-C874-3824-987D1E6BF565}"/>
              </a:ext>
            </a:extLst>
          </p:cNvPr>
          <p:cNvSpPr>
            <a:spLocks noGrp="1"/>
          </p:cNvSpPr>
          <p:nvPr>
            <p:ph type="title"/>
          </p:nvPr>
        </p:nvSpPr>
        <p:spPr/>
        <p:txBody>
          <a:bodyPr/>
          <a:lstStyle/>
          <a:p>
            <a:pPr algn="ctr"/>
            <a:r>
              <a:rPr lang="uk-UA" dirty="0"/>
              <a:t>БУ-БА-БУ</a:t>
            </a:r>
            <a:br>
              <a:rPr lang="uk-UA" dirty="0"/>
            </a:br>
            <a:r>
              <a:rPr lang="uk-UA" dirty="0"/>
              <a:t>бурлеск – балаган - буфонада</a:t>
            </a:r>
          </a:p>
        </p:txBody>
      </p:sp>
      <p:sp>
        <p:nvSpPr>
          <p:cNvPr id="3" name="Zástupný obsah 2">
            <a:extLst>
              <a:ext uri="{FF2B5EF4-FFF2-40B4-BE49-F238E27FC236}">
                <a16:creationId xmlns:a16="http://schemas.microsoft.com/office/drawing/2014/main" id="{5892943C-E840-9E81-3474-F4AC954E5A3B}"/>
              </a:ext>
            </a:extLst>
          </p:cNvPr>
          <p:cNvSpPr>
            <a:spLocks noGrp="1"/>
          </p:cNvSpPr>
          <p:nvPr>
            <p:ph idx="1"/>
          </p:nvPr>
        </p:nvSpPr>
        <p:spPr>
          <a:xfrm>
            <a:off x="838200" y="1825624"/>
            <a:ext cx="10515600" cy="4816475"/>
          </a:xfrm>
        </p:spPr>
        <p:txBody>
          <a:bodyPr>
            <a:normAutofit lnSpcReduction="10000"/>
          </a:bodyPr>
          <a:lstStyle/>
          <a:p>
            <a:r>
              <a:rPr lang="uk-UA" sz="1800" i="0" dirty="0">
                <a:effectLst/>
              </a:rPr>
              <a:t>17 квітня 1985р. у Львові. </a:t>
            </a:r>
          </a:p>
          <a:p>
            <a:r>
              <a:rPr lang="uk-UA" sz="1800" i="0" dirty="0">
                <a:effectLst/>
              </a:rPr>
              <a:t>Члени: Юрій Андрухович — Патріарх, Віктор Неборак — прокуратор, Олександр </a:t>
            </a:r>
            <a:r>
              <a:rPr lang="uk-UA" sz="1800" i="0" dirty="0" err="1">
                <a:effectLst/>
              </a:rPr>
              <a:t>Ірванець</a:t>
            </a:r>
            <a:r>
              <a:rPr lang="uk-UA" sz="1800" i="0" dirty="0">
                <a:effectLst/>
              </a:rPr>
              <a:t> — підскарбій. </a:t>
            </a:r>
          </a:p>
          <a:p>
            <a:r>
              <a:rPr lang="uk-UA" sz="1800" i="0" dirty="0">
                <a:effectLst/>
              </a:rPr>
              <a:t>Андрухович — найстарший з покоління. Неборак — схильність до аналізу та літературознавства. </a:t>
            </a:r>
            <a:r>
              <a:rPr lang="uk-UA" sz="1800" i="0" dirty="0" err="1">
                <a:effectLst/>
              </a:rPr>
              <a:t>Ірванець</a:t>
            </a:r>
            <a:r>
              <a:rPr lang="uk-UA" sz="1800" i="0" dirty="0">
                <a:effectLst/>
              </a:rPr>
              <a:t> — захоплення вивченням монет, грошей та медалей з історичного погляду. </a:t>
            </a:r>
          </a:p>
          <a:p>
            <a:r>
              <a:rPr lang="uk-UA" sz="1800" i="0" dirty="0">
                <a:effectLst/>
              </a:rPr>
              <a:t>1-й публічний вечір — кінець 1987р. в Києві. </a:t>
            </a:r>
          </a:p>
          <a:p>
            <a:r>
              <a:rPr lang="uk-UA" sz="1800" i="0" dirty="0">
                <a:effectLst/>
              </a:rPr>
              <a:t>Найактивніший період діяльності припав на 1987—1991 роки (23 концертні поетичні вечори).</a:t>
            </a:r>
          </a:p>
          <a:p>
            <a:r>
              <a:rPr lang="uk-UA" sz="1800" i="0" dirty="0">
                <a:effectLst/>
              </a:rPr>
              <a:t>Апофеозом Бу-Ба-Бу став фестиваль «Вивих-92». Тоді головну фестивальну акцію склали 4 постановки поетичні опери </a:t>
            </a:r>
            <a:r>
              <a:rPr lang="uk-UA" sz="1800" i="0" dirty="0" err="1">
                <a:effectLst/>
              </a:rPr>
              <a:t>поезоопери</a:t>
            </a:r>
            <a:r>
              <a:rPr lang="uk-UA" sz="1800" i="0" dirty="0">
                <a:effectLst/>
              </a:rPr>
              <a:t> Бу-Ба-Бу «Крайслер Імперіал».</a:t>
            </a:r>
          </a:p>
          <a:p>
            <a:r>
              <a:rPr lang="uk-UA" sz="1800" i="0" dirty="0">
                <a:effectLst/>
              </a:rPr>
              <a:t>1995р. – перша спільна книга бу-ба-</a:t>
            </a:r>
            <a:r>
              <a:rPr lang="uk-UA" sz="1800" i="0" dirty="0" err="1">
                <a:effectLst/>
              </a:rPr>
              <a:t>бістів</a:t>
            </a:r>
            <a:r>
              <a:rPr lang="uk-UA" sz="1800" i="0" dirty="0">
                <a:effectLst/>
              </a:rPr>
              <a:t> «Бу-Ба-Бу. </a:t>
            </a:r>
            <a:r>
              <a:rPr lang="uk-UA" sz="1800" i="0" dirty="0" err="1">
                <a:effectLst/>
              </a:rPr>
              <a:t>Т.в</a:t>
            </a:r>
            <a:r>
              <a:rPr lang="uk-UA" sz="1800" i="0" dirty="0">
                <a:effectLst/>
              </a:rPr>
              <a:t>. О. […] </a:t>
            </a:r>
            <a:r>
              <a:rPr lang="uk-UA" sz="1800" i="0" dirty="0" err="1">
                <a:effectLst/>
              </a:rPr>
              <a:t>ри</a:t>
            </a:r>
            <a:r>
              <a:rPr lang="uk-UA" sz="1800" i="0" dirty="0">
                <a:effectLst/>
              </a:rPr>
              <a:t>» у видавництві «Каменяр». 1996р.</a:t>
            </a:r>
          </a:p>
          <a:p>
            <a:r>
              <a:rPr lang="uk-UA" sz="1800" i="0" dirty="0">
                <a:effectLst/>
              </a:rPr>
              <a:t>1996 р. – друкований проект «Крайслер Імперіал» у журналі «</a:t>
            </a:r>
            <a:r>
              <a:rPr lang="uk-UA" sz="1800" dirty="0"/>
              <a:t>Ч</a:t>
            </a:r>
            <a:r>
              <a:rPr lang="uk-UA" sz="1800" i="0" dirty="0">
                <a:effectLst/>
              </a:rPr>
              <a:t>етвер-6» був фактичним завершенням динамічного періоду існування Бу-Ба-Бу. </a:t>
            </a:r>
          </a:p>
          <a:p>
            <a:r>
              <a:rPr lang="uk-UA" sz="1800" i="0" dirty="0">
                <a:effectLst/>
              </a:rPr>
              <a:t>Карнавальне </a:t>
            </a:r>
            <a:r>
              <a:rPr lang="uk-UA" sz="1800" i="0" dirty="0" err="1">
                <a:effectLst/>
              </a:rPr>
              <a:t>необарокове</a:t>
            </a:r>
            <a:r>
              <a:rPr lang="uk-UA" sz="1800" i="0" dirty="0">
                <a:effectLst/>
              </a:rPr>
              <a:t> мислення, синдром зламу, розпад імперії. </a:t>
            </a:r>
          </a:p>
          <a:p>
            <a:r>
              <a:rPr lang="uk-UA" sz="1800" i="0" dirty="0">
                <a:effectLst/>
              </a:rPr>
              <a:t>Бу-Ба-Бу заснувало свою академію, що об’єднує членів Бу-Ба-Бу та поетів нагороджених премією Бу-Ба-Бу за найкращий вірш року (Іван Малкович, Назар Гончар, Володимир Цибулько, Галина </a:t>
            </a:r>
            <a:r>
              <a:rPr lang="uk-UA" sz="1800" i="0" dirty="0" err="1">
                <a:effectLst/>
              </a:rPr>
              <a:t>Петросаняк</a:t>
            </a:r>
            <a:r>
              <a:rPr lang="uk-UA" sz="1800" i="0" dirty="0">
                <a:effectLst/>
              </a:rPr>
              <a:t> Сергій Жадан, 1988 – 1999).</a:t>
            </a:r>
            <a:endParaRPr lang="uk-UA" sz="1800" dirty="0">
              <a:effectLst/>
            </a:endParaRPr>
          </a:p>
          <a:p>
            <a:endParaRPr lang="uk-UA" sz="1800" dirty="0"/>
          </a:p>
        </p:txBody>
      </p:sp>
    </p:spTree>
    <p:extLst>
      <p:ext uri="{BB962C8B-B14F-4D97-AF65-F5344CB8AC3E}">
        <p14:creationId xmlns:p14="http://schemas.microsoft.com/office/powerpoint/2010/main" val="1569853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590338-BC1C-7D49-801B-FEA75BE8E132}"/>
              </a:ext>
            </a:extLst>
          </p:cNvPr>
          <p:cNvSpPr>
            <a:spLocks noGrp="1"/>
          </p:cNvSpPr>
          <p:nvPr>
            <p:ph type="title"/>
          </p:nvPr>
        </p:nvSpPr>
        <p:spPr/>
        <p:txBody>
          <a:bodyPr/>
          <a:lstStyle/>
          <a:p>
            <a:pPr algn="ctr"/>
            <a:r>
              <a:rPr lang="uk-UA" dirty="0"/>
              <a:t>Поезія </a:t>
            </a:r>
            <a:endParaRPr lang="cs-CZ" dirty="0"/>
          </a:p>
        </p:txBody>
      </p:sp>
      <p:sp>
        <p:nvSpPr>
          <p:cNvPr id="4" name="Zástupný obsah 3">
            <a:extLst>
              <a:ext uri="{FF2B5EF4-FFF2-40B4-BE49-F238E27FC236}">
                <a16:creationId xmlns:a16="http://schemas.microsoft.com/office/drawing/2014/main" id="{3C8AFADF-883A-744C-ABE6-5C645B6F7FD1}"/>
              </a:ext>
            </a:extLst>
          </p:cNvPr>
          <p:cNvSpPr>
            <a:spLocks noGrp="1"/>
          </p:cNvSpPr>
          <p:nvPr>
            <p:ph sz="half" idx="2"/>
          </p:nvPr>
        </p:nvSpPr>
        <p:spPr>
          <a:xfrm>
            <a:off x="839788" y="1690688"/>
            <a:ext cx="10390589" cy="4498975"/>
          </a:xfrm>
        </p:spPr>
        <p:txBody>
          <a:bodyPr>
            <a:normAutofit fontScale="92500" lnSpcReduction="20000"/>
          </a:bodyPr>
          <a:lstStyle/>
          <a:p>
            <a:r>
              <a:rPr lang="uk-UA" dirty="0"/>
              <a:t>Поетичні угрупування кінця 80-х – початку 90-х років:</a:t>
            </a:r>
          </a:p>
          <a:p>
            <a:r>
              <a:rPr lang="uk-UA" dirty="0"/>
              <a:t>«БУ-БА-БУ»</a:t>
            </a:r>
          </a:p>
          <a:p>
            <a:r>
              <a:rPr lang="uk-UA" dirty="0"/>
              <a:t>«</a:t>
            </a:r>
            <a:r>
              <a:rPr lang="uk-UA" dirty="0" err="1"/>
              <a:t>ЛуГоСад</a:t>
            </a:r>
            <a:r>
              <a:rPr lang="uk-UA" dirty="0"/>
              <a:t>»</a:t>
            </a:r>
          </a:p>
          <a:p>
            <a:r>
              <a:rPr lang="uk-UA" dirty="0"/>
              <a:t>«Нова дегенерація»</a:t>
            </a:r>
          </a:p>
          <a:p>
            <a:pPr marL="0" indent="0" algn="ctr">
              <a:buNone/>
            </a:pPr>
            <a:r>
              <a:rPr lang="uk-UA" dirty="0"/>
              <a:t>Основні мотиви:</a:t>
            </a:r>
          </a:p>
          <a:p>
            <a:pPr marL="0" indent="0">
              <a:buNone/>
            </a:pPr>
            <a:r>
              <a:rPr lang="uk-UA" dirty="0"/>
              <a:t>1. Мотив (архетип) раю і щастя – Богдан Олег </a:t>
            </a:r>
            <a:r>
              <a:rPr lang="uk-UA" dirty="0" err="1"/>
              <a:t>Горобчук</a:t>
            </a:r>
            <a:r>
              <a:rPr lang="uk-UA" dirty="0"/>
              <a:t>, Павло Горбач</a:t>
            </a:r>
          </a:p>
          <a:p>
            <a:pPr marL="0" indent="0">
              <a:buNone/>
            </a:pPr>
            <a:r>
              <a:rPr lang="uk-UA" dirty="0"/>
              <a:t>2. Образ ворога, архетип ворога – </a:t>
            </a:r>
            <a:r>
              <a:rPr lang="uk-UA" dirty="0" err="1"/>
              <a:t>Ю</a:t>
            </a:r>
            <a:r>
              <a:rPr lang="uk-UA" dirty="0"/>
              <a:t>. </a:t>
            </a:r>
            <a:r>
              <a:rPr lang="uk-UA" dirty="0" err="1"/>
              <a:t>Заруцький</a:t>
            </a:r>
            <a:r>
              <a:rPr lang="uk-UA" dirty="0"/>
              <a:t>, Василь Герасим’юк, Павло </a:t>
            </a:r>
            <a:r>
              <a:rPr lang="uk-UA" dirty="0" err="1"/>
              <a:t>Коробчук</a:t>
            </a:r>
            <a:endParaRPr lang="uk-UA" dirty="0"/>
          </a:p>
          <a:p>
            <a:pPr marL="0" indent="0">
              <a:buNone/>
            </a:pPr>
            <a:r>
              <a:rPr lang="uk-UA" dirty="0"/>
              <a:t>3. Мотив смерті – М. </a:t>
            </a:r>
            <a:r>
              <a:rPr lang="uk-UA" dirty="0" err="1"/>
              <a:t>Сидоржевський</a:t>
            </a:r>
            <a:r>
              <a:rPr lang="uk-UA" dirty="0"/>
              <a:t>, Юрко Ґудзь</a:t>
            </a:r>
          </a:p>
          <a:p>
            <a:pPr marL="0" indent="0">
              <a:buNone/>
            </a:pPr>
            <a:r>
              <a:rPr lang="uk-UA" dirty="0"/>
              <a:t>4. Архетип часу – Наталка </a:t>
            </a:r>
            <a:r>
              <a:rPr lang="uk-UA" dirty="0" err="1"/>
              <a:t>Білоцерківець</a:t>
            </a:r>
            <a:r>
              <a:rPr lang="uk-UA" dirty="0"/>
              <a:t>, Михайло Пасічник, Ігор Римарук, Надія </a:t>
            </a:r>
            <a:r>
              <a:rPr lang="uk-UA" dirty="0" err="1"/>
              <a:t>Кирян</a:t>
            </a:r>
            <a:r>
              <a:rPr lang="uk-UA" dirty="0"/>
              <a:t>, Дмитро </a:t>
            </a:r>
            <a:r>
              <a:rPr lang="uk-UA" dirty="0" err="1"/>
              <a:t>Лазуткін</a:t>
            </a:r>
            <a:r>
              <a:rPr lang="uk-UA" dirty="0"/>
              <a:t>, Людмила </a:t>
            </a:r>
            <a:r>
              <a:rPr lang="uk-UA" dirty="0" err="1"/>
              <a:t>Скирда</a:t>
            </a:r>
            <a:endParaRPr lang="uk-UA" dirty="0"/>
          </a:p>
          <a:p>
            <a:endParaRPr lang="uk-UA" dirty="0"/>
          </a:p>
          <a:p>
            <a:endParaRPr lang="cs-CZ" dirty="0"/>
          </a:p>
        </p:txBody>
      </p:sp>
    </p:spTree>
    <p:extLst>
      <p:ext uri="{BB962C8B-B14F-4D97-AF65-F5344CB8AC3E}">
        <p14:creationId xmlns:p14="http://schemas.microsoft.com/office/powerpoint/2010/main" val="681705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7E99D0-286A-754D-B56D-BF3F6606B63B}"/>
              </a:ext>
            </a:extLst>
          </p:cNvPr>
          <p:cNvSpPr>
            <a:spLocks noGrp="1"/>
          </p:cNvSpPr>
          <p:nvPr>
            <p:ph type="title"/>
          </p:nvPr>
        </p:nvSpPr>
        <p:spPr/>
        <p:txBody>
          <a:bodyPr/>
          <a:lstStyle/>
          <a:p>
            <a:r>
              <a:rPr lang="uk-UA" dirty="0"/>
              <a:t>Жанрово-тематичні різновиди </a:t>
            </a:r>
            <a:r>
              <a:rPr lang="uk-UA" dirty="0" err="1"/>
              <a:t>укр</a:t>
            </a:r>
            <a:r>
              <a:rPr lang="uk-UA" dirty="0"/>
              <a:t>. поезії</a:t>
            </a:r>
            <a:endParaRPr lang="cs-CZ" dirty="0"/>
          </a:p>
        </p:txBody>
      </p:sp>
      <p:sp>
        <p:nvSpPr>
          <p:cNvPr id="4" name="Zástupný obsah 3">
            <a:extLst>
              <a:ext uri="{FF2B5EF4-FFF2-40B4-BE49-F238E27FC236}">
                <a16:creationId xmlns:a16="http://schemas.microsoft.com/office/drawing/2014/main" id="{A0ABBB04-47EE-5743-B2C0-13F525FBF0BA}"/>
              </a:ext>
            </a:extLst>
          </p:cNvPr>
          <p:cNvSpPr>
            <a:spLocks noGrp="1"/>
          </p:cNvSpPr>
          <p:nvPr>
            <p:ph sz="half" idx="2"/>
          </p:nvPr>
        </p:nvSpPr>
        <p:spPr>
          <a:xfrm>
            <a:off x="839788" y="1690688"/>
            <a:ext cx="10094375" cy="4498975"/>
          </a:xfrm>
        </p:spPr>
        <p:txBody>
          <a:bodyPr>
            <a:normAutofit lnSpcReduction="10000"/>
          </a:bodyPr>
          <a:lstStyle/>
          <a:p>
            <a:r>
              <a:rPr lang="uk-UA" b="1" dirty="0"/>
              <a:t>Комічна поезія </a:t>
            </a:r>
            <a:r>
              <a:rPr lang="uk-UA" dirty="0"/>
              <a:t>– гумористична і сатирична поезія</a:t>
            </a:r>
          </a:p>
          <a:p>
            <a:r>
              <a:rPr lang="uk-UA" dirty="0"/>
              <a:t>Юрко Позаяк, Іван Малкович, Олександр </a:t>
            </a:r>
            <a:r>
              <a:rPr lang="uk-UA" dirty="0" err="1"/>
              <a:t>Ірванець</a:t>
            </a:r>
            <a:r>
              <a:rPr lang="uk-UA" dirty="0"/>
              <a:t>, Володимир Цибулько, Ігор Бондар-Терещенко</a:t>
            </a:r>
          </a:p>
          <a:p>
            <a:r>
              <a:rPr lang="uk-UA" b="1" dirty="0"/>
              <a:t>Інтимна лірика </a:t>
            </a:r>
            <a:endParaRPr lang="uk-UA" dirty="0"/>
          </a:p>
          <a:p>
            <a:r>
              <a:rPr lang="uk-UA" dirty="0"/>
              <a:t>Олег Романенко «Мій кіт за тобою скучив», Іван </a:t>
            </a:r>
            <a:r>
              <a:rPr lang="uk-UA" dirty="0" err="1"/>
              <a:t>Андрусяк</a:t>
            </a:r>
            <a:endParaRPr lang="uk-UA" dirty="0"/>
          </a:p>
          <a:p>
            <a:r>
              <a:rPr lang="uk-UA" b="1" dirty="0"/>
              <a:t>Зорова поезія </a:t>
            </a:r>
          </a:p>
          <a:p>
            <a:r>
              <a:rPr lang="uk-UA" dirty="0"/>
              <a:t>Микола Сорока, Мирослав Король, Віктор </a:t>
            </a:r>
            <a:r>
              <a:rPr lang="uk-UA" dirty="0" err="1"/>
              <a:t>Женченко</a:t>
            </a:r>
            <a:r>
              <a:rPr lang="uk-UA" dirty="0"/>
              <a:t>, Микола Холодний, Василь </a:t>
            </a:r>
            <a:r>
              <a:rPr lang="uk-UA" dirty="0" err="1"/>
              <a:t>Трубай</a:t>
            </a:r>
            <a:endParaRPr lang="uk-UA" dirty="0"/>
          </a:p>
          <a:p>
            <a:r>
              <a:rPr lang="uk-UA" b="1" dirty="0"/>
              <a:t>Неоавангардизм </a:t>
            </a:r>
          </a:p>
          <a:p>
            <a:r>
              <a:rPr lang="uk-UA" dirty="0"/>
              <a:t>Олег </a:t>
            </a:r>
            <a:r>
              <a:rPr lang="uk-UA" dirty="0" err="1"/>
              <a:t>Коцарев</a:t>
            </a:r>
            <a:r>
              <a:rPr lang="uk-UA" dirty="0"/>
              <a:t>, Вано </a:t>
            </a:r>
            <a:r>
              <a:rPr lang="uk-UA" dirty="0" err="1"/>
              <a:t>Крюґер</a:t>
            </a:r>
            <a:endParaRPr lang="uk-UA" dirty="0"/>
          </a:p>
          <a:p>
            <a:endParaRPr lang="uk-UA" dirty="0"/>
          </a:p>
          <a:p>
            <a:endParaRPr lang="cs-CZ" dirty="0"/>
          </a:p>
        </p:txBody>
      </p:sp>
    </p:spTree>
    <p:extLst>
      <p:ext uri="{BB962C8B-B14F-4D97-AF65-F5344CB8AC3E}">
        <p14:creationId xmlns:p14="http://schemas.microsoft.com/office/powerpoint/2010/main" val="4106825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osoba, muž&#10;&#10;Popis byl vytvořen automaticky">
            <a:extLst>
              <a:ext uri="{FF2B5EF4-FFF2-40B4-BE49-F238E27FC236}">
                <a16:creationId xmlns:a16="http://schemas.microsoft.com/office/drawing/2014/main" id="{E8813361-8E78-6C46-A5E1-C33A6112978D}"/>
              </a:ext>
            </a:extLst>
          </p:cNvPr>
          <p:cNvPicPr>
            <a:picLocks noChangeAspect="1"/>
          </p:cNvPicPr>
          <p:nvPr/>
        </p:nvPicPr>
        <p:blipFill rotWithShape="1">
          <a:blip r:embed="rId2">
            <a:alphaModFix/>
          </a:blip>
          <a:srcRect l="34988" r="6739"/>
          <a:stretch/>
        </p:blipFill>
        <p:spPr>
          <a:xfrm>
            <a:off x="5797543" y="10"/>
            <a:ext cx="6394152" cy="6857990"/>
          </a:xfrm>
          <a:prstGeom prst="rect">
            <a:avLst/>
          </a:prstGeom>
        </p:spPr>
      </p:pic>
      <p:sp>
        <p:nvSpPr>
          <p:cNvPr id="2" name="Nadpis 1">
            <a:extLst>
              <a:ext uri="{FF2B5EF4-FFF2-40B4-BE49-F238E27FC236}">
                <a16:creationId xmlns:a16="http://schemas.microsoft.com/office/drawing/2014/main" id="{3D679DE6-BFA8-6342-A144-998FEA1AD21D}"/>
              </a:ext>
            </a:extLst>
          </p:cNvPr>
          <p:cNvSpPr>
            <a:spLocks noGrp="1"/>
          </p:cNvSpPr>
          <p:nvPr>
            <p:ph type="title"/>
          </p:nvPr>
        </p:nvSpPr>
        <p:spPr>
          <a:xfrm>
            <a:off x="386367" y="0"/>
            <a:ext cx="6516710" cy="1311664"/>
          </a:xfrm>
        </p:spPr>
        <p:txBody>
          <a:bodyPr>
            <a:normAutofit/>
          </a:bodyPr>
          <a:lstStyle/>
          <a:p>
            <a:r>
              <a:rPr lang="uk-UA" sz="4000" b="1" dirty="0">
                <a:solidFill>
                  <a:srgbClr val="000000"/>
                </a:solidFill>
              </a:rPr>
              <a:t>Олесь </a:t>
            </a:r>
            <a:r>
              <a:rPr lang="uk-UA" sz="4000" b="1" dirty="0" err="1">
                <a:solidFill>
                  <a:srgbClr val="000000"/>
                </a:solidFill>
              </a:rPr>
              <a:t>Ульяненко</a:t>
            </a:r>
            <a:r>
              <a:rPr lang="uk-UA" sz="4000" b="1" dirty="0">
                <a:solidFill>
                  <a:srgbClr val="000000"/>
                </a:solidFill>
              </a:rPr>
              <a:t> «</a:t>
            </a:r>
            <a:r>
              <a:rPr lang="uk-UA" sz="4000" b="1" dirty="0" err="1">
                <a:solidFill>
                  <a:srgbClr val="000000"/>
                </a:solidFill>
              </a:rPr>
              <a:t>Сталінка</a:t>
            </a:r>
            <a:r>
              <a:rPr lang="uk-UA" sz="4000" b="1" dirty="0">
                <a:solidFill>
                  <a:srgbClr val="000000"/>
                </a:solidFill>
              </a:rPr>
              <a:t>»</a:t>
            </a:r>
            <a:endParaRPr lang="cs-CZ" sz="4000" b="1" dirty="0">
              <a:solidFill>
                <a:srgbClr val="000000"/>
              </a:solidFill>
            </a:endParaRPr>
          </a:p>
        </p:txBody>
      </p:sp>
      <p:sp>
        <p:nvSpPr>
          <p:cNvPr id="3" name="Zástupný obsah 2">
            <a:extLst>
              <a:ext uri="{FF2B5EF4-FFF2-40B4-BE49-F238E27FC236}">
                <a16:creationId xmlns:a16="http://schemas.microsoft.com/office/drawing/2014/main" id="{9C87B83B-A504-2E49-88DF-684A983B99A2}"/>
              </a:ext>
            </a:extLst>
          </p:cNvPr>
          <p:cNvSpPr>
            <a:spLocks noGrp="1"/>
          </p:cNvSpPr>
          <p:nvPr>
            <p:ph idx="1"/>
          </p:nvPr>
        </p:nvSpPr>
        <p:spPr>
          <a:xfrm>
            <a:off x="180304" y="1129399"/>
            <a:ext cx="6095999" cy="5355114"/>
          </a:xfrm>
        </p:spPr>
        <p:txBody>
          <a:bodyPr anchor="ctr">
            <a:normAutofit/>
          </a:bodyPr>
          <a:lstStyle/>
          <a:p>
            <a:r>
              <a:rPr lang="uk-UA" sz="1600" dirty="0">
                <a:solidFill>
                  <a:srgbClr val="000000"/>
                </a:solidFill>
              </a:rPr>
              <a:t>Характер людини зумовлюється не лише її фізіологічною природою і біологічними законами, а й характером відповідного середовища, освіти, спадковістю. Патологія часто проявляється в процесі виховання, наслідування аномальної поведінки батьків. Так, для головного героя роману саме спадковість є рушійною силою його долі.</a:t>
            </a:r>
          </a:p>
          <a:p>
            <a:r>
              <a:rPr lang="uk-UA" sz="1600" dirty="0">
                <a:solidFill>
                  <a:srgbClr val="000000"/>
                </a:solidFill>
              </a:rPr>
              <a:t>Історія біологічного виродження роду </a:t>
            </a:r>
            <a:r>
              <a:rPr lang="uk-UA" sz="1600" dirty="0" err="1">
                <a:solidFill>
                  <a:srgbClr val="000000"/>
                </a:solidFill>
              </a:rPr>
              <a:t>Піскур-Піскарьових</a:t>
            </a:r>
            <a:r>
              <a:rPr lang="uk-UA" sz="1600" dirty="0">
                <a:solidFill>
                  <a:srgbClr val="000000"/>
                </a:solidFill>
              </a:rPr>
              <a:t>, представленого в трьох поколіннях. Виродження зумовлено розплатою за сталінський гріх діда </a:t>
            </a:r>
            <a:r>
              <a:rPr lang="uk-UA" sz="1600" dirty="0" err="1">
                <a:solidFill>
                  <a:srgbClr val="000000"/>
                </a:solidFill>
              </a:rPr>
              <a:t>Піскура</a:t>
            </a:r>
            <a:r>
              <a:rPr lang="uk-UA" sz="1600" dirty="0">
                <a:solidFill>
                  <a:srgbClr val="000000"/>
                </a:solidFill>
              </a:rPr>
              <a:t>, який все своє життя намагається імітувати риси зовнішності й манеру поведінки Сталіна. </a:t>
            </a:r>
          </a:p>
          <a:p>
            <a:r>
              <a:rPr lang="uk-UA" sz="1600" dirty="0">
                <a:solidFill>
                  <a:srgbClr val="000000"/>
                </a:solidFill>
              </a:rPr>
              <a:t>«Героїчне» минуле стає нікому не потрібним.</a:t>
            </a:r>
          </a:p>
          <a:p>
            <a:r>
              <a:rPr lang="uk-UA" sz="1600" dirty="0">
                <a:solidFill>
                  <a:srgbClr val="000000"/>
                </a:solidFill>
              </a:rPr>
              <a:t>Гостре відчуття смерті, нещасливе дитинство </a:t>
            </a:r>
            <a:r>
              <a:rPr lang="uk-UA" sz="1600" dirty="0" err="1">
                <a:solidFill>
                  <a:srgbClr val="000000"/>
                </a:solidFill>
              </a:rPr>
              <a:t>Горіка</a:t>
            </a:r>
            <a:r>
              <a:rPr lang="uk-UA" sz="1600" dirty="0">
                <a:solidFill>
                  <a:srgbClr val="000000"/>
                </a:solidFill>
              </a:rPr>
              <a:t> (головного героя), його батько пияк.</a:t>
            </a:r>
          </a:p>
          <a:p>
            <a:r>
              <a:rPr lang="uk-UA" sz="1600" dirty="0">
                <a:solidFill>
                  <a:srgbClr val="000000"/>
                </a:solidFill>
              </a:rPr>
              <a:t>Байдужість та агресивність з боку оточення призвичаює </a:t>
            </a:r>
            <a:r>
              <a:rPr lang="uk-UA" sz="1600" dirty="0" err="1">
                <a:solidFill>
                  <a:srgbClr val="000000"/>
                </a:solidFill>
              </a:rPr>
              <a:t>Горіка</a:t>
            </a:r>
            <a:r>
              <a:rPr lang="uk-UA" sz="1600" dirty="0">
                <a:solidFill>
                  <a:srgbClr val="000000"/>
                </a:solidFill>
              </a:rPr>
              <a:t> до низьких способів виживання – за допомогою фізичної сили, жорстокості та насильства, які й стануть головними орієнтирами в його подальшому житті.</a:t>
            </a:r>
          </a:p>
          <a:p>
            <a:r>
              <a:rPr lang="uk-UA" sz="1600" dirty="0">
                <a:solidFill>
                  <a:srgbClr val="000000"/>
                </a:solidFill>
              </a:rPr>
              <a:t>У романі «</a:t>
            </a:r>
            <a:r>
              <a:rPr lang="uk-UA" sz="1600" dirty="0" err="1">
                <a:solidFill>
                  <a:srgbClr val="000000"/>
                </a:solidFill>
              </a:rPr>
              <a:t>Сталінка</a:t>
            </a:r>
            <a:r>
              <a:rPr lang="uk-UA" sz="1600" dirty="0">
                <a:solidFill>
                  <a:srgbClr val="000000"/>
                </a:solidFill>
              </a:rPr>
              <a:t>» О. </a:t>
            </a:r>
            <a:r>
              <a:rPr lang="uk-UA" sz="1600" dirty="0" err="1">
                <a:solidFill>
                  <a:srgbClr val="000000"/>
                </a:solidFill>
              </a:rPr>
              <a:t>Ульяненко</a:t>
            </a:r>
            <a:r>
              <a:rPr lang="uk-UA" sz="1600" dirty="0">
                <a:solidFill>
                  <a:srgbClr val="000000"/>
                </a:solidFill>
              </a:rPr>
              <a:t> здійснив психоаналіз тоталітаризму, звернувся до сучасного буття, до проблеми духовності, яка набуває ключового значення на межі століть.</a:t>
            </a:r>
            <a:endParaRPr lang="cs-CZ" sz="1600" dirty="0">
              <a:solidFill>
                <a:srgbClr val="000000"/>
              </a:solidFill>
            </a:endParaRPr>
          </a:p>
        </p:txBody>
      </p:sp>
    </p:spTree>
    <p:extLst>
      <p:ext uri="{BB962C8B-B14F-4D97-AF65-F5344CB8AC3E}">
        <p14:creationId xmlns:p14="http://schemas.microsoft.com/office/powerpoint/2010/main" val="2802853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osoba, muž, zeď, interiér&#10;&#10;Popis byl vytvořen automaticky">
            <a:extLst>
              <a:ext uri="{FF2B5EF4-FFF2-40B4-BE49-F238E27FC236}">
                <a16:creationId xmlns:a16="http://schemas.microsoft.com/office/drawing/2014/main" id="{A046BBCD-EE6C-1043-93E3-5C2EA227D156}"/>
              </a:ext>
            </a:extLst>
          </p:cNvPr>
          <p:cNvPicPr>
            <a:picLocks noChangeAspect="1"/>
          </p:cNvPicPr>
          <p:nvPr/>
        </p:nvPicPr>
        <p:blipFill rotWithShape="1">
          <a:blip r:embed="rId2"/>
          <a:srcRect r="-1" b="11143"/>
          <a:stretch/>
        </p:blipFill>
        <p:spPr>
          <a:xfrm>
            <a:off x="0" y="824248"/>
            <a:ext cx="5381422" cy="6033752"/>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Zástupný obsah 2">
            <a:extLst>
              <a:ext uri="{FF2B5EF4-FFF2-40B4-BE49-F238E27FC236}">
                <a16:creationId xmlns:a16="http://schemas.microsoft.com/office/drawing/2014/main" id="{F55753D0-C2C0-D24B-B0D0-527DDD7E45BE}"/>
              </a:ext>
            </a:extLst>
          </p:cNvPr>
          <p:cNvSpPr>
            <a:spLocks noGrp="1"/>
          </p:cNvSpPr>
          <p:nvPr>
            <p:ph idx="1"/>
          </p:nvPr>
        </p:nvSpPr>
        <p:spPr>
          <a:xfrm>
            <a:off x="5249265" y="462413"/>
            <a:ext cx="6354599" cy="6221723"/>
          </a:xfrm>
        </p:spPr>
        <p:txBody>
          <a:bodyPr>
            <a:normAutofit/>
          </a:bodyPr>
          <a:lstStyle/>
          <a:p>
            <a:pPr algn="just"/>
            <a:r>
              <a:rPr lang="uk-UA" sz="2000" dirty="0"/>
              <a:t>Сюжет побудований на розкритті таємничих жорстоких убивств, які протягом тривалого часу здійснює головний персонаж – Іван </a:t>
            </a:r>
            <a:r>
              <a:rPr lang="uk-UA" sz="2000" dirty="0" err="1"/>
              <a:t>Білозуб</a:t>
            </a:r>
            <a:r>
              <a:rPr lang="uk-UA" sz="2000" dirty="0"/>
              <a:t>.</a:t>
            </a:r>
          </a:p>
          <a:p>
            <a:pPr algn="just"/>
            <a:r>
              <a:rPr lang="uk-UA" sz="2000" dirty="0"/>
              <a:t>Детективний сюжет, сюжетна лінія зосереджена на процесі розслідування різноманітних злочинів, а інша побудована на нагнітанні різноманітних злочинних дій і намірів. Чорний роман.</a:t>
            </a:r>
          </a:p>
          <a:p>
            <a:pPr algn="just"/>
            <a:r>
              <a:rPr lang="uk-UA" sz="2000" dirty="0"/>
              <a:t>У головному персонажі – прояв у людині небезпечних темних сил, про існування яких звичайна людина зазвичай навіть не здогадується.</a:t>
            </a:r>
          </a:p>
          <a:p>
            <a:pPr algn="just"/>
            <a:r>
              <a:rPr lang="uk-UA" sz="2000" dirty="0"/>
              <a:t>Головним спостерігачем за вбивцею є сам автор – </a:t>
            </a:r>
            <a:r>
              <a:rPr lang="uk-UA" sz="2000" dirty="0" err="1"/>
              <a:t>найпроникливіший</a:t>
            </a:r>
            <a:r>
              <a:rPr lang="uk-UA" sz="2000" dirty="0"/>
              <a:t> аналітик. Допоміжні герої – Ракша. Ракша й Іван – персонажі-суперники, які воюють за незвичайну жінку – </a:t>
            </a:r>
            <a:r>
              <a:rPr lang="uk-UA" sz="2000" dirty="0" err="1"/>
              <a:t>Ліліт</a:t>
            </a:r>
            <a:r>
              <a:rPr lang="uk-UA" sz="2000" dirty="0"/>
              <a:t>.</a:t>
            </a:r>
          </a:p>
          <a:p>
            <a:pPr algn="just"/>
            <a:r>
              <a:rPr lang="uk-UA" sz="2000" dirty="0"/>
              <a:t>Другорядну, але досить смислову роль в історії маніяка відіграють його батьки, персонажі-маргінали Комета і </a:t>
            </a:r>
            <a:r>
              <a:rPr lang="uk-UA" sz="2000" dirty="0" err="1"/>
              <a:t>Ромодан</a:t>
            </a:r>
            <a:r>
              <a:rPr lang="uk-UA" sz="2000" dirty="0"/>
              <a:t>. Символічним є фінал роману, в якому чеченець </a:t>
            </a:r>
            <a:r>
              <a:rPr lang="uk-UA" sz="2000" dirty="0" err="1"/>
              <a:t>Ромодан</a:t>
            </a:r>
            <a:r>
              <a:rPr lang="uk-UA" sz="2000" dirty="0"/>
              <a:t> позбавляє життя Івана Білозуба.</a:t>
            </a:r>
          </a:p>
          <a:p>
            <a:pPr algn="just"/>
            <a:r>
              <a:rPr lang="uk-UA" sz="2000" dirty="0"/>
              <a:t>Аналіз вбивств Івана.</a:t>
            </a:r>
            <a:endParaRPr lang="cs-CZ" sz="2000" dirty="0"/>
          </a:p>
        </p:txBody>
      </p:sp>
      <p:sp>
        <p:nvSpPr>
          <p:cNvPr id="2" name="Nadpis 1">
            <a:extLst>
              <a:ext uri="{FF2B5EF4-FFF2-40B4-BE49-F238E27FC236}">
                <a16:creationId xmlns:a16="http://schemas.microsoft.com/office/drawing/2014/main" id="{E52CB059-5817-9041-8D5E-7EBC0BD19C2B}"/>
              </a:ext>
            </a:extLst>
          </p:cNvPr>
          <p:cNvSpPr>
            <a:spLocks noGrp="1"/>
          </p:cNvSpPr>
          <p:nvPr>
            <p:ph type="title"/>
          </p:nvPr>
        </p:nvSpPr>
        <p:spPr>
          <a:xfrm>
            <a:off x="287577" y="0"/>
            <a:ext cx="8497610" cy="7044744"/>
          </a:xfrm>
        </p:spPr>
        <p:txBody>
          <a:bodyPr>
            <a:normAutofit fontScale="90000"/>
          </a:bodyPr>
          <a:lstStyle/>
          <a:p>
            <a:r>
              <a:rPr lang="uk-UA" b="1" dirty="0"/>
              <a:t>Олесь </a:t>
            </a:r>
            <a:r>
              <a:rPr lang="uk-UA" b="1" dirty="0" err="1"/>
              <a:t>Ульяненко</a:t>
            </a:r>
            <a:br>
              <a:rPr lang="uk-UA" dirty="0"/>
            </a:br>
            <a:br>
              <a:rPr lang="uk-UA" dirty="0"/>
            </a:br>
            <a:br>
              <a:rPr lang="uk-UA" dirty="0"/>
            </a:br>
            <a:br>
              <a:rPr lang="uk-UA" dirty="0"/>
            </a:br>
            <a:br>
              <a:rPr lang="uk-UA" dirty="0"/>
            </a:br>
            <a:br>
              <a:rPr lang="uk-UA" dirty="0"/>
            </a:br>
            <a:br>
              <a:rPr lang="uk-UA" dirty="0"/>
            </a:br>
            <a:br>
              <a:rPr lang="uk-UA" dirty="0"/>
            </a:br>
            <a:br>
              <a:rPr lang="uk-UA" dirty="0"/>
            </a:br>
            <a:br>
              <a:rPr lang="uk-UA" dirty="0"/>
            </a:br>
            <a:r>
              <a:rPr lang="uk-UA" dirty="0"/>
              <a:t> </a:t>
            </a:r>
            <a:br>
              <a:rPr lang="uk-UA" b="1" dirty="0"/>
            </a:br>
            <a:r>
              <a:rPr lang="uk-UA" b="1" dirty="0"/>
              <a:t>          «Дофін Сатани»</a:t>
            </a:r>
            <a:endParaRPr lang="cs-CZ" b="1" dirty="0"/>
          </a:p>
        </p:txBody>
      </p:sp>
    </p:spTree>
    <p:extLst>
      <p:ext uri="{BB962C8B-B14F-4D97-AF65-F5344CB8AC3E}">
        <p14:creationId xmlns:p14="http://schemas.microsoft.com/office/powerpoint/2010/main" val="4157210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osoba, muž, pózování&#10;&#10;Popis byl vytvořen automaticky">
            <a:extLst>
              <a:ext uri="{FF2B5EF4-FFF2-40B4-BE49-F238E27FC236}">
                <a16:creationId xmlns:a16="http://schemas.microsoft.com/office/drawing/2014/main" id="{7E44533F-023C-6440-92AD-309B9B4BCC92}"/>
              </a:ext>
            </a:extLst>
          </p:cNvPr>
          <p:cNvPicPr>
            <a:picLocks noChangeAspect="1"/>
          </p:cNvPicPr>
          <p:nvPr/>
        </p:nvPicPr>
        <p:blipFill rotWithShape="1">
          <a:blip r:embed="rId2">
            <a:alphaModFix/>
          </a:blip>
          <a:srcRect t="3113" r="-2" b="16445"/>
          <a:stretch/>
        </p:blipFill>
        <p:spPr>
          <a:xfrm>
            <a:off x="6574971" y="833832"/>
            <a:ext cx="5616724" cy="6024167"/>
          </a:xfrm>
          <a:prstGeom prst="rect">
            <a:avLst/>
          </a:prstGeom>
        </p:spPr>
      </p:pic>
      <p:sp>
        <p:nvSpPr>
          <p:cNvPr id="2" name="Nadpis 1">
            <a:extLst>
              <a:ext uri="{FF2B5EF4-FFF2-40B4-BE49-F238E27FC236}">
                <a16:creationId xmlns:a16="http://schemas.microsoft.com/office/drawing/2014/main" id="{B313357D-74B0-8746-9541-CC530CBF74B1}"/>
              </a:ext>
            </a:extLst>
          </p:cNvPr>
          <p:cNvSpPr>
            <a:spLocks noGrp="1"/>
          </p:cNvSpPr>
          <p:nvPr>
            <p:ph type="title"/>
          </p:nvPr>
        </p:nvSpPr>
        <p:spPr>
          <a:xfrm>
            <a:off x="6930027" y="177999"/>
            <a:ext cx="4803636" cy="1311664"/>
          </a:xfrm>
        </p:spPr>
        <p:txBody>
          <a:bodyPr>
            <a:normAutofit/>
          </a:bodyPr>
          <a:lstStyle/>
          <a:p>
            <a:r>
              <a:rPr lang="uk-UA" b="1" dirty="0">
                <a:solidFill>
                  <a:srgbClr val="000000"/>
                </a:solidFill>
              </a:rPr>
              <a:t>Євген </a:t>
            </a:r>
            <a:r>
              <a:rPr lang="uk-UA" b="1" dirty="0" err="1">
                <a:solidFill>
                  <a:srgbClr val="000000"/>
                </a:solidFill>
              </a:rPr>
              <a:t>Пашковський</a:t>
            </a:r>
            <a:endParaRPr lang="cs-CZ" b="1" dirty="0">
              <a:solidFill>
                <a:srgbClr val="000000"/>
              </a:solidFill>
            </a:endParaRPr>
          </a:p>
        </p:txBody>
      </p:sp>
      <p:sp>
        <p:nvSpPr>
          <p:cNvPr id="3" name="Zástupný obsah 2">
            <a:extLst>
              <a:ext uri="{FF2B5EF4-FFF2-40B4-BE49-F238E27FC236}">
                <a16:creationId xmlns:a16="http://schemas.microsoft.com/office/drawing/2014/main" id="{78C18DFE-BA77-DB44-8836-0DC2A25DED49}"/>
              </a:ext>
            </a:extLst>
          </p:cNvPr>
          <p:cNvSpPr>
            <a:spLocks noGrp="1"/>
          </p:cNvSpPr>
          <p:nvPr>
            <p:ph idx="1"/>
          </p:nvPr>
        </p:nvSpPr>
        <p:spPr>
          <a:xfrm>
            <a:off x="339999" y="833832"/>
            <a:ext cx="6131691" cy="6248957"/>
          </a:xfrm>
        </p:spPr>
        <p:txBody>
          <a:bodyPr anchor="ctr">
            <a:normAutofit fontScale="92500" lnSpcReduction="20000"/>
          </a:bodyPr>
          <a:lstStyle/>
          <a:p>
            <a:r>
              <a:rPr lang="uk-UA" sz="2400" b="1" dirty="0">
                <a:solidFill>
                  <a:srgbClr val="000000"/>
                </a:solidFill>
              </a:rPr>
              <a:t>«Вовча зоря» </a:t>
            </a:r>
            <a:r>
              <a:rPr lang="uk-UA" sz="2400" dirty="0">
                <a:solidFill>
                  <a:srgbClr val="000000"/>
                </a:solidFill>
              </a:rPr>
              <a:t>(складається із новел) - родинне коріння, сім’я. Новела «Всі молоді» - спогади діда Івана – паралель між поневіряннями родини Івана та біблійним сюжетом пошуку землі обітованої. Село – благословення, запорука спокою, цілісності людської душі; цивілізація – згубне світло для сільської людини. Тема кінця світу в новелі «П’ятеро хліба» - спогади бабці Марії, згадки про голодне дитинство. Яскрава деталь – символ свічки як родинного світла.</a:t>
            </a:r>
          </a:p>
          <a:p>
            <a:r>
              <a:rPr lang="uk-UA" sz="2400" b="1" dirty="0">
                <a:solidFill>
                  <a:srgbClr val="000000"/>
                </a:solidFill>
              </a:rPr>
              <a:t>«Безодня» </a:t>
            </a:r>
            <a:r>
              <a:rPr lang="uk-UA" sz="2400" dirty="0">
                <a:solidFill>
                  <a:srgbClr val="000000"/>
                </a:solidFill>
              </a:rPr>
              <a:t>- метафора «блудного сина», долі кількох десятків людей. Химерне сплетіння життів – картина сучасного суспільства. Повернення до батьківського дому. Блукання. Образ зруйнованої міським життям, розірваної сучасними реаліями родини. Безцільне блукання.</a:t>
            </a:r>
          </a:p>
          <a:p>
            <a:r>
              <a:rPr lang="uk-UA" sz="2400" b="1" dirty="0">
                <a:solidFill>
                  <a:srgbClr val="000000"/>
                </a:solidFill>
              </a:rPr>
              <a:t>«Щоденний жезл» </a:t>
            </a:r>
            <a:r>
              <a:rPr lang="uk-UA" sz="2400" dirty="0">
                <a:solidFill>
                  <a:srgbClr val="000000"/>
                </a:solidFill>
              </a:rPr>
              <a:t>- ідея рятівного пророчого письменницького слова, вища місія письменника. Відверте осудження фальшивої політики радянської влади, спогади про перші дитячі враження від побаченого на телеекрані. Низка однозначних характеристик тих чи тих явищ суспільного, культурного життя України.</a:t>
            </a:r>
          </a:p>
          <a:p>
            <a:endParaRPr lang="uk-UA" sz="2400" dirty="0">
              <a:solidFill>
                <a:srgbClr val="000000"/>
              </a:solidFill>
            </a:endParaRPr>
          </a:p>
          <a:p>
            <a:endParaRPr lang="cs-CZ" sz="2400" dirty="0">
              <a:solidFill>
                <a:srgbClr val="000000"/>
              </a:solidFill>
            </a:endParaRPr>
          </a:p>
        </p:txBody>
      </p:sp>
    </p:spTree>
    <p:extLst>
      <p:ext uri="{BB962C8B-B14F-4D97-AF65-F5344CB8AC3E}">
        <p14:creationId xmlns:p14="http://schemas.microsoft.com/office/powerpoint/2010/main" val="956389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223D72-4B98-CC46-98BA-FD6835EF8678}"/>
              </a:ext>
            </a:extLst>
          </p:cNvPr>
          <p:cNvSpPr>
            <a:spLocks noGrp="1"/>
          </p:cNvSpPr>
          <p:nvPr>
            <p:ph type="title"/>
          </p:nvPr>
        </p:nvSpPr>
        <p:spPr>
          <a:xfrm>
            <a:off x="572493" y="238539"/>
            <a:ext cx="11047013" cy="1434415"/>
          </a:xfrm>
        </p:spPr>
        <p:txBody>
          <a:bodyPr anchor="b">
            <a:normAutofit/>
          </a:bodyPr>
          <a:lstStyle/>
          <a:p>
            <a:r>
              <a:rPr lang="uk-UA" sz="5400" b="1" dirty="0"/>
              <a:t>Степан </a:t>
            </a:r>
            <a:r>
              <a:rPr lang="uk-UA" sz="5400" b="1" dirty="0" err="1"/>
              <a:t>Процюк</a:t>
            </a:r>
            <a:endParaRPr lang="cs-CZ" sz="5400" b="1" dirty="0"/>
          </a:p>
        </p:txBody>
      </p:sp>
      <p:pic>
        <p:nvPicPr>
          <p:cNvPr id="5" name="Obrázek 4" descr="Obsah obrázku osoba, muž&#10;&#10;Popis byl vytvořen automaticky">
            <a:extLst>
              <a:ext uri="{FF2B5EF4-FFF2-40B4-BE49-F238E27FC236}">
                <a16:creationId xmlns:a16="http://schemas.microsoft.com/office/drawing/2014/main" id="{95DCE883-84D7-6043-A437-1FFB4369BFFE}"/>
              </a:ext>
            </a:extLst>
          </p:cNvPr>
          <p:cNvPicPr>
            <a:picLocks noChangeAspect="1"/>
          </p:cNvPicPr>
          <p:nvPr/>
        </p:nvPicPr>
        <p:blipFill rotWithShape="1">
          <a:blip r:embed="rId2"/>
          <a:srcRect l="25645" r="2039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Zástupný obsah 2">
            <a:extLst>
              <a:ext uri="{FF2B5EF4-FFF2-40B4-BE49-F238E27FC236}">
                <a16:creationId xmlns:a16="http://schemas.microsoft.com/office/drawing/2014/main" id="{8AF8EFDB-E962-3F4A-940F-E20784CA3302}"/>
              </a:ext>
            </a:extLst>
          </p:cNvPr>
          <p:cNvSpPr>
            <a:spLocks noGrp="1"/>
          </p:cNvSpPr>
          <p:nvPr>
            <p:ph idx="1"/>
          </p:nvPr>
        </p:nvSpPr>
        <p:spPr>
          <a:xfrm>
            <a:off x="4816948" y="1843761"/>
            <a:ext cx="7071397" cy="5072003"/>
          </a:xfrm>
        </p:spPr>
        <p:txBody>
          <a:bodyPr anchor="t">
            <a:normAutofit/>
          </a:bodyPr>
          <a:lstStyle/>
          <a:p>
            <a:r>
              <a:rPr lang="uk-UA" sz="1600" dirty="0"/>
              <a:t>Перша книжка прози «Переступ у вакуумі» 1996р.</a:t>
            </a:r>
          </a:p>
          <a:p>
            <a:r>
              <a:rPr lang="uk-UA" sz="1600" dirty="0"/>
              <a:t>збірка повістей «Шибениця для ніжності» 2001 р.</a:t>
            </a:r>
          </a:p>
          <a:p>
            <a:r>
              <a:rPr lang="uk-UA" sz="1600" dirty="0"/>
              <a:t>збірка повістей «Серафими і мізантропи» 2002 р.</a:t>
            </a:r>
          </a:p>
          <a:p>
            <a:r>
              <a:rPr lang="uk-UA" sz="1600" dirty="0"/>
              <a:t>2002 р. роман «Інфекція» — центральною в цьому творі є ідея </a:t>
            </a:r>
            <a:r>
              <a:rPr lang="uk-UA" sz="1600" dirty="0" err="1"/>
              <a:t>інфікованості</a:t>
            </a:r>
            <a:r>
              <a:rPr lang="uk-UA" sz="1600" dirty="0"/>
              <a:t> українства чужою мовою, культурою, способом життя. </a:t>
            </a:r>
          </a:p>
          <a:p>
            <a:r>
              <a:rPr lang="uk-UA" sz="1600" dirty="0"/>
              <a:t>роман «</a:t>
            </a:r>
            <a:r>
              <a:rPr lang="uk-UA" sz="1600" dirty="0" err="1"/>
              <a:t>Жертовпринесення</a:t>
            </a:r>
            <a:r>
              <a:rPr lang="uk-UA" sz="1600" dirty="0"/>
              <a:t>»</a:t>
            </a:r>
          </a:p>
          <a:p>
            <a:r>
              <a:rPr lang="uk-UA" sz="1600" dirty="0"/>
              <a:t>У 2005 вийшов третій роман — «Тотем»: посилення інтересу до онтологічних питань: смерть і страх, фетишизація і неврози, відчай і пошуки можливих рецептів гармонії.</a:t>
            </a:r>
          </a:p>
          <a:p>
            <a:r>
              <a:rPr lang="uk-UA" sz="1600" dirty="0"/>
              <a:t>У 2007 збірка </a:t>
            </a:r>
            <a:r>
              <a:rPr lang="uk-UA" sz="1600" dirty="0" err="1"/>
              <a:t>есеїв</a:t>
            </a:r>
            <a:r>
              <a:rPr lang="uk-UA" sz="1600" dirty="0"/>
              <a:t> «</a:t>
            </a:r>
            <a:r>
              <a:rPr lang="uk-UA" sz="1600" dirty="0" err="1"/>
              <a:t>Канатоходці</a:t>
            </a:r>
            <a:r>
              <a:rPr lang="uk-UA" sz="1600" dirty="0"/>
              <a:t>» — боротьба проти напівправди і </a:t>
            </a:r>
            <a:r>
              <a:rPr lang="uk-UA" sz="1600" dirty="0" err="1"/>
              <a:t>симулякрів</a:t>
            </a:r>
            <a:r>
              <a:rPr lang="uk-UA" sz="1600" dirty="0"/>
              <a:t>.</a:t>
            </a:r>
          </a:p>
          <a:p>
            <a:r>
              <a:rPr lang="uk-UA" sz="1600" dirty="0"/>
              <a:t>література для підлітків: 2008 р. «Марійка і Костик», «Залюблені в сонце» (Друга історія Марійки і Костика), «Аргонавти» (Третя історія Марійки і Костика). </a:t>
            </a:r>
          </a:p>
          <a:p>
            <a:r>
              <a:rPr lang="uk-UA" sz="1600" dirty="0"/>
              <a:t>Книги про про Василя Стефаника, Володимира Винниченка, Архипа Тесленка, Карла-Густава Юнга і Ніку Турбіну </a:t>
            </a:r>
          </a:p>
          <a:p>
            <a:r>
              <a:rPr lang="uk-UA" sz="1600" dirty="0"/>
              <a:t>2010 р. збірка </a:t>
            </a:r>
            <a:r>
              <a:rPr lang="uk-UA" sz="1600" dirty="0" err="1"/>
              <a:t>есеїв</a:t>
            </a:r>
            <a:r>
              <a:rPr lang="uk-UA" sz="1600" dirty="0"/>
              <a:t> «Аналіз крові»</a:t>
            </a:r>
          </a:p>
          <a:p>
            <a:endParaRPr lang="uk-UA" sz="1400" dirty="0"/>
          </a:p>
          <a:p>
            <a:endParaRPr lang="uk-UA" sz="1400" dirty="0"/>
          </a:p>
        </p:txBody>
      </p:sp>
    </p:spTree>
    <p:extLst>
      <p:ext uri="{BB962C8B-B14F-4D97-AF65-F5344CB8AC3E}">
        <p14:creationId xmlns:p14="http://schemas.microsoft.com/office/powerpoint/2010/main" val="1162338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D26E60-4CAA-0846-AA47-4AA17EEDE273}"/>
              </a:ext>
            </a:extLst>
          </p:cNvPr>
          <p:cNvSpPr>
            <a:spLocks noGrp="1"/>
          </p:cNvSpPr>
          <p:nvPr>
            <p:ph type="title"/>
          </p:nvPr>
        </p:nvSpPr>
        <p:spPr>
          <a:xfrm>
            <a:off x="643466" y="0"/>
            <a:ext cx="6891187" cy="1135737"/>
          </a:xfrm>
        </p:spPr>
        <p:txBody>
          <a:bodyPr>
            <a:normAutofit/>
          </a:bodyPr>
          <a:lstStyle/>
          <a:p>
            <a:r>
              <a:rPr lang="uk-UA" sz="3600" b="1" dirty="0"/>
              <a:t>Степан </a:t>
            </a:r>
            <a:r>
              <a:rPr lang="uk-UA" sz="3600" b="1" dirty="0" err="1"/>
              <a:t>Процюк</a:t>
            </a:r>
            <a:endParaRPr lang="cs-CZ" sz="3600" b="1" dirty="0"/>
          </a:p>
        </p:txBody>
      </p:sp>
      <p:sp>
        <p:nvSpPr>
          <p:cNvPr id="3" name="Zástupný obsah 2">
            <a:extLst>
              <a:ext uri="{FF2B5EF4-FFF2-40B4-BE49-F238E27FC236}">
                <a16:creationId xmlns:a16="http://schemas.microsoft.com/office/drawing/2014/main" id="{9E4B60E6-ACC7-0547-9730-F7ADC305B38E}"/>
              </a:ext>
            </a:extLst>
          </p:cNvPr>
          <p:cNvSpPr>
            <a:spLocks noGrp="1"/>
          </p:cNvSpPr>
          <p:nvPr>
            <p:ph idx="1"/>
          </p:nvPr>
        </p:nvSpPr>
        <p:spPr>
          <a:xfrm>
            <a:off x="643467" y="1120462"/>
            <a:ext cx="6891187" cy="5737538"/>
          </a:xfrm>
        </p:spPr>
        <p:txBody>
          <a:bodyPr>
            <a:normAutofit/>
          </a:bodyPr>
          <a:lstStyle/>
          <a:p>
            <a:pPr algn="just"/>
            <a:r>
              <a:rPr lang="uk-UA" sz="1200" dirty="0"/>
              <a:t>Роман “Троянда ритуального болю” (2010) – це одна з перших спроб серйозного художньо-психологічного осмислення постаті Василя Стефаника як людини й творця. Його образ подано в нестереотипних для українського літературного канону життєвих ситуаціях. У першу чергу письменника цікавили особливості психотипу героя, його загадковий внутрішній світ, трагедія душі.</a:t>
            </a:r>
          </a:p>
          <a:p>
            <a:pPr algn="just"/>
            <a:r>
              <a:rPr lang="uk-UA" sz="1200" dirty="0"/>
              <a:t>Наприкінці жовтня 2010 вийшла остання частина «психіатричної тетралогії» — роман “Руйнування ляльки” (першодрук — у журналі «Кур’єр </a:t>
            </a:r>
            <a:r>
              <a:rPr lang="uk-UA" sz="1200" dirty="0" err="1"/>
              <a:t>Кривбасу</a:t>
            </a:r>
            <a:r>
              <a:rPr lang="uk-UA" sz="1200" dirty="0"/>
              <a:t>»).</a:t>
            </a:r>
          </a:p>
          <a:p>
            <a:pPr algn="just"/>
            <a:r>
              <a:rPr lang="uk-UA" sz="1200" dirty="0"/>
              <a:t>У </a:t>
            </a:r>
            <a:r>
              <a:rPr lang="uk-UA" sz="1200" dirty="0" err="1"/>
              <a:t>психобіографічному</a:t>
            </a:r>
            <a:r>
              <a:rPr lang="uk-UA" sz="1200" dirty="0"/>
              <a:t> романі С. </a:t>
            </a:r>
            <a:r>
              <a:rPr lang="uk-UA" sz="1200" dirty="0" err="1"/>
              <a:t>Процюка</a:t>
            </a:r>
            <a:r>
              <a:rPr lang="uk-UA" sz="1200" dirty="0"/>
              <a:t> про Володимира Винниченка «Маски опадають повільно» (2011) автор рішуче виходить за межі жанрів нарису, літературного портрета, есе-біографії, що зазвичай лягають в основу художньої </a:t>
            </a:r>
            <a:r>
              <a:rPr lang="uk-UA" sz="1200" dirty="0" err="1"/>
              <a:t>біографістики</a:t>
            </a:r>
            <a:r>
              <a:rPr lang="uk-UA" sz="1200" dirty="0"/>
              <a:t>, а подеколи абсолютно копіюються, і пропонує оригінальну версію психоаналітичного прочитання біографії одного з найбільш суперечливих і найцікавіших українських письменників XX ст.</a:t>
            </a:r>
            <a:r>
              <a:rPr lang="cs-CZ" sz="1200" dirty="0"/>
              <a:t> </a:t>
            </a:r>
            <a:endParaRPr lang="uk-UA" sz="1200" dirty="0"/>
          </a:p>
          <a:p>
            <a:pPr algn="just"/>
            <a:r>
              <a:rPr lang="uk-UA" sz="1200" dirty="0"/>
              <a:t>Книга </a:t>
            </a:r>
            <a:r>
              <a:rPr lang="uk-UA" sz="1200" dirty="0" err="1"/>
              <a:t>есеїстики</a:t>
            </a:r>
            <a:r>
              <a:rPr lang="uk-UA" sz="1200" dirty="0"/>
              <a:t> «Тіні з’являються на світанку». Страх смерті, неврози </a:t>
            </a:r>
            <a:r>
              <a:rPr lang="uk-UA" sz="1200" dirty="0" err="1"/>
              <a:t>безсенсовності</a:t>
            </a:r>
            <a:r>
              <a:rPr lang="uk-UA" sz="1200" dirty="0"/>
              <a:t> й абсурдності життя, любовні залежності, самотність, глибинні внутрішні конфлікти — це неповний перелік того, про що пише автор, і що становить коло </a:t>
            </a:r>
            <a:r>
              <a:rPr lang="uk-UA" sz="1200" dirty="0" err="1"/>
              <a:t>екзистенційних</a:t>
            </a:r>
            <a:r>
              <a:rPr lang="uk-UA" sz="1200" dirty="0"/>
              <a:t> проблем сучасної людини.</a:t>
            </a:r>
            <a:r>
              <a:rPr lang="cs-CZ" sz="1200" dirty="0"/>
              <a:t> </a:t>
            </a:r>
            <a:endParaRPr lang="uk-UA" sz="1200" dirty="0"/>
          </a:p>
          <a:p>
            <a:pPr algn="just"/>
            <a:r>
              <a:rPr lang="uk-UA" sz="1200" dirty="0"/>
              <a:t>Повість Степана </a:t>
            </a:r>
            <a:r>
              <a:rPr lang="uk-UA" sz="1200" dirty="0" err="1"/>
              <a:t>Процюка</a:t>
            </a:r>
            <a:r>
              <a:rPr lang="uk-UA" sz="1200" dirty="0"/>
              <a:t> «Бийся головою до стіни» — про непрості стосунки батька, який помирає, і сина, який намагається його зрозуміти. </a:t>
            </a:r>
          </a:p>
          <a:p>
            <a:pPr algn="just"/>
            <a:r>
              <a:rPr lang="uk-UA" sz="1200" dirty="0"/>
              <a:t>У січні 2013 вийшла заключна частина </a:t>
            </a:r>
            <a:r>
              <a:rPr lang="uk-UA" sz="1200" dirty="0" err="1"/>
              <a:t>психобіографічної</a:t>
            </a:r>
            <a:r>
              <a:rPr lang="uk-UA" sz="1200" dirty="0"/>
              <a:t> трилогії — роман «Чорне яблуко», присвячений наймолодшому класику української літератури Архипу Тесленку. Увага сконцентрована на трьох змістових домінантах. Перша — історія платонічного кохання Архипа до Оленки. Друга лінія — участь А. Тесленка в революції 1905–1907 років. Третя домінанта — історія непростих стосунків братів Архипа і Яреми, що розгорталися під знаком протистояння, почасти навіть — </a:t>
            </a:r>
            <a:r>
              <a:rPr lang="uk-UA" sz="1200" dirty="0" err="1"/>
              <a:t>братоборства</a:t>
            </a:r>
            <a:r>
              <a:rPr lang="uk-UA" sz="1200" dirty="0"/>
              <a:t>.</a:t>
            </a:r>
          </a:p>
          <a:p>
            <a:pPr algn="just"/>
            <a:r>
              <a:rPr lang="uk-UA" sz="1200" dirty="0"/>
              <a:t>У романі «Десятий рядок» розгортаються три долі, три сюжетні лінії: діда, батька й онука. Різні покоління, різні держави, різні суспільні устрої — від сталінського геноциду до часів Незалежності. Роман, з одного боку, </a:t>
            </a:r>
            <a:r>
              <a:rPr lang="uk-UA" sz="1200" dirty="0" err="1"/>
              <a:t>антитоталітарний</a:t>
            </a:r>
            <a:r>
              <a:rPr lang="uk-UA" sz="1200" dirty="0"/>
              <a:t>, з іншого — глибоко філософський. </a:t>
            </a:r>
          </a:p>
          <a:p>
            <a:pPr algn="just"/>
            <a:r>
              <a:rPr lang="uk-UA" sz="1200" dirty="0"/>
              <a:t>У кінці квітня 2015 вийшов роман «Під крилами великої Матері».</a:t>
            </a:r>
          </a:p>
          <a:p>
            <a:pPr algn="just"/>
            <a:r>
              <a:rPr lang="uk-UA" sz="1200" dirty="0"/>
              <a:t>2017 р. роман «Травам не можна помирати»</a:t>
            </a:r>
            <a:endParaRPr lang="cs-CZ" sz="1200" dirty="0"/>
          </a:p>
        </p:txBody>
      </p:sp>
      <p:pic>
        <p:nvPicPr>
          <p:cNvPr id="5" name="Obrázek 4" descr="Obsah obrázku osoba, muž, stojící&#10;&#10;Popis byl vytvořen automaticky">
            <a:extLst>
              <a:ext uri="{FF2B5EF4-FFF2-40B4-BE49-F238E27FC236}">
                <a16:creationId xmlns:a16="http://schemas.microsoft.com/office/drawing/2014/main" id="{72AE5172-D2C1-AB4C-A3D8-A51EEEB726B4}"/>
              </a:ext>
            </a:extLst>
          </p:cNvPr>
          <p:cNvPicPr>
            <a:picLocks noChangeAspect="1"/>
          </p:cNvPicPr>
          <p:nvPr/>
        </p:nvPicPr>
        <p:blipFill rotWithShape="1">
          <a:blip r:embed="rId2"/>
          <a:srcRect l="14443"/>
          <a:stretch/>
        </p:blipFill>
        <p:spPr>
          <a:xfrm>
            <a:off x="8129873" y="10"/>
            <a:ext cx="4062128" cy="6857990"/>
          </a:xfrm>
          <a:prstGeom prst="rect">
            <a:avLst/>
          </a:prstGeom>
        </p:spPr>
      </p:pic>
    </p:spTree>
    <p:extLst>
      <p:ext uri="{BB962C8B-B14F-4D97-AF65-F5344CB8AC3E}">
        <p14:creationId xmlns:p14="http://schemas.microsoft.com/office/powerpoint/2010/main" val="885524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2F61DB-7C64-4E4C-AEB0-246BDF45C110}"/>
              </a:ext>
            </a:extLst>
          </p:cNvPr>
          <p:cNvSpPr>
            <a:spLocks noGrp="1"/>
          </p:cNvSpPr>
          <p:nvPr>
            <p:ph type="title"/>
          </p:nvPr>
        </p:nvSpPr>
        <p:spPr>
          <a:xfrm>
            <a:off x="5998633" y="0"/>
            <a:ext cx="6493874" cy="1807305"/>
          </a:xfrm>
        </p:spPr>
        <p:txBody>
          <a:bodyPr>
            <a:normAutofit/>
          </a:bodyPr>
          <a:lstStyle/>
          <a:p>
            <a:r>
              <a:rPr lang="uk-UA" sz="4000" dirty="0">
                <a:latin typeface="Times New Roman" panose="02020603050405020304" pitchFamily="18" charset="0"/>
                <a:cs typeface="Times New Roman" panose="02020603050405020304" pitchFamily="18" charset="0"/>
              </a:rPr>
              <a:t>Марія </a:t>
            </a:r>
            <a:r>
              <a:rPr lang="uk-UA" sz="4000" dirty="0" err="1">
                <a:latin typeface="Times New Roman" panose="02020603050405020304" pitchFamily="18" charset="0"/>
                <a:cs typeface="Times New Roman" panose="02020603050405020304" pitchFamily="18" charset="0"/>
              </a:rPr>
              <a:t>Матіос</a:t>
            </a:r>
            <a:r>
              <a:rPr lang="uk-UA" sz="4000" dirty="0">
                <a:latin typeface="Times New Roman" panose="02020603050405020304" pitchFamily="18" charset="0"/>
                <a:cs typeface="Times New Roman" panose="02020603050405020304" pitchFamily="18" charset="0"/>
              </a:rPr>
              <a:t> </a:t>
            </a:r>
            <a:br>
              <a:rPr lang="en-US" sz="4000" dirty="0">
                <a:latin typeface="Times New Roman" panose="02020603050405020304" pitchFamily="18" charset="0"/>
                <a:cs typeface="Times New Roman" panose="02020603050405020304" pitchFamily="18" charset="0"/>
              </a:rPr>
            </a:br>
            <a:r>
              <a:rPr lang="uk-UA" sz="4000" dirty="0">
                <a:latin typeface="Times New Roman" panose="02020603050405020304" pitchFamily="18" charset="0"/>
                <a:cs typeface="Times New Roman" panose="02020603050405020304" pitchFamily="18" charset="0"/>
              </a:rPr>
              <a:t>мала проза</a:t>
            </a:r>
            <a:endParaRPr lang="cs-CZ" sz="4000" dirty="0">
              <a:latin typeface="Times New Roman" panose="02020603050405020304" pitchFamily="18" charset="0"/>
              <a:cs typeface="Times New Roman" panose="02020603050405020304" pitchFamily="18" charset="0"/>
            </a:endParaRPr>
          </a:p>
        </p:txBody>
      </p:sp>
      <p:pic>
        <p:nvPicPr>
          <p:cNvPr id="7" name="Obrázek 6" descr="Obsah obrázku osoba, interiér, vsedě&#10;&#10;Popis byl vytvořen automaticky">
            <a:extLst>
              <a:ext uri="{FF2B5EF4-FFF2-40B4-BE49-F238E27FC236}">
                <a16:creationId xmlns:a16="http://schemas.microsoft.com/office/drawing/2014/main" id="{0C11FB05-3471-EA4A-91DD-A7247D0646C8}"/>
              </a:ext>
            </a:extLst>
          </p:cNvPr>
          <p:cNvPicPr>
            <a:picLocks noChangeAspect="1"/>
          </p:cNvPicPr>
          <p:nvPr/>
        </p:nvPicPr>
        <p:blipFill rotWithShape="1">
          <a:blip r:embed="rId2"/>
          <a:srcRect l="10281" r="53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Zástupný obsah 2">
            <a:extLst>
              <a:ext uri="{FF2B5EF4-FFF2-40B4-BE49-F238E27FC236}">
                <a16:creationId xmlns:a16="http://schemas.microsoft.com/office/drawing/2014/main" id="{7C8B014D-72B6-E745-A095-1A64406CBAF9}"/>
              </a:ext>
            </a:extLst>
          </p:cNvPr>
          <p:cNvSpPr>
            <a:spLocks noGrp="1"/>
          </p:cNvSpPr>
          <p:nvPr>
            <p:ph idx="1"/>
          </p:nvPr>
        </p:nvSpPr>
        <p:spPr>
          <a:xfrm>
            <a:off x="5998633" y="1824447"/>
            <a:ext cx="5721142" cy="4969024"/>
          </a:xfrm>
        </p:spPr>
        <p:txBody>
          <a:bodyPr>
            <a:normAutofit lnSpcReduction="10000"/>
          </a:bodyPr>
          <a:lstStyle/>
          <a:p>
            <a:pPr algn="just"/>
            <a:r>
              <a:rPr lang="uk-UA" sz="1800" b="1" dirty="0">
                <a:latin typeface="Times New Roman" panose="02020603050405020304" pitchFamily="18" charset="0"/>
                <a:cs typeface="Times New Roman" panose="02020603050405020304" pitchFamily="18" charset="0"/>
              </a:rPr>
              <a:t>Мала проза національної тематики </a:t>
            </a:r>
            <a:r>
              <a:rPr lang="uk-UA" sz="1800" dirty="0">
                <a:latin typeface="Times New Roman" panose="02020603050405020304" pitchFamily="18" charset="0"/>
                <a:cs typeface="Times New Roman" panose="02020603050405020304" pitchFamily="18" charset="0"/>
              </a:rPr>
              <a:t>(оповідання, новели, маленькі повісті): збірки «Життя коротке», «Нація» (2001), «Фуршет від Марії </a:t>
            </a:r>
            <a:r>
              <a:rPr lang="uk-UA" sz="1800" dirty="0" err="1">
                <a:latin typeface="Times New Roman" panose="02020603050405020304" pitchFamily="18" charset="0"/>
                <a:cs typeface="Times New Roman" panose="02020603050405020304" pitchFamily="18" charset="0"/>
              </a:rPr>
              <a:t>Матіос</a:t>
            </a:r>
            <a:r>
              <a:rPr lang="uk-UA" sz="1800" dirty="0">
                <a:latin typeface="Times New Roman" panose="02020603050405020304" pitchFamily="18" charset="0"/>
                <a:cs typeface="Times New Roman" panose="02020603050405020304" pitchFamily="18" charset="0"/>
              </a:rPr>
              <a:t>» (2002).</a:t>
            </a:r>
          </a:p>
          <a:p>
            <a:pPr algn="just"/>
            <a:r>
              <a:rPr lang="uk-UA" sz="1800" dirty="0">
                <a:latin typeface="Times New Roman" panose="02020603050405020304" pitchFamily="18" charset="0"/>
                <a:cs typeface="Times New Roman" panose="02020603050405020304" pitchFamily="18" charset="0"/>
              </a:rPr>
              <a:t>В оповіданнях «Нація», «Апокаліпсис», «Одкровення» розгорнуто вираз почуттів героїв на колоритному національному тлі, неймовірність </a:t>
            </a:r>
            <a:r>
              <a:rPr lang="uk-UA" sz="1800" dirty="0" err="1">
                <a:latin typeface="Times New Roman" panose="02020603050405020304" pitchFamily="18" charset="0"/>
                <a:cs typeface="Times New Roman" panose="02020603050405020304" pitchFamily="18" charset="0"/>
              </a:rPr>
              <a:t>подієвих</a:t>
            </a:r>
            <a:r>
              <a:rPr lang="uk-UA" sz="1800" dirty="0">
                <a:latin typeface="Times New Roman" panose="02020603050405020304" pitchFamily="18" charset="0"/>
                <a:cs typeface="Times New Roman" panose="02020603050405020304" pitchFamily="18" charset="0"/>
              </a:rPr>
              <a:t> перипетій в їхній історії нерідко постає на грані неможливого, сягаючи меж фантастичного, ірреального, детективного, але не перекреслює їх зв’язку із реальною дійсністю.</a:t>
            </a:r>
          </a:p>
          <a:p>
            <a:pPr algn="just"/>
            <a:r>
              <a:rPr lang="uk-UA" sz="1800" dirty="0">
                <a:latin typeface="Times New Roman" panose="02020603050405020304" pitchFamily="18" charset="0"/>
                <a:cs typeface="Times New Roman" panose="02020603050405020304" pitchFamily="18" charset="0"/>
              </a:rPr>
              <a:t>У цих творах ідеться про події повоєнного буття на території Західної України та Буковини в розірваному протистоянням – людина проти людини – абсурдному світі, психологічно відтворено неймовірні ситуації свідомих і несвідомих дій, станів персонажів.</a:t>
            </a:r>
          </a:p>
          <a:p>
            <a:pPr algn="just"/>
            <a:r>
              <a:rPr lang="uk-UA" sz="1800" b="1" dirty="0">
                <a:latin typeface="Times New Roman" panose="02020603050405020304" pitchFamily="18" charset="0"/>
                <a:cs typeface="Times New Roman" panose="02020603050405020304" pitchFamily="18" charset="0"/>
              </a:rPr>
              <a:t>Любовна мала проза</a:t>
            </a:r>
            <a:r>
              <a:rPr lang="uk-UA" sz="1800" dirty="0">
                <a:latin typeface="Times New Roman" panose="02020603050405020304" pitchFamily="18" charset="0"/>
                <a:cs typeface="Times New Roman" panose="02020603050405020304" pitchFamily="18" charset="0"/>
              </a:rPr>
              <a:t>: «Гірша любов від недуги». </a:t>
            </a:r>
          </a:p>
          <a:p>
            <a:pPr algn="just"/>
            <a:r>
              <a:rPr lang="uk-UA" sz="1800" dirty="0">
                <a:latin typeface="Times New Roman" panose="02020603050405020304" pitchFamily="18" charset="0"/>
                <a:cs typeface="Times New Roman" panose="02020603050405020304" pitchFamily="18" charset="0"/>
              </a:rPr>
              <a:t>«Короткі історії» авторки автобіографічні і біографічні – «невигадані історії невигаданих людей минулого – ХХ століття».</a:t>
            </a:r>
            <a:endParaRPr 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219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C46B20C1-2E7B-AE4D-B117-DFCD304AF4CA}"/>
              </a:ext>
            </a:extLst>
          </p:cNvPr>
          <p:cNvSpPr>
            <a:spLocks noGrp="1"/>
          </p:cNvSpPr>
          <p:nvPr>
            <p:ph type="title"/>
          </p:nvPr>
        </p:nvSpPr>
        <p:spPr>
          <a:xfrm>
            <a:off x="7518551" y="702203"/>
            <a:ext cx="10515600" cy="1325563"/>
          </a:xfrm>
        </p:spPr>
        <p:txBody>
          <a:bodyPr>
            <a:normAutofit/>
          </a:bodyPr>
          <a:lstStyle/>
          <a:p>
            <a:r>
              <a:rPr lang="uk-UA" dirty="0">
                <a:latin typeface="Times New Roman" panose="02020603050405020304" pitchFamily="18" charset="0"/>
                <a:cs typeface="Times New Roman" panose="02020603050405020304" pitchFamily="18" charset="0"/>
              </a:rPr>
              <a:t>Марія </a:t>
            </a:r>
            <a:r>
              <a:rPr lang="uk-UA" dirty="0" err="1">
                <a:latin typeface="Times New Roman" panose="02020603050405020304" pitchFamily="18" charset="0"/>
                <a:cs typeface="Times New Roman" panose="02020603050405020304" pitchFamily="18" charset="0"/>
              </a:rPr>
              <a:t>Матіос</a:t>
            </a:r>
            <a:r>
              <a:rPr lang="uk-UA"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велика проза</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A9BFB66B-E74A-D646-80D6-3CD2F64AEAEE}"/>
              </a:ext>
            </a:extLst>
          </p:cNvPr>
          <p:cNvSpPr>
            <a:spLocks noGrp="1"/>
          </p:cNvSpPr>
          <p:nvPr>
            <p:ph idx="1"/>
          </p:nvPr>
        </p:nvSpPr>
        <p:spPr>
          <a:xfrm>
            <a:off x="816453" y="702203"/>
            <a:ext cx="5885645" cy="5795492"/>
          </a:xfrm>
        </p:spPr>
        <p:txBody>
          <a:bodyPr>
            <a:normAutofit/>
          </a:bodyPr>
          <a:lstStyle/>
          <a:p>
            <a:pPr algn="just"/>
            <a:r>
              <a:rPr lang="uk-UA" sz="1800" dirty="0">
                <a:latin typeface="Times New Roman" panose="02020603050405020304" pitchFamily="18" charset="0"/>
                <a:cs typeface="Times New Roman" panose="02020603050405020304" pitchFamily="18" charset="0"/>
              </a:rPr>
              <a:t>Повість «Солодка </a:t>
            </a:r>
            <a:r>
              <a:rPr lang="uk-UA" sz="1800" dirty="0" err="1">
                <a:latin typeface="Times New Roman" panose="02020603050405020304" pitchFamily="18" charset="0"/>
                <a:cs typeface="Times New Roman" panose="02020603050405020304" pitchFamily="18" charset="0"/>
              </a:rPr>
              <a:t>Даруся</a:t>
            </a:r>
            <a:r>
              <a:rPr lang="uk-UA" sz="1800" dirty="0">
                <a:latin typeface="Times New Roman" panose="02020603050405020304" pitchFamily="18" charset="0"/>
                <a:cs typeface="Times New Roman" panose="02020603050405020304" pitchFamily="18" charset="0"/>
              </a:rPr>
              <a:t>» – травма минулого ХХ століття, що відбивається на персонажах.</a:t>
            </a:r>
          </a:p>
          <a:p>
            <a:pPr algn="just"/>
            <a:r>
              <a:rPr lang="uk-UA" sz="1800" dirty="0">
                <a:latin typeface="Times New Roman" panose="02020603050405020304" pitchFamily="18" charset="0"/>
                <a:cs typeface="Times New Roman" panose="02020603050405020304" pitchFamily="18" charset="0"/>
              </a:rPr>
              <a:t>Три частини твору творять спільну «драму на три життя»: </a:t>
            </a:r>
            <a:r>
              <a:rPr lang="uk-UA" sz="1800" dirty="0" err="1">
                <a:latin typeface="Times New Roman" panose="02020603050405020304" pitchFamily="18" charset="0"/>
                <a:cs typeface="Times New Roman" panose="02020603050405020304" pitchFamily="18" charset="0"/>
              </a:rPr>
              <a:t>Дарусі</a:t>
            </a:r>
            <a:r>
              <a:rPr lang="uk-UA" sz="1800" dirty="0">
                <a:latin typeface="Times New Roman" panose="02020603050405020304" pitchFamily="18" charset="0"/>
                <a:cs typeface="Times New Roman" panose="02020603050405020304" pitchFamily="18" charset="0"/>
              </a:rPr>
              <a:t>, Івана </a:t>
            </a:r>
            <a:r>
              <a:rPr lang="uk-UA" sz="1800" dirty="0" err="1">
                <a:latin typeface="Times New Roman" panose="02020603050405020304" pitchFamily="18" charset="0"/>
                <a:cs typeface="Times New Roman" panose="02020603050405020304" pitchFamily="18" charset="0"/>
              </a:rPr>
              <a:t>Цвичка</a:t>
            </a:r>
            <a:r>
              <a:rPr lang="uk-UA" sz="1800" dirty="0">
                <a:latin typeface="Times New Roman" panose="02020603050405020304" pitchFamily="18" charset="0"/>
                <a:cs typeface="Times New Roman" panose="02020603050405020304" pitchFamily="18" charset="0"/>
              </a:rPr>
              <a:t>, батьків </a:t>
            </a:r>
            <a:r>
              <a:rPr lang="uk-UA" sz="1800" dirty="0" err="1">
                <a:latin typeface="Times New Roman" panose="02020603050405020304" pitchFamily="18" charset="0"/>
                <a:cs typeface="Times New Roman" panose="02020603050405020304" pitchFamily="18" charset="0"/>
              </a:rPr>
              <a:t>Дарусі</a:t>
            </a:r>
            <a:r>
              <a:rPr lang="uk-UA" sz="1800" dirty="0">
                <a:latin typeface="Times New Roman" panose="02020603050405020304" pitchFamily="18" charset="0"/>
                <a:cs typeface="Times New Roman" panose="02020603050405020304" pitchFamily="18" charset="0"/>
              </a:rPr>
              <a:t> – Михайла та </a:t>
            </a:r>
            <a:r>
              <a:rPr lang="uk-UA" sz="1800" dirty="0" err="1">
                <a:latin typeface="Times New Roman" panose="02020603050405020304" pitchFamily="18" charset="0"/>
                <a:cs typeface="Times New Roman" panose="02020603050405020304" pitchFamily="18" charset="0"/>
              </a:rPr>
              <a:t>Матронки</a:t>
            </a:r>
            <a:endParaRPr lang="uk-UA" sz="1800" dirty="0">
              <a:latin typeface="Times New Roman" panose="02020603050405020304" pitchFamily="18" charset="0"/>
              <a:cs typeface="Times New Roman" panose="02020603050405020304" pitchFamily="18" charset="0"/>
            </a:endParaRPr>
          </a:p>
          <a:p>
            <a:pPr algn="just"/>
            <a:r>
              <a:rPr lang="uk-UA" sz="1800" dirty="0">
                <a:latin typeface="Times New Roman" panose="02020603050405020304" pitchFamily="18" charset="0"/>
                <a:cs typeface="Times New Roman" panose="02020603050405020304" pitchFamily="18" charset="0"/>
              </a:rPr>
              <a:t>«Майже ніколи не навпаки» (2007) - сімейна сага в новелах, складається з трьох новел: «Чотири – як рідні – брати», «Будьте здорові, тату», «Гойданка життя».</a:t>
            </a:r>
          </a:p>
          <a:p>
            <a:pPr algn="just"/>
            <a:r>
              <a:rPr lang="uk-UA" sz="1800" dirty="0">
                <a:latin typeface="Times New Roman" panose="02020603050405020304" pitchFamily="18" charset="0"/>
                <a:cs typeface="Times New Roman" panose="02020603050405020304" pitchFamily="18" charset="0"/>
              </a:rPr>
              <a:t>У родині </a:t>
            </a:r>
            <a:r>
              <a:rPr lang="uk-UA" sz="1800" dirty="0" err="1">
                <a:latin typeface="Times New Roman" panose="02020603050405020304" pitchFamily="18" charset="0"/>
                <a:cs typeface="Times New Roman" panose="02020603050405020304" pitchFamily="18" charset="0"/>
              </a:rPr>
              <a:t>Чев’юків</a:t>
            </a:r>
            <a:r>
              <a:rPr lang="uk-UA" sz="1800" dirty="0">
                <a:latin typeface="Times New Roman" panose="02020603050405020304" pitchFamily="18" charset="0"/>
                <a:cs typeface="Times New Roman" panose="02020603050405020304" pitchFamily="18" charset="0"/>
              </a:rPr>
              <a:t> кожен персонаж є виразником опозиції «одні» – «інші», що розкривається найчастіше через зовнішні вияви психологічного стану – внутрішній неспокій, тривогу, страждання чи затаєну ненависть, жадобу помсти, через жести, міміку.</a:t>
            </a:r>
          </a:p>
          <a:p>
            <a:pPr algn="just"/>
            <a:r>
              <a:rPr lang="uk-UA" sz="1800" dirty="0">
                <a:latin typeface="Times New Roman" panose="02020603050405020304" pitchFamily="18" charset="0"/>
                <a:cs typeface="Times New Roman" panose="02020603050405020304" pitchFamily="18" charset="0"/>
              </a:rPr>
              <a:t>У другій новелі це вже родина </a:t>
            </a:r>
            <a:r>
              <a:rPr lang="uk-UA" sz="1800" dirty="0" err="1">
                <a:latin typeface="Times New Roman" panose="02020603050405020304" pitchFamily="18" charset="0"/>
                <a:cs typeface="Times New Roman" panose="02020603050405020304" pitchFamily="18" charset="0"/>
              </a:rPr>
              <a:t>Варварчуків</a:t>
            </a:r>
            <a:r>
              <a:rPr lang="uk-UA" sz="1800" dirty="0">
                <a:latin typeface="Times New Roman" panose="02020603050405020304" pitchFamily="18" charset="0"/>
                <a:cs typeface="Times New Roman" panose="02020603050405020304" pitchFamily="18" charset="0"/>
              </a:rPr>
              <a:t>.</a:t>
            </a:r>
          </a:p>
          <a:p>
            <a:pPr algn="just"/>
            <a:r>
              <a:rPr lang="uk-UA" sz="1800" dirty="0">
                <a:latin typeface="Times New Roman" panose="02020603050405020304" pitchFamily="18" charset="0"/>
                <a:cs typeface="Times New Roman" panose="02020603050405020304" pitchFamily="18" charset="0"/>
              </a:rPr>
              <a:t>У третій новелі – «</a:t>
            </a:r>
            <a:r>
              <a:rPr lang="uk-UA" sz="1800" dirty="0" err="1">
                <a:latin typeface="Times New Roman" panose="02020603050405020304" pitchFamily="18" charset="0"/>
                <a:cs typeface="Times New Roman" panose="02020603050405020304" pitchFamily="18" charset="0"/>
              </a:rPr>
              <a:t>іншість</a:t>
            </a:r>
            <a:r>
              <a:rPr lang="uk-UA" sz="1800" dirty="0">
                <a:latin typeface="Times New Roman" panose="02020603050405020304" pitchFamily="18" charset="0"/>
                <a:cs typeface="Times New Roman" panose="02020603050405020304" pitchFamily="18" charset="0"/>
              </a:rPr>
              <a:t>» жіночих образів</a:t>
            </a:r>
          </a:p>
          <a:p>
            <a:pPr algn="just"/>
            <a:r>
              <a:rPr lang="uk-UA" sz="1800" dirty="0">
                <a:latin typeface="Times New Roman" panose="02020603050405020304" pitchFamily="18" charset="0"/>
                <a:cs typeface="Times New Roman" panose="02020603050405020304" pitchFamily="18" charset="0"/>
              </a:rPr>
              <a:t>Повість «Москалиця» - світ у вимірах історії Першої – Другої світових воєн та повоєнної дійсності, від якої перекидається часовий міст до сучасності. Тут знайдемо протиставлення світу «своїх» – «чужих».</a:t>
            </a:r>
            <a:endParaRPr lang="cs-CZ" sz="1800" dirty="0">
              <a:latin typeface="Times New Roman" panose="02020603050405020304" pitchFamily="18" charset="0"/>
              <a:cs typeface="Times New Roman" panose="02020603050405020304" pitchFamily="18" charset="0"/>
            </a:endParaRPr>
          </a:p>
        </p:txBody>
      </p:sp>
      <p:pic>
        <p:nvPicPr>
          <p:cNvPr id="7" name="Obrázek 6" descr="Obsah obrázku zeď&#10;&#10;Popis byl vytvořen automaticky">
            <a:extLst>
              <a:ext uri="{FF2B5EF4-FFF2-40B4-BE49-F238E27FC236}">
                <a16:creationId xmlns:a16="http://schemas.microsoft.com/office/drawing/2014/main" id="{800BC2A2-1767-304D-BD6F-8A80940884FB}"/>
              </a:ext>
            </a:extLst>
          </p:cNvPr>
          <p:cNvPicPr>
            <a:picLocks noChangeAspect="1"/>
          </p:cNvPicPr>
          <p:nvPr/>
        </p:nvPicPr>
        <p:blipFill rotWithShape="1">
          <a:blip r:embed="rId2"/>
          <a:srcRect t="7006" r="-1" b="37303"/>
          <a:stretch/>
        </p:blipFill>
        <p:spPr>
          <a:xfrm>
            <a:off x="7282300" y="2306880"/>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Tree>
    <p:extLst>
      <p:ext uri="{BB962C8B-B14F-4D97-AF65-F5344CB8AC3E}">
        <p14:creationId xmlns:p14="http://schemas.microsoft.com/office/powerpoint/2010/main" val="363304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B20EED73-1494-4E89-869B-E501A02B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E9D7A3A2-205A-4FD7-89D2-24FA8A54E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934" y="0"/>
            <a:ext cx="11377066" cy="4001047"/>
          </a:xfrm>
          <a:custGeom>
            <a:avLst/>
            <a:gdLst>
              <a:gd name="connsiteX0" fmla="*/ 914840 w 11377066"/>
              <a:gd name="connsiteY0" fmla="*/ 0 h 3343806"/>
              <a:gd name="connsiteX1" fmla="*/ 11365513 w 11377066"/>
              <a:gd name="connsiteY1" fmla="*/ 0 h 3343806"/>
              <a:gd name="connsiteX2" fmla="*/ 11365513 w 11377066"/>
              <a:gd name="connsiteY2" fmla="*/ 846735 h 3343806"/>
              <a:gd name="connsiteX3" fmla="*/ 11050704 w 11377066"/>
              <a:gd name="connsiteY3" fmla="*/ 1046017 h 3343806"/>
              <a:gd name="connsiteX4" fmla="*/ 11195112 w 11377066"/>
              <a:gd name="connsiteY4" fmla="*/ 1103780 h 3343806"/>
              <a:gd name="connsiteX5" fmla="*/ 10553944 w 11377066"/>
              <a:gd name="connsiteY5" fmla="*/ 1441695 h 3343806"/>
              <a:gd name="connsiteX6" fmla="*/ 11148902 w 11377066"/>
              <a:gd name="connsiteY6" fmla="*/ 1383932 h 3343806"/>
              <a:gd name="connsiteX7" fmla="*/ 11117132 w 11377066"/>
              <a:gd name="connsiteY7" fmla="*/ 1430142 h 3343806"/>
              <a:gd name="connsiteX8" fmla="*/ 11085363 w 11377066"/>
              <a:gd name="connsiteY8" fmla="*/ 1476352 h 3343806"/>
              <a:gd name="connsiteX9" fmla="*/ 11365513 w 11377066"/>
              <a:gd name="connsiteY9" fmla="*/ 1447471 h 3343806"/>
              <a:gd name="connsiteX10" fmla="*/ 11365513 w 11377066"/>
              <a:gd name="connsiteY10" fmla="*/ 1496569 h 3343806"/>
              <a:gd name="connsiteX11" fmla="*/ 11278869 w 11377066"/>
              <a:gd name="connsiteY11" fmla="*/ 1554332 h 3343806"/>
              <a:gd name="connsiteX12" fmla="*/ 11365513 w 11377066"/>
              <a:gd name="connsiteY12" fmla="*/ 1539891 h 3343806"/>
              <a:gd name="connsiteX13" fmla="*/ 11377066 w 11377066"/>
              <a:gd name="connsiteY13" fmla="*/ 1539891 h 3343806"/>
              <a:gd name="connsiteX14" fmla="*/ 11377066 w 11377066"/>
              <a:gd name="connsiteY14" fmla="*/ 1765167 h 3343806"/>
              <a:gd name="connsiteX15" fmla="*/ 4624577 w 11377066"/>
              <a:gd name="connsiteY15" fmla="*/ 3342096 h 3343806"/>
              <a:gd name="connsiteX16" fmla="*/ 4000738 w 11377066"/>
              <a:gd name="connsiteY16" fmla="*/ 3313214 h 3343806"/>
              <a:gd name="connsiteX17" fmla="*/ 3853443 w 11377066"/>
              <a:gd name="connsiteY17" fmla="*/ 3217905 h 3343806"/>
              <a:gd name="connsiteX18" fmla="*/ 4003625 w 11377066"/>
              <a:gd name="connsiteY18" fmla="*/ 3171695 h 3343806"/>
              <a:gd name="connsiteX19" fmla="*/ 4465729 w 11377066"/>
              <a:gd name="connsiteY19" fmla="*/ 3024399 h 3343806"/>
              <a:gd name="connsiteX20" fmla="*/ 4015179 w 11377066"/>
              <a:gd name="connsiteY20" fmla="*/ 3047505 h 3343806"/>
              <a:gd name="connsiteX21" fmla="*/ 4656346 w 11377066"/>
              <a:gd name="connsiteY21" fmla="*/ 2926202 h 3343806"/>
              <a:gd name="connsiteX22" fmla="*/ 4841188 w 11377066"/>
              <a:gd name="connsiteY22" fmla="*/ 2862663 h 3343806"/>
              <a:gd name="connsiteX23" fmla="*/ 4659236 w 11377066"/>
              <a:gd name="connsiteY23" fmla="*/ 2836670 h 3343806"/>
              <a:gd name="connsiteX24" fmla="*/ 3778351 w 11377066"/>
              <a:gd name="connsiteY24" fmla="*/ 2914650 h 3343806"/>
              <a:gd name="connsiteX25" fmla="*/ 3694595 w 11377066"/>
              <a:gd name="connsiteY25" fmla="*/ 2923314 h 3343806"/>
              <a:gd name="connsiteX26" fmla="*/ 3119852 w 11377066"/>
              <a:gd name="connsiteY26" fmla="*/ 2862663 h 3343806"/>
              <a:gd name="connsiteX27" fmla="*/ 3440437 w 11377066"/>
              <a:gd name="connsiteY27" fmla="*/ 2799124 h 3343806"/>
              <a:gd name="connsiteX28" fmla="*/ 3070753 w 11377066"/>
              <a:gd name="connsiteY28" fmla="*/ 2761578 h 3343806"/>
              <a:gd name="connsiteX29" fmla="*/ 2623091 w 11377066"/>
              <a:gd name="connsiteY29" fmla="*/ 2726920 h 3343806"/>
              <a:gd name="connsiteX30" fmla="*/ 2160987 w 11377066"/>
              <a:gd name="connsiteY30" fmla="*/ 2611394 h 3343806"/>
              <a:gd name="connsiteX31" fmla="*/ 1837515 w 11377066"/>
              <a:gd name="connsiteY31" fmla="*/ 2573848 h 3343806"/>
              <a:gd name="connsiteX32" fmla="*/ 1869284 w 11377066"/>
              <a:gd name="connsiteY32" fmla="*/ 2472763 h 3343806"/>
              <a:gd name="connsiteX33" fmla="*/ 1808633 w 11377066"/>
              <a:gd name="connsiteY33" fmla="*/ 2386119 h 3343806"/>
              <a:gd name="connsiteX34" fmla="*/ 2354493 w 11377066"/>
              <a:gd name="connsiteY34" fmla="*/ 2342797 h 3343806"/>
              <a:gd name="connsiteX35" fmla="*/ 2146546 w 11377066"/>
              <a:gd name="connsiteY35" fmla="*/ 2328356 h 3343806"/>
              <a:gd name="connsiteX36" fmla="*/ 2054126 w 11377066"/>
              <a:gd name="connsiteY36" fmla="*/ 2285034 h 3343806"/>
              <a:gd name="connsiteX37" fmla="*/ 2132106 w 11377066"/>
              <a:gd name="connsiteY37" fmla="*/ 2238823 h 3343806"/>
              <a:gd name="connsiteX38" fmla="*/ 2478684 w 11377066"/>
              <a:gd name="connsiteY38" fmla="*/ 2085751 h 3343806"/>
              <a:gd name="connsiteX39" fmla="*/ 1511154 w 11377066"/>
              <a:gd name="connsiteY39" fmla="*/ 2094416 h 3343806"/>
              <a:gd name="connsiteX40" fmla="*/ 1638232 w 11377066"/>
              <a:gd name="connsiteY40" fmla="*/ 2042429 h 3343806"/>
              <a:gd name="connsiteX41" fmla="*/ 2972556 w 11377066"/>
              <a:gd name="connsiteY41" fmla="*/ 1718957 h 3343806"/>
              <a:gd name="connsiteX42" fmla="*/ 3238266 w 11377066"/>
              <a:gd name="connsiteY42" fmla="*/ 1678523 h 3343806"/>
              <a:gd name="connsiteX43" fmla="*/ 2522005 w 11377066"/>
              <a:gd name="connsiteY43" fmla="*/ 1664082 h 3343806"/>
              <a:gd name="connsiteX44" fmla="*/ 1421621 w 11377066"/>
              <a:gd name="connsiteY44" fmla="*/ 1522563 h 3343806"/>
              <a:gd name="connsiteX45" fmla="*/ 1525595 w 11377066"/>
              <a:gd name="connsiteY45" fmla="*/ 1392596 h 3343806"/>
              <a:gd name="connsiteX46" fmla="*/ 982623 w 11377066"/>
              <a:gd name="connsiteY46" fmla="*/ 1415701 h 3343806"/>
              <a:gd name="connsiteX47" fmla="*/ 1231003 w 11377066"/>
              <a:gd name="connsiteY47" fmla="*/ 1314616 h 3343806"/>
              <a:gd name="connsiteX48" fmla="*/ 1025945 w 11377066"/>
              <a:gd name="connsiteY48" fmla="*/ 1297287 h 3343806"/>
              <a:gd name="connsiteX49" fmla="*/ 841104 w 11377066"/>
              <a:gd name="connsiteY49" fmla="*/ 1225083 h 3343806"/>
              <a:gd name="connsiteX50" fmla="*/ 1612239 w 11377066"/>
              <a:gd name="connsiteY50" fmla="*/ 1112445 h 3343806"/>
              <a:gd name="connsiteX51" fmla="*/ 1814409 w 11377066"/>
              <a:gd name="connsiteY51" fmla="*/ 1008471 h 3343806"/>
              <a:gd name="connsiteX52" fmla="*/ 1932824 w 11377066"/>
              <a:gd name="connsiteY52" fmla="*/ 979590 h 3343806"/>
              <a:gd name="connsiteX53" fmla="*/ 2083007 w 11377066"/>
              <a:gd name="connsiteY53" fmla="*/ 936268 h 3343806"/>
              <a:gd name="connsiteX54" fmla="*/ 1947265 w 11377066"/>
              <a:gd name="connsiteY54" fmla="*/ 924715 h 3343806"/>
              <a:gd name="connsiteX55" fmla="*/ 1271438 w 11377066"/>
              <a:gd name="connsiteY55" fmla="*/ 895834 h 3343806"/>
              <a:gd name="connsiteX56" fmla="*/ 659150 w 11377066"/>
              <a:gd name="connsiteY56" fmla="*/ 907386 h 3343806"/>
              <a:gd name="connsiteX57" fmla="*/ 780453 w 11377066"/>
              <a:gd name="connsiteY57" fmla="*/ 846735 h 3343806"/>
              <a:gd name="connsiteX58" fmla="*/ 841104 w 11377066"/>
              <a:gd name="connsiteY58" fmla="*/ 788972 h 3343806"/>
              <a:gd name="connsiteX59" fmla="*/ 448316 w 11377066"/>
              <a:gd name="connsiteY59" fmla="*/ 659006 h 3343806"/>
              <a:gd name="connsiteX60" fmla="*/ 910419 w 11377066"/>
              <a:gd name="connsiteY60" fmla="*/ 569473 h 3343806"/>
              <a:gd name="connsiteX61" fmla="*/ 604275 w 11377066"/>
              <a:gd name="connsiteY61" fmla="*/ 514598 h 3343806"/>
              <a:gd name="connsiteX62" fmla="*/ 15093 w 11377066"/>
              <a:gd name="connsiteY62" fmla="*/ 352862 h 3343806"/>
              <a:gd name="connsiteX63" fmla="*/ 430987 w 11377066"/>
              <a:gd name="connsiteY63" fmla="*/ 136251 h 3343806"/>
              <a:gd name="connsiteX64" fmla="*/ 874092 w 11377066"/>
              <a:gd name="connsiteY64" fmla="*/ 17656 h 334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377066" h="3343806">
                <a:moveTo>
                  <a:pt x="914840" y="0"/>
                </a:moveTo>
                <a:lnTo>
                  <a:pt x="11365513" y="0"/>
                </a:lnTo>
                <a:lnTo>
                  <a:pt x="11365513" y="846735"/>
                </a:lnTo>
                <a:cubicBezTo>
                  <a:pt x="11273092" y="924715"/>
                  <a:pt x="11163343" y="985366"/>
                  <a:pt x="11050704" y="1046017"/>
                </a:cubicBezTo>
                <a:cubicBezTo>
                  <a:pt x="11088251" y="1089339"/>
                  <a:pt x="11169119" y="1037353"/>
                  <a:pt x="11195112" y="1103780"/>
                </a:cubicBezTo>
                <a:cubicBezTo>
                  <a:pt x="10987166" y="1216419"/>
                  <a:pt x="10796548" y="1357938"/>
                  <a:pt x="10553944" y="1441695"/>
                </a:cubicBezTo>
                <a:cubicBezTo>
                  <a:pt x="10753226" y="1381043"/>
                  <a:pt x="10952508" y="1409925"/>
                  <a:pt x="11148902" y="1383932"/>
                </a:cubicBezTo>
                <a:cubicBezTo>
                  <a:pt x="11174895" y="1418589"/>
                  <a:pt x="11131573" y="1418589"/>
                  <a:pt x="11117132" y="1430142"/>
                </a:cubicBezTo>
                <a:cubicBezTo>
                  <a:pt x="11102692" y="1441695"/>
                  <a:pt x="11082474" y="1450359"/>
                  <a:pt x="11085363" y="1476352"/>
                </a:cubicBezTo>
                <a:cubicBezTo>
                  <a:pt x="11174895" y="1487905"/>
                  <a:pt x="11273092" y="1447471"/>
                  <a:pt x="11365513" y="1447471"/>
                </a:cubicBezTo>
                <a:lnTo>
                  <a:pt x="11365513" y="1496569"/>
                </a:lnTo>
                <a:cubicBezTo>
                  <a:pt x="11333743" y="1513898"/>
                  <a:pt x="11293310" y="1519674"/>
                  <a:pt x="11278869" y="1554332"/>
                </a:cubicBezTo>
                <a:cubicBezTo>
                  <a:pt x="11307750" y="1548556"/>
                  <a:pt x="11336632" y="1545668"/>
                  <a:pt x="11365513" y="1539891"/>
                </a:cubicBezTo>
                <a:lnTo>
                  <a:pt x="11377066" y="1539891"/>
                </a:lnTo>
                <a:lnTo>
                  <a:pt x="11377066" y="1765167"/>
                </a:lnTo>
                <a:cubicBezTo>
                  <a:pt x="9482441" y="3362313"/>
                  <a:pt x="4945162" y="3324767"/>
                  <a:pt x="4624577" y="3342096"/>
                </a:cubicBezTo>
                <a:cubicBezTo>
                  <a:pt x="4523492" y="3347872"/>
                  <a:pt x="4098935" y="3339207"/>
                  <a:pt x="4000738" y="3313214"/>
                </a:cubicBezTo>
                <a:cubicBezTo>
                  <a:pt x="3867883" y="3281444"/>
                  <a:pt x="3853443" y="3217905"/>
                  <a:pt x="3853443" y="3217905"/>
                </a:cubicBezTo>
                <a:cubicBezTo>
                  <a:pt x="3853443" y="3217905"/>
                  <a:pt x="3919869" y="3191912"/>
                  <a:pt x="4003625" y="3171695"/>
                </a:cubicBezTo>
                <a:cubicBezTo>
                  <a:pt x="4165361" y="3131261"/>
                  <a:pt x="4298217" y="3056169"/>
                  <a:pt x="4465729" y="3024399"/>
                </a:cubicBezTo>
                <a:cubicBezTo>
                  <a:pt x="4315546" y="3033064"/>
                  <a:pt x="4165361" y="3038840"/>
                  <a:pt x="4015179" y="3047505"/>
                </a:cubicBezTo>
                <a:cubicBezTo>
                  <a:pt x="4223124" y="2969524"/>
                  <a:pt x="4442625" y="2957972"/>
                  <a:pt x="4656346" y="2926202"/>
                </a:cubicBezTo>
                <a:cubicBezTo>
                  <a:pt x="4725662" y="2917538"/>
                  <a:pt x="4841188" y="2943531"/>
                  <a:pt x="4841188" y="2862663"/>
                </a:cubicBezTo>
                <a:cubicBezTo>
                  <a:pt x="4838300" y="2810676"/>
                  <a:pt x="4725662" y="2833782"/>
                  <a:pt x="4659236" y="2836670"/>
                </a:cubicBezTo>
                <a:cubicBezTo>
                  <a:pt x="4364644" y="2845334"/>
                  <a:pt x="4072941" y="2882880"/>
                  <a:pt x="3778351" y="2914650"/>
                </a:cubicBezTo>
                <a:cubicBezTo>
                  <a:pt x="3749468" y="2917538"/>
                  <a:pt x="3714811" y="2931979"/>
                  <a:pt x="3694595" y="2923314"/>
                </a:cubicBezTo>
                <a:cubicBezTo>
                  <a:pt x="3527082" y="2865551"/>
                  <a:pt x="3336463" y="2879992"/>
                  <a:pt x="3119852" y="2862663"/>
                </a:cubicBezTo>
                <a:cubicBezTo>
                  <a:pt x="3238266" y="2796236"/>
                  <a:pt x="3339351" y="2842446"/>
                  <a:pt x="3440437" y="2799124"/>
                </a:cubicBezTo>
                <a:cubicBezTo>
                  <a:pt x="3316246" y="2752913"/>
                  <a:pt x="3189168" y="2773131"/>
                  <a:pt x="3070753" y="2761578"/>
                </a:cubicBezTo>
                <a:cubicBezTo>
                  <a:pt x="2984109" y="2752913"/>
                  <a:pt x="2672189" y="2741361"/>
                  <a:pt x="2623091" y="2726920"/>
                </a:cubicBezTo>
                <a:cubicBezTo>
                  <a:pt x="2472907" y="2683598"/>
                  <a:pt x="2293842" y="2689374"/>
                  <a:pt x="2160987" y="2611394"/>
                </a:cubicBezTo>
                <a:cubicBezTo>
                  <a:pt x="2065678" y="2556519"/>
                  <a:pt x="1938600" y="2602730"/>
                  <a:pt x="1837515" y="2573848"/>
                </a:cubicBezTo>
                <a:cubicBezTo>
                  <a:pt x="1794192" y="2533414"/>
                  <a:pt x="1854843" y="2504533"/>
                  <a:pt x="1869284" y="2472763"/>
                </a:cubicBezTo>
                <a:cubicBezTo>
                  <a:pt x="1889502" y="2432329"/>
                  <a:pt x="1834626" y="2423665"/>
                  <a:pt x="1808633" y="2386119"/>
                </a:cubicBezTo>
                <a:cubicBezTo>
                  <a:pt x="1987698" y="2389007"/>
                  <a:pt x="2158099" y="2377454"/>
                  <a:pt x="2354493" y="2342797"/>
                </a:cubicBezTo>
                <a:cubicBezTo>
                  <a:pt x="2273625" y="2290810"/>
                  <a:pt x="2204309" y="2339908"/>
                  <a:pt x="2146546" y="2328356"/>
                </a:cubicBezTo>
                <a:cubicBezTo>
                  <a:pt x="2106113" y="2319691"/>
                  <a:pt x="2054126" y="2328356"/>
                  <a:pt x="2054126" y="2285034"/>
                </a:cubicBezTo>
                <a:cubicBezTo>
                  <a:pt x="2054126" y="2250376"/>
                  <a:pt x="2100336" y="2244599"/>
                  <a:pt x="2132106" y="2238823"/>
                </a:cubicBezTo>
                <a:cubicBezTo>
                  <a:pt x="2256296" y="2218606"/>
                  <a:pt x="2377599" y="2192613"/>
                  <a:pt x="2478684" y="2085751"/>
                </a:cubicBezTo>
                <a:cubicBezTo>
                  <a:pt x="2152323" y="2051094"/>
                  <a:pt x="1817297" y="2186837"/>
                  <a:pt x="1511154" y="2094416"/>
                </a:cubicBezTo>
                <a:cubicBezTo>
                  <a:pt x="1537147" y="2033765"/>
                  <a:pt x="1597798" y="2045317"/>
                  <a:pt x="1638232" y="2042429"/>
                </a:cubicBezTo>
                <a:cubicBezTo>
                  <a:pt x="1909718" y="2016436"/>
                  <a:pt x="2825261" y="1701628"/>
                  <a:pt x="2972556" y="1718957"/>
                </a:cubicBezTo>
                <a:cubicBezTo>
                  <a:pt x="3062089" y="1727621"/>
                  <a:pt x="3154510" y="1721845"/>
                  <a:pt x="3238266" y="1678523"/>
                </a:cubicBezTo>
                <a:cubicBezTo>
                  <a:pt x="3339351" y="1626536"/>
                  <a:pt x="2695295" y="1736286"/>
                  <a:pt x="2522005" y="1664082"/>
                </a:cubicBezTo>
                <a:cubicBezTo>
                  <a:pt x="2438249" y="1629424"/>
                  <a:pt x="1730654" y="1528339"/>
                  <a:pt x="1421621" y="1522563"/>
                </a:cubicBezTo>
                <a:cubicBezTo>
                  <a:pt x="1450503" y="1467688"/>
                  <a:pt x="1557364" y="1470576"/>
                  <a:pt x="1525595" y="1392596"/>
                </a:cubicBezTo>
                <a:cubicBezTo>
                  <a:pt x="1358082" y="1386820"/>
                  <a:pt x="1179017" y="1435918"/>
                  <a:pt x="982623" y="1415701"/>
                </a:cubicBezTo>
                <a:cubicBezTo>
                  <a:pt x="1051938" y="1346386"/>
                  <a:pt x="1153023" y="1352162"/>
                  <a:pt x="1231003" y="1314616"/>
                </a:cubicBezTo>
                <a:cubicBezTo>
                  <a:pt x="1170352" y="1262629"/>
                  <a:pt x="1095261" y="1294399"/>
                  <a:pt x="1025945" y="1297287"/>
                </a:cubicBezTo>
                <a:cubicBezTo>
                  <a:pt x="965294" y="1300175"/>
                  <a:pt x="812222" y="1227972"/>
                  <a:pt x="841104" y="1225083"/>
                </a:cubicBezTo>
                <a:cubicBezTo>
                  <a:pt x="1101037" y="1207755"/>
                  <a:pt x="1352306" y="1129775"/>
                  <a:pt x="1612239" y="1112445"/>
                </a:cubicBezTo>
                <a:cubicBezTo>
                  <a:pt x="1698883" y="1106668"/>
                  <a:pt x="1797081" y="1112445"/>
                  <a:pt x="1814409" y="1008471"/>
                </a:cubicBezTo>
                <a:cubicBezTo>
                  <a:pt x="1817297" y="979590"/>
                  <a:pt x="1808633" y="973814"/>
                  <a:pt x="1932824" y="979590"/>
                </a:cubicBezTo>
                <a:cubicBezTo>
                  <a:pt x="1981922" y="982478"/>
                  <a:pt x="2045461" y="982478"/>
                  <a:pt x="2083007" y="936268"/>
                </a:cubicBezTo>
                <a:cubicBezTo>
                  <a:pt x="2045461" y="898722"/>
                  <a:pt x="1990587" y="927603"/>
                  <a:pt x="1947265" y="924715"/>
                </a:cubicBezTo>
                <a:cubicBezTo>
                  <a:pt x="1828850" y="921827"/>
                  <a:pt x="1386963" y="904498"/>
                  <a:pt x="1271438" y="895834"/>
                </a:cubicBezTo>
                <a:cubicBezTo>
                  <a:pt x="1031721" y="875617"/>
                  <a:pt x="901755" y="933380"/>
                  <a:pt x="659150" y="907386"/>
                </a:cubicBezTo>
                <a:cubicBezTo>
                  <a:pt x="734242" y="890057"/>
                  <a:pt x="705361" y="866952"/>
                  <a:pt x="780453" y="846735"/>
                </a:cubicBezTo>
                <a:cubicBezTo>
                  <a:pt x="815110" y="838071"/>
                  <a:pt x="849768" y="820742"/>
                  <a:pt x="841104" y="788972"/>
                </a:cubicBezTo>
                <a:cubicBezTo>
                  <a:pt x="835327" y="757202"/>
                  <a:pt x="396329" y="690775"/>
                  <a:pt x="448316" y="659006"/>
                </a:cubicBezTo>
                <a:cubicBezTo>
                  <a:pt x="592723" y="575249"/>
                  <a:pt x="1020169" y="607019"/>
                  <a:pt x="910419" y="569473"/>
                </a:cubicBezTo>
                <a:cubicBezTo>
                  <a:pt x="742907" y="511710"/>
                  <a:pt x="716913" y="500157"/>
                  <a:pt x="604275" y="514598"/>
                </a:cubicBezTo>
                <a:cubicBezTo>
                  <a:pt x="506079" y="529039"/>
                  <a:pt x="113290" y="349974"/>
                  <a:pt x="15093" y="352862"/>
                </a:cubicBezTo>
                <a:cubicBezTo>
                  <a:pt x="-71551" y="352862"/>
                  <a:pt x="234593" y="211343"/>
                  <a:pt x="430987" y="136251"/>
                </a:cubicBezTo>
                <a:cubicBezTo>
                  <a:pt x="571784" y="82098"/>
                  <a:pt x="732076" y="70184"/>
                  <a:pt x="874092" y="17656"/>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Nadpis 1">
            <a:extLst>
              <a:ext uri="{FF2B5EF4-FFF2-40B4-BE49-F238E27FC236}">
                <a16:creationId xmlns:a16="http://schemas.microsoft.com/office/drawing/2014/main" id="{70DBBF47-ABC1-080B-8323-06189C16673D}"/>
              </a:ext>
            </a:extLst>
          </p:cNvPr>
          <p:cNvSpPr>
            <a:spLocks noGrp="1"/>
          </p:cNvSpPr>
          <p:nvPr>
            <p:ph type="title"/>
          </p:nvPr>
        </p:nvSpPr>
        <p:spPr>
          <a:xfrm>
            <a:off x="536423" y="2237440"/>
            <a:ext cx="4482111" cy="3527214"/>
          </a:xfrm>
        </p:spPr>
        <p:txBody>
          <a:bodyPr anchor="t">
            <a:normAutofit/>
          </a:bodyPr>
          <a:lstStyle/>
          <a:p>
            <a:r>
              <a:rPr lang="uk-UA" dirty="0"/>
              <a:t>«Нью-Йоркська група»</a:t>
            </a:r>
            <a:endParaRPr lang="cs-CZ" dirty="0"/>
          </a:p>
        </p:txBody>
      </p:sp>
      <p:sp>
        <p:nvSpPr>
          <p:cNvPr id="12" name="Freeform: Shape 11">
            <a:extLst>
              <a:ext uri="{FF2B5EF4-FFF2-40B4-BE49-F238E27FC236}">
                <a16:creationId xmlns:a16="http://schemas.microsoft.com/office/drawing/2014/main" id="{C6BFDF0B-6325-416D-926F-7141006D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93668" y="5127460"/>
            <a:ext cx="6498333" cy="1730540"/>
          </a:xfrm>
          <a:custGeom>
            <a:avLst/>
            <a:gdLst>
              <a:gd name="connsiteX0" fmla="*/ 2987112 w 6498333"/>
              <a:gd name="connsiteY0" fmla="*/ 1730384 h 1730540"/>
              <a:gd name="connsiteX1" fmla="*/ 3113423 w 6498333"/>
              <a:gd name="connsiteY1" fmla="*/ 1728494 h 1730540"/>
              <a:gd name="connsiteX2" fmla="*/ 6436159 w 6498333"/>
              <a:gd name="connsiteY2" fmla="*/ 1396018 h 1730540"/>
              <a:gd name="connsiteX3" fmla="*/ 6498333 w 6498333"/>
              <a:gd name="connsiteY3" fmla="*/ 1381988 h 1730540"/>
              <a:gd name="connsiteX4" fmla="*/ 6498333 w 6498333"/>
              <a:gd name="connsiteY4" fmla="*/ 0 h 1730540"/>
              <a:gd name="connsiteX5" fmla="*/ 723703 w 6498333"/>
              <a:gd name="connsiteY5" fmla="*/ 0 h 1730540"/>
              <a:gd name="connsiteX6" fmla="*/ 629735 w 6498333"/>
              <a:gd name="connsiteY6" fmla="*/ 31770 h 1730540"/>
              <a:gd name="connsiteX7" fmla="*/ 127078 w 6498333"/>
              <a:gd name="connsiteY7" fmla="*/ 173371 h 1730540"/>
              <a:gd name="connsiteX8" fmla="*/ 0 w 6498333"/>
              <a:gd name="connsiteY8" fmla="*/ 235577 h 1730540"/>
              <a:gd name="connsiteX9" fmla="*/ 967530 w 6498333"/>
              <a:gd name="connsiteY9" fmla="*/ 225208 h 1730540"/>
              <a:gd name="connsiteX10" fmla="*/ 620954 w 6498333"/>
              <a:gd name="connsiteY10" fmla="*/ 408367 h 1730540"/>
              <a:gd name="connsiteX11" fmla="*/ 542972 w 6498333"/>
              <a:gd name="connsiteY11" fmla="*/ 463661 h 1730540"/>
              <a:gd name="connsiteX12" fmla="*/ 635392 w 6498333"/>
              <a:gd name="connsiteY12" fmla="*/ 515499 h 1730540"/>
              <a:gd name="connsiteX13" fmla="*/ 843339 w 6498333"/>
              <a:gd name="connsiteY13" fmla="*/ 532778 h 1730540"/>
              <a:gd name="connsiteX14" fmla="*/ 297479 w 6498333"/>
              <a:gd name="connsiteY14" fmla="*/ 584615 h 1730540"/>
              <a:gd name="connsiteX15" fmla="*/ 358130 w 6498333"/>
              <a:gd name="connsiteY15" fmla="*/ 688289 h 1730540"/>
              <a:gd name="connsiteX16" fmla="*/ 326361 w 6498333"/>
              <a:gd name="connsiteY16" fmla="*/ 809243 h 1730540"/>
              <a:gd name="connsiteX17" fmla="*/ 649833 w 6498333"/>
              <a:gd name="connsiteY17" fmla="*/ 854169 h 1730540"/>
              <a:gd name="connsiteX18" fmla="*/ 1111937 w 6498333"/>
              <a:gd name="connsiteY18" fmla="*/ 992402 h 1730540"/>
              <a:gd name="connsiteX19" fmla="*/ 1559599 w 6498333"/>
              <a:gd name="connsiteY19" fmla="*/ 1033872 h 1730540"/>
              <a:gd name="connsiteX20" fmla="*/ 1929284 w 6498333"/>
              <a:gd name="connsiteY20" fmla="*/ 1078798 h 1730540"/>
              <a:gd name="connsiteX21" fmla="*/ 1608698 w 6498333"/>
              <a:gd name="connsiteY21" fmla="*/ 1154826 h 1730540"/>
              <a:gd name="connsiteX22" fmla="*/ 2183442 w 6498333"/>
              <a:gd name="connsiteY22" fmla="*/ 1227398 h 1730540"/>
              <a:gd name="connsiteX23" fmla="*/ 2267197 w 6498333"/>
              <a:gd name="connsiteY23" fmla="*/ 1217031 h 1730540"/>
              <a:gd name="connsiteX24" fmla="*/ 3148082 w 6498333"/>
              <a:gd name="connsiteY24" fmla="*/ 1123724 h 1730540"/>
              <a:gd name="connsiteX25" fmla="*/ 3330034 w 6498333"/>
              <a:gd name="connsiteY25" fmla="*/ 1154826 h 1730540"/>
              <a:gd name="connsiteX26" fmla="*/ 3145192 w 6498333"/>
              <a:gd name="connsiteY26" fmla="*/ 1230854 h 1730540"/>
              <a:gd name="connsiteX27" fmla="*/ 2504025 w 6498333"/>
              <a:gd name="connsiteY27" fmla="*/ 1376000 h 1730540"/>
              <a:gd name="connsiteX28" fmla="*/ 2954575 w 6498333"/>
              <a:gd name="connsiteY28" fmla="*/ 1348352 h 1730540"/>
              <a:gd name="connsiteX29" fmla="*/ 2492471 w 6498333"/>
              <a:gd name="connsiteY29" fmla="*/ 1524600 h 1730540"/>
              <a:gd name="connsiteX30" fmla="*/ 2342289 w 6498333"/>
              <a:gd name="connsiteY30" fmla="*/ 1579893 h 1730540"/>
              <a:gd name="connsiteX31" fmla="*/ 2489584 w 6498333"/>
              <a:gd name="connsiteY31" fmla="*/ 1693935 h 1730540"/>
              <a:gd name="connsiteX32" fmla="*/ 2987112 w 6498333"/>
              <a:gd name="connsiteY32" fmla="*/ 1730384 h 173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98333" h="1730540">
                <a:moveTo>
                  <a:pt x="2987112" y="1730384"/>
                </a:moveTo>
                <a:cubicBezTo>
                  <a:pt x="3042664" y="1730870"/>
                  <a:pt x="3088152" y="1730222"/>
                  <a:pt x="3113423" y="1728494"/>
                </a:cubicBezTo>
                <a:cubicBezTo>
                  <a:pt x="3293752" y="1716831"/>
                  <a:pt x="4808270" y="1725943"/>
                  <a:pt x="6436159" y="1396018"/>
                </a:cubicBezTo>
                <a:lnTo>
                  <a:pt x="6498333" y="1381988"/>
                </a:lnTo>
                <a:lnTo>
                  <a:pt x="6498333" y="0"/>
                </a:lnTo>
                <a:lnTo>
                  <a:pt x="723703" y="0"/>
                </a:lnTo>
                <a:lnTo>
                  <a:pt x="629735" y="31770"/>
                </a:lnTo>
                <a:cubicBezTo>
                  <a:pt x="421263" y="101447"/>
                  <a:pt x="228886" y="161708"/>
                  <a:pt x="127078" y="173371"/>
                </a:cubicBezTo>
                <a:cubicBezTo>
                  <a:pt x="86644" y="176827"/>
                  <a:pt x="25993" y="163004"/>
                  <a:pt x="0" y="235577"/>
                </a:cubicBezTo>
                <a:cubicBezTo>
                  <a:pt x="306144" y="346163"/>
                  <a:pt x="641170" y="183739"/>
                  <a:pt x="967530" y="225208"/>
                </a:cubicBezTo>
                <a:cubicBezTo>
                  <a:pt x="866445" y="353075"/>
                  <a:pt x="745142" y="384177"/>
                  <a:pt x="620954" y="408367"/>
                </a:cubicBezTo>
                <a:cubicBezTo>
                  <a:pt x="589182" y="415279"/>
                  <a:pt x="542972" y="422191"/>
                  <a:pt x="542972" y="463661"/>
                </a:cubicBezTo>
                <a:cubicBezTo>
                  <a:pt x="542972" y="515499"/>
                  <a:pt x="594959" y="505130"/>
                  <a:pt x="635392" y="515499"/>
                </a:cubicBezTo>
                <a:cubicBezTo>
                  <a:pt x="693155" y="529321"/>
                  <a:pt x="762471" y="470573"/>
                  <a:pt x="843339" y="532778"/>
                </a:cubicBezTo>
                <a:cubicBezTo>
                  <a:pt x="646945" y="574247"/>
                  <a:pt x="476544" y="588071"/>
                  <a:pt x="297479" y="584615"/>
                </a:cubicBezTo>
                <a:cubicBezTo>
                  <a:pt x="323472" y="629541"/>
                  <a:pt x="378348" y="639908"/>
                  <a:pt x="358130" y="688289"/>
                </a:cubicBezTo>
                <a:cubicBezTo>
                  <a:pt x="343689" y="726304"/>
                  <a:pt x="283038" y="760862"/>
                  <a:pt x="326361" y="809243"/>
                </a:cubicBezTo>
                <a:cubicBezTo>
                  <a:pt x="427447" y="843802"/>
                  <a:pt x="554524" y="788508"/>
                  <a:pt x="649833" y="854169"/>
                </a:cubicBezTo>
                <a:cubicBezTo>
                  <a:pt x="782688" y="947476"/>
                  <a:pt x="961753" y="940565"/>
                  <a:pt x="1111937" y="992402"/>
                </a:cubicBezTo>
                <a:cubicBezTo>
                  <a:pt x="1161035" y="1009682"/>
                  <a:pt x="1472955" y="1023504"/>
                  <a:pt x="1559599" y="1033872"/>
                </a:cubicBezTo>
                <a:cubicBezTo>
                  <a:pt x="1678015" y="1047696"/>
                  <a:pt x="1805093" y="1023504"/>
                  <a:pt x="1929284" y="1078798"/>
                </a:cubicBezTo>
                <a:cubicBezTo>
                  <a:pt x="1828198" y="1130635"/>
                  <a:pt x="1727113" y="1075343"/>
                  <a:pt x="1608698" y="1154826"/>
                </a:cubicBezTo>
                <a:cubicBezTo>
                  <a:pt x="1825309" y="1175561"/>
                  <a:pt x="2015928" y="1158282"/>
                  <a:pt x="2183442" y="1227398"/>
                </a:cubicBezTo>
                <a:cubicBezTo>
                  <a:pt x="2203658" y="1237767"/>
                  <a:pt x="2238314" y="1220487"/>
                  <a:pt x="2267197" y="1217031"/>
                </a:cubicBezTo>
                <a:cubicBezTo>
                  <a:pt x="2561787" y="1179017"/>
                  <a:pt x="2853490" y="1134091"/>
                  <a:pt x="3148082" y="1123724"/>
                </a:cubicBezTo>
                <a:cubicBezTo>
                  <a:pt x="3214508" y="1120268"/>
                  <a:pt x="3327146" y="1092621"/>
                  <a:pt x="3330034" y="1154826"/>
                </a:cubicBezTo>
                <a:cubicBezTo>
                  <a:pt x="3330034" y="1251589"/>
                  <a:pt x="3214508" y="1220487"/>
                  <a:pt x="3145192" y="1230854"/>
                </a:cubicBezTo>
                <a:cubicBezTo>
                  <a:pt x="2931471" y="1268869"/>
                  <a:pt x="2711970" y="1282691"/>
                  <a:pt x="2504025" y="1376000"/>
                </a:cubicBezTo>
                <a:cubicBezTo>
                  <a:pt x="2654207" y="1365632"/>
                  <a:pt x="2804392" y="1358720"/>
                  <a:pt x="2954575" y="1348352"/>
                </a:cubicBezTo>
                <a:cubicBezTo>
                  <a:pt x="2787063" y="1386367"/>
                  <a:pt x="2654207" y="1476218"/>
                  <a:pt x="2492471" y="1524600"/>
                </a:cubicBezTo>
                <a:cubicBezTo>
                  <a:pt x="2408715" y="1548791"/>
                  <a:pt x="2342289" y="1579893"/>
                  <a:pt x="2342289" y="1579893"/>
                </a:cubicBezTo>
                <a:cubicBezTo>
                  <a:pt x="2342289" y="1579893"/>
                  <a:pt x="2356730" y="1655921"/>
                  <a:pt x="2489584" y="1693935"/>
                </a:cubicBezTo>
                <a:cubicBezTo>
                  <a:pt x="2563232" y="1717262"/>
                  <a:pt x="2820457" y="1728925"/>
                  <a:pt x="2987112" y="1730384"/>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3" name="Zástupný obsah 2">
            <a:extLst>
              <a:ext uri="{FF2B5EF4-FFF2-40B4-BE49-F238E27FC236}">
                <a16:creationId xmlns:a16="http://schemas.microsoft.com/office/drawing/2014/main" id="{2036B9CB-E811-306E-A5EF-7318DD174A32}"/>
              </a:ext>
            </a:extLst>
          </p:cNvPr>
          <p:cNvSpPr>
            <a:spLocks noGrp="1"/>
          </p:cNvSpPr>
          <p:nvPr>
            <p:ph idx="1"/>
          </p:nvPr>
        </p:nvSpPr>
        <p:spPr>
          <a:xfrm>
            <a:off x="4305300" y="196850"/>
            <a:ext cx="7493000" cy="6464300"/>
          </a:xfrm>
        </p:spPr>
        <p:txBody>
          <a:bodyPr anchor="t">
            <a:noAutofit/>
          </a:bodyPr>
          <a:lstStyle/>
          <a:p>
            <a:r>
              <a:rPr lang="uk-UA" sz="1300" dirty="0">
                <a:latin typeface="Arial" panose="020B0604020202020204" pitchFamily="34" charset="0"/>
              </a:rPr>
              <a:t>Найсміливіше експериментаторство в середовищі українських </a:t>
            </a:r>
            <a:r>
              <a:rPr lang="uk-UA" sz="1300" b="0" i="0" dirty="0">
                <a:effectLst/>
                <a:latin typeface="Arial" panose="020B0604020202020204" pitchFamily="34" charset="0"/>
              </a:rPr>
              <a:t>поетів, котрі сформувались за межами України, засвідчила творчість </a:t>
            </a:r>
            <a:r>
              <a:rPr lang="uk-UA" sz="1300" b="0" i="0" dirty="0" err="1">
                <a:effectLst/>
                <a:latin typeface="Arial" panose="020B0604020202020204" pitchFamily="34" charset="0"/>
              </a:rPr>
              <a:t>Ю</a:t>
            </a:r>
            <a:r>
              <a:rPr lang="uk-UA" sz="1300" b="0" i="0" dirty="0">
                <a:effectLst/>
                <a:latin typeface="Arial" panose="020B0604020202020204" pitchFamily="34" charset="0"/>
              </a:rPr>
              <a:t>. Тарнавського.</a:t>
            </a:r>
            <a:br>
              <a:rPr lang="uk-UA" sz="1300" dirty="0"/>
            </a:br>
            <a:br>
              <a:rPr lang="uk-UA" sz="1300" dirty="0"/>
            </a:br>
            <a:r>
              <a:rPr lang="uk-UA" sz="1300" b="0" i="0" dirty="0">
                <a:effectLst/>
                <a:latin typeface="Arial" panose="020B0604020202020204" pitchFamily="34" charset="0"/>
              </a:rPr>
              <a:t>«Нью-Йоркську групу, сформували поети, що вимушено дітьми виїхали з України, здобули освіту в американських університетах і, як згадує Б. Бойчук, обрали модернізм, аби засвідчити модерне життя українського народу, незважаючи на всі катаклізми. Модернізм вони завжди усвідомлювали як мистецтво гуманізму. І водночас ці митці чітко позиціонували себе як єдині поети-українці свого часу, для яких поезія була лише поезією, а не засобом для досягнення соціально-естетичних цілей чи обслуговування соціально-догматичних ідей. «Нью-</a:t>
            </a:r>
            <a:r>
              <a:rPr lang="uk-UA" sz="1300" b="0" i="0" dirty="0" err="1">
                <a:effectLst/>
                <a:latin typeface="Arial" panose="020B0604020202020204" pitchFamily="34" charset="0"/>
              </a:rPr>
              <a:t>йоркці</a:t>
            </a:r>
            <a:r>
              <a:rPr lang="uk-UA" sz="1300" dirty="0">
                <a:latin typeface="Arial" panose="020B0604020202020204" pitchFamily="34" charset="0"/>
              </a:rPr>
              <a:t>» </a:t>
            </a:r>
            <a:r>
              <a:rPr lang="uk-UA" sz="1300" b="0" i="0" dirty="0">
                <a:effectLst/>
                <a:latin typeface="Arial" panose="020B0604020202020204" pitchFamily="34" charset="0"/>
              </a:rPr>
              <a:t>вважали, що саме від них залежить розвиток та загалом існування української поезії як естетичного феномену.</a:t>
            </a:r>
            <a:br>
              <a:rPr lang="uk-UA" sz="1300" dirty="0"/>
            </a:br>
            <a:br>
              <a:rPr lang="uk-UA" sz="1300" dirty="0"/>
            </a:br>
            <a:r>
              <a:rPr lang="uk-UA" sz="1300" b="0" i="0" dirty="0">
                <a:effectLst/>
                <a:latin typeface="Arial" panose="020B0604020202020204" pitchFamily="34" charset="0"/>
              </a:rPr>
              <a:t>В умовах західного світу представники «Нью-Йоркської групи</a:t>
            </a:r>
            <a:r>
              <a:rPr lang="uk-UA" sz="1300" dirty="0">
                <a:latin typeface="Arial" panose="020B0604020202020204" pitchFamily="34" charset="0"/>
              </a:rPr>
              <a:t>»</a:t>
            </a:r>
            <a:r>
              <a:rPr lang="uk-UA" sz="1300" b="0" i="0" dirty="0">
                <a:effectLst/>
                <a:latin typeface="Arial" panose="020B0604020202020204" pitchFamily="34" charset="0"/>
              </a:rPr>
              <a:t> наголосили не на відрубності української поезії, а навпаки, на її суголосності з провідними культурними тенденціями заходу. Відмова від особливого шляху» розвитку українського по- етичного слова не означала ігнорування національної своєрідності, яку значною мірою забезпечувала мова. Натомість звернення до тогочасного західного мистецького досвіду, його творче засвоєння дало змогу розвинути нові стильові тенденції в українській поезії, зокрема збагатити її мистецький арсенал і тематичні пласти загалом.</a:t>
            </a:r>
            <a:br>
              <a:rPr lang="uk-UA" sz="1300" dirty="0"/>
            </a:br>
            <a:br>
              <a:rPr lang="uk-UA" sz="1300" dirty="0"/>
            </a:br>
            <a:r>
              <a:rPr lang="uk-UA" sz="1300" b="0" i="0" dirty="0">
                <a:effectLst/>
                <a:latin typeface="Arial" panose="020B0604020202020204" pitchFamily="34" charset="0"/>
              </a:rPr>
              <a:t>Цікавились ⟪нью-</a:t>
            </a:r>
            <a:r>
              <a:rPr lang="uk-UA" sz="1300" b="0" i="0" dirty="0" err="1">
                <a:effectLst/>
                <a:latin typeface="Arial" panose="020B0604020202020204" pitchFamily="34" charset="0"/>
              </a:rPr>
              <a:t>йоркці</a:t>
            </a:r>
            <a:r>
              <a:rPr lang="uk-UA" sz="1300" b="0" i="0" dirty="0">
                <a:effectLst/>
                <a:latin typeface="Arial" panose="020B0604020202020204" pitchFamily="34" charset="0"/>
              </a:rPr>
              <a:t>» мистецтвом від сюрреалізму, експресіонізму та всіляких інших «</a:t>
            </a:r>
            <a:r>
              <a:rPr lang="uk-UA" sz="1300" b="0" i="0" dirty="0" err="1">
                <a:effectLst/>
                <a:latin typeface="Arial" panose="020B0604020202020204" pitchFamily="34" charset="0"/>
              </a:rPr>
              <a:t>ізмів</a:t>
            </a:r>
            <a:r>
              <a:rPr lang="uk-UA" sz="1300" b="0" i="0" dirty="0">
                <a:effectLst/>
                <a:latin typeface="Arial" panose="020B0604020202020204" pitchFamily="34" charset="0"/>
              </a:rPr>
              <a:t>» до філософських ідей екзистенціалізму, - це все в Радянській Україні 50-70-х років було цілковито заборонене, тут всюди панував псевдо-мистецький стиль «соцреалізм» спроба створення ідеологічно заангажованої масової літератури. Трохи згодом, саме в часи найцінніших здобутків «нью-</a:t>
            </a:r>
            <a:r>
              <a:rPr lang="uk-UA" sz="1300" b="0" i="0" dirty="0" err="1">
                <a:effectLst/>
                <a:latin typeface="Arial" panose="020B0604020202020204" pitchFamily="34" charset="0"/>
              </a:rPr>
              <a:t>йоркців</a:t>
            </a:r>
            <a:r>
              <a:rPr lang="uk-UA" sz="1300" b="0" i="0" dirty="0">
                <a:effectLst/>
                <a:latin typeface="Arial" panose="020B0604020202020204" pitchFamily="34" charset="0"/>
              </a:rPr>
              <a:t>» (60-ті роки), в УРСР </a:t>
            </a:r>
            <a:r>
              <a:rPr lang="uk-UA" sz="1300" b="0" i="0" dirty="0" err="1">
                <a:effectLst/>
                <a:latin typeface="Arial" panose="020B0604020202020204" pitchFamily="34" charset="0"/>
              </a:rPr>
              <a:t>виникло</a:t>
            </a:r>
            <a:r>
              <a:rPr lang="uk-UA" sz="1300" b="0" i="0" dirty="0">
                <a:effectLst/>
                <a:latin typeface="Arial" panose="020B0604020202020204" pitchFamily="34" charset="0"/>
              </a:rPr>
              <a:t> т. зв. шістдесятництво, що зрештою з естетичного та ідеологічного боку було спробою створити «соцреалізм з людським обличчям» - відповідно до модної в </a:t>
            </a:r>
            <a:r>
              <a:rPr lang="uk-UA" sz="1300" b="0" i="0" dirty="0" err="1">
                <a:effectLst/>
                <a:latin typeface="Arial" panose="020B0604020202020204" pitchFamily="34" charset="0"/>
              </a:rPr>
              <a:t>постсталінські</a:t>
            </a:r>
            <a:r>
              <a:rPr lang="uk-UA" sz="1300" b="0" i="0" dirty="0">
                <a:effectLst/>
                <a:latin typeface="Arial" panose="020B0604020202020204" pitchFamily="34" charset="0"/>
              </a:rPr>
              <a:t> часи ідеї соціаліз</a:t>
            </a:r>
            <a:r>
              <a:rPr lang="uk-UA" sz="1300" dirty="0">
                <a:latin typeface="Arial" panose="020B0604020202020204" pitchFamily="34" charset="0"/>
              </a:rPr>
              <a:t>му з</a:t>
            </a:r>
            <a:r>
              <a:rPr lang="uk-UA" sz="1300" b="0" i="0" dirty="0">
                <a:effectLst/>
                <a:latin typeface="Arial" panose="020B0604020202020204" pitchFamily="34" charset="0"/>
              </a:rPr>
              <a:t> ⟪людським обличчям». Однак шістдесятництво залишалось ідеологічною, масовою, з додатком певної міри національної ідеї, поновленою варіацією «соцреалізму», відмінності з яким були радше політично-естетично-етичними та національними, ніж СУТО естетичними. Шістдесятництво і «нью-</a:t>
            </a:r>
            <a:r>
              <a:rPr lang="uk-UA" sz="1300" b="0" i="0" dirty="0" err="1">
                <a:effectLst/>
                <a:latin typeface="Arial" panose="020B0604020202020204" pitchFamily="34" charset="0"/>
              </a:rPr>
              <a:t>йоркці</a:t>
            </a:r>
            <a:r>
              <a:rPr lang="uk-UA" sz="1300" b="0" i="0" dirty="0">
                <a:effectLst/>
                <a:latin typeface="Arial" panose="020B0604020202020204" pitchFamily="34" charset="0"/>
              </a:rPr>
              <a:t>» принципово спирались на протилежні основи розуміння суті і функції мистецтва. «Нью-</a:t>
            </a:r>
            <a:r>
              <a:rPr lang="uk-UA" sz="1300" b="0" i="0" dirty="0" err="1">
                <a:effectLst/>
                <a:latin typeface="Arial" panose="020B0604020202020204" pitchFamily="34" charset="0"/>
              </a:rPr>
              <a:t>йоркці</a:t>
            </a:r>
            <a:r>
              <a:rPr lang="uk-UA" sz="1300" dirty="0">
                <a:latin typeface="Arial" panose="020B0604020202020204" pitchFamily="34" charset="0"/>
              </a:rPr>
              <a:t>»</a:t>
            </a:r>
            <a:r>
              <a:rPr lang="uk-UA" sz="1300" b="0" i="0" dirty="0">
                <a:effectLst/>
                <a:latin typeface="Arial" panose="020B0604020202020204" pitchFamily="34" charset="0"/>
              </a:rPr>
              <a:t> сприймали поезію як елітарну гуманістичну рефлексію індивіда, що цілковито було неприйнятним для адептів соцреалізму та його видозмін. В історії літератури шістдесятництво лишилось явищем етично-політично-культурним, що використовувало поезію як засіб, а «Нью-</a:t>
            </a:r>
            <a:r>
              <a:rPr lang="uk-UA" sz="1300" b="0" i="0" dirty="0" err="1">
                <a:effectLst/>
                <a:latin typeface="Arial" panose="020B0604020202020204" pitchFamily="34" charset="0"/>
              </a:rPr>
              <a:t>Иоркська</a:t>
            </a:r>
            <a:r>
              <a:rPr lang="uk-UA" sz="1300" b="0" i="0" dirty="0">
                <a:effectLst/>
                <a:latin typeface="Arial" panose="020B0604020202020204" pitchFamily="34" charset="0"/>
              </a:rPr>
              <a:t> група» - явищем поетичного феномену.</a:t>
            </a:r>
            <a:endParaRPr lang="uk-UA" sz="1300" dirty="0"/>
          </a:p>
        </p:txBody>
      </p:sp>
    </p:spTree>
    <p:extLst>
      <p:ext uri="{BB962C8B-B14F-4D97-AF65-F5344CB8AC3E}">
        <p14:creationId xmlns:p14="http://schemas.microsoft.com/office/powerpoint/2010/main" val="2582588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35A08F-C392-C54B-A0D2-56A4C7C23E2F}"/>
              </a:ext>
            </a:extLst>
          </p:cNvPr>
          <p:cNvSpPr>
            <a:spLocks noGrp="1"/>
          </p:cNvSpPr>
          <p:nvPr>
            <p:ph type="title"/>
          </p:nvPr>
        </p:nvSpPr>
        <p:spPr>
          <a:xfrm>
            <a:off x="4250027" y="403997"/>
            <a:ext cx="6781800" cy="1338696"/>
          </a:xfrm>
        </p:spPr>
        <p:txBody>
          <a:bodyPr>
            <a:normAutofit/>
          </a:bodyPr>
          <a:lstStyle/>
          <a:p>
            <a:r>
              <a:rPr lang="uk-UA" dirty="0">
                <a:latin typeface="Times New Roman" panose="02020603050405020304" pitchFamily="18" charset="0"/>
                <a:cs typeface="Times New Roman" panose="02020603050405020304" pitchFamily="18" charset="0"/>
              </a:rPr>
              <a:t>Галина </a:t>
            </a:r>
            <a:r>
              <a:rPr lang="uk-UA" dirty="0" err="1">
                <a:latin typeface="Times New Roman" panose="02020603050405020304" pitchFamily="18" charset="0"/>
                <a:cs typeface="Times New Roman" panose="02020603050405020304" pitchFamily="18" charset="0"/>
              </a:rPr>
              <a:t>Пагутяк</a:t>
            </a:r>
            <a:br>
              <a:rPr lang="en-US"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p:txBody>
      </p:sp>
      <p:pic>
        <p:nvPicPr>
          <p:cNvPr id="5" name="Obrázek 4" descr="Obsah obrázku osoba&#10;&#10;Popis byl vytvořen automaticky">
            <a:extLst>
              <a:ext uri="{FF2B5EF4-FFF2-40B4-BE49-F238E27FC236}">
                <a16:creationId xmlns:a16="http://schemas.microsoft.com/office/drawing/2014/main" id="{E6704AFC-6B06-1E47-90EC-6EB14C45429B}"/>
              </a:ext>
            </a:extLst>
          </p:cNvPr>
          <p:cNvPicPr>
            <a:picLocks noChangeAspect="1"/>
          </p:cNvPicPr>
          <p:nvPr/>
        </p:nvPicPr>
        <p:blipFill rotWithShape="1">
          <a:blip r:embed="rId2"/>
          <a:srcRect l="14091" r="3931"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Zástupný obsah 2">
            <a:extLst>
              <a:ext uri="{FF2B5EF4-FFF2-40B4-BE49-F238E27FC236}">
                <a16:creationId xmlns:a16="http://schemas.microsoft.com/office/drawing/2014/main" id="{E350049C-5952-1549-9211-8FA9BD5AEEC0}"/>
              </a:ext>
            </a:extLst>
          </p:cNvPr>
          <p:cNvSpPr>
            <a:spLocks noGrp="1"/>
          </p:cNvSpPr>
          <p:nvPr>
            <p:ph idx="1"/>
          </p:nvPr>
        </p:nvSpPr>
        <p:spPr>
          <a:xfrm>
            <a:off x="4250028" y="1635618"/>
            <a:ext cx="7103773" cy="5011568"/>
          </a:xfrm>
        </p:spPr>
        <p:txBody>
          <a:bodyPr anchor="t">
            <a:normAutofit/>
          </a:bodyPr>
          <a:lstStyle/>
          <a:p>
            <a:pPr algn="just"/>
            <a:r>
              <a:rPr lang="uk-UA" sz="2000" dirty="0" err="1">
                <a:latin typeface="Times New Roman" panose="02020603050405020304" pitchFamily="18" charset="0"/>
                <a:cs typeface="Times New Roman" panose="02020603050405020304" pitchFamily="18" charset="0"/>
              </a:rPr>
              <a:t>Екзистенціалістські</a:t>
            </a:r>
            <a:r>
              <a:rPr lang="uk-UA" sz="2000" dirty="0">
                <a:latin typeface="Times New Roman" panose="02020603050405020304" pitchFamily="18" charset="0"/>
                <a:cs typeface="Times New Roman" panose="02020603050405020304" pitchFamily="18" charset="0"/>
              </a:rPr>
              <a:t> твори – пошуки сенсу буття</a:t>
            </a:r>
          </a:p>
          <a:p>
            <a:pPr algn="just"/>
            <a:r>
              <a:rPr lang="uk-UA" sz="2000" dirty="0">
                <a:latin typeface="Times New Roman" panose="02020603050405020304" pitchFamily="18" charset="0"/>
                <a:cs typeface="Times New Roman" panose="02020603050405020304" pitchFamily="18" charset="0"/>
              </a:rPr>
              <a:t>«Господар» - науково-фантастичний твір</a:t>
            </a:r>
          </a:p>
          <a:p>
            <a:pPr algn="just"/>
            <a:r>
              <a:rPr lang="uk-UA" sz="2000" dirty="0">
                <a:latin typeface="Times New Roman" panose="02020603050405020304" pitchFamily="18" charset="0"/>
                <a:cs typeface="Times New Roman" panose="02020603050405020304" pitchFamily="18" charset="0"/>
              </a:rPr>
              <a:t>«Компроміс» - ранній роман, авторка експериментує із жанром; містичні фрагменти</a:t>
            </a:r>
          </a:p>
          <a:p>
            <a:pPr algn="just"/>
            <a:r>
              <a:rPr lang="uk-UA" sz="2000" dirty="0">
                <a:latin typeface="Times New Roman" panose="02020603050405020304" pitchFamily="18" charset="0"/>
                <a:cs typeface="Times New Roman" panose="02020603050405020304" pitchFamily="18" charset="0"/>
              </a:rPr>
              <a:t>Романи «Гірчичне зерно», «Зачаровані музиканти»</a:t>
            </a:r>
          </a:p>
          <a:p>
            <a:pPr algn="just"/>
            <a:r>
              <a:rPr lang="uk-UA" sz="2000" dirty="0">
                <a:latin typeface="Times New Roman" panose="02020603050405020304" pitchFamily="18" charset="0"/>
                <a:cs typeface="Times New Roman" panose="02020603050405020304" pitchFamily="18" charset="0"/>
              </a:rPr>
              <a:t>Вершина творчості «Слуга з </a:t>
            </a:r>
            <a:r>
              <a:rPr lang="uk-UA" sz="2000" dirty="0" err="1">
                <a:latin typeface="Times New Roman" panose="02020603050405020304" pitchFamily="18" charset="0"/>
                <a:cs typeface="Times New Roman" panose="02020603050405020304" pitchFamily="18" charset="0"/>
              </a:rPr>
              <a:t>Добромиля</a:t>
            </a:r>
            <a:r>
              <a:rPr lang="uk-UA" sz="2000" dirty="0">
                <a:latin typeface="Times New Roman" panose="02020603050405020304" pitchFamily="18" charset="0"/>
                <a:cs typeface="Times New Roman" panose="02020603050405020304" pitchFamily="18" charset="0"/>
              </a:rPr>
              <a:t>»</a:t>
            </a:r>
          </a:p>
          <a:p>
            <a:pPr algn="just"/>
            <a:r>
              <a:rPr lang="uk-UA" sz="2000" dirty="0">
                <a:latin typeface="Times New Roman" panose="02020603050405020304" pitchFamily="18" charset="0"/>
                <a:cs typeface="Times New Roman" panose="02020603050405020304" pitchFamily="18" charset="0"/>
              </a:rPr>
              <a:t>Дилогія про Притулок - «Писар Східних Воріт Притулку», «Писар Західних Воріт Притулку»</a:t>
            </a:r>
          </a:p>
          <a:p>
            <a:pPr algn="just"/>
            <a:r>
              <a:rPr lang="uk-UA" sz="2000" dirty="0">
                <a:latin typeface="Times New Roman" panose="02020603050405020304" pitchFamily="18" charset="0"/>
                <a:cs typeface="Times New Roman" panose="02020603050405020304" pitchFamily="18" charset="0"/>
              </a:rPr>
              <a:t>«Кіт з потонулого будинку» - основна причина людських нещасть – егоїзм.</a:t>
            </a:r>
          </a:p>
          <a:p>
            <a:pPr algn="just"/>
            <a:r>
              <a:rPr lang="uk-UA" sz="2000" dirty="0">
                <a:latin typeface="Times New Roman" panose="02020603050405020304" pitchFamily="18" charset="0"/>
                <a:cs typeface="Times New Roman" panose="02020603050405020304" pitchFamily="18" charset="0"/>
              </a:rPr>
              <a:t>Роман «Маґнат» (2014) – головний герой стає випадковим свідком містичної боротьби темної і світлої сил за душу помираючого маґната Яна Щасного </a:t>
            </a:r>
            <a:r>
              <a:rPr lang="uk-UA" sz="2000" dirty="0" err="1">
                <a:latin typeface="Times New Roman" panose="02020603050405020304" pitchFamily="18" charset="0"/>
                <a:cs typeface="Times New Roman" panose="02020603050405020304" pitchFamily="18" charset="0"/>
              </a:rPr>
              <a:t>Гербурта</a:t>
            </a:r>
            <a:r>
              <a:rPr lang="uk-UA" sz="2000" dirty="0">
                <a:latin typeface="Times New Roman" panose="02020603050405020304" pitchFamily="18" charset="0"/>
                <a:cs typeface="Times New Roman" panose="02020603050405020304" pitchFamily="18" charset="0"/>
              </a:rPr>
              <a:t>. Мотив </a:t>
            </a:r>
            <a:r>
              <a:rPr lang="uk-UA" sz="2000" dirty="0" err="1">
                <a:latin typeface="Times New Roman" panose="02020603050405020304" pitchFamily="18" charset="0"/>
                <a:cs typeface="Times New Roman" panose="02020603050405020304" pitchFamily="18" charset="0"/>
              </a:rPr>
              <a:t>лвійництва</a:t>
            </a:r>
            <a:r>
              <a:rPr lang="uk-UA" sz="2000" dirty="0">
                <a:latin typeface="Times New Roman" panose="02020603050405020304" pitchFamily="18" charset="0"/>
                <a:cs typeface="Times New Roman" panose="02020603050405020304" pitchFamily="18" charset="0"/>
              </a:rPr>
              <a:t>, дзеркальності зображення людської душі.</a:t>
            </a:r>
          </a:p>
        </p:txBody>
      </p:sp>
    </p:spTree>
    <p:extLst>
      <p:ext uri="{BB962C8B-B14F-4D97-AF65-F5344CB8AC3E}">
        <p14:creationId xmlns:p14="http://schemas.microsoft.com/office/powerpoint/2010/main" val="3967170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8EDC3C-6966-BB4B-BFCD-635648C2051C}"/>
              </a:ext>
            </a:extLst>
          </p:cNvPr>
          <p:cNvSpPr>
            <a:spLocks noGrp="1"/>
          </p:cNvSpPr>
          <p:nvPr>
            <p:ph type="title"/>
          </p:nvPr>
        </p:nvSpPr>
        <p:spPr>
          <a:xfrm>
            <a:off x="8117866" y="461335"/>
            <a:ext cx="6881026" cy="1322887"/>
          </a:xfrm>
        </p:spPr>
        <p:txBody>
          <a:bodyPr>
            <a:normAutofit/>
          </a:bodyPr>
          <a:lstStyle/>
          <a:p>
            <a:r>
              <a:rPr lang="uk-UA" dirty="0"/>
              <a:t>Євгенія </a:t>
            </a:r>
            <a:r>
              <a:rPr lang="uk-UA" dirty="0" err="1"/>
              <a:t>Коненко</a:t>
            </a:r>
            <a:r>
              <a:rPr lang="uk-UA" dirty="0"/>
              <a:t> </a:t>
            </a:r>
            <a:br>
              <a:rPr lang="en-US" dirty="0"/>
            </a:br>
            <a:endParaRPr lang="cs-CZ" dirty="0"/>
          </a:p>
        </p:txBody>
      </p:sp>
      <p:sp>
        <p:nvSpPr>
          <p:cNvPr id="3" name="Zástupný obsah 2">
            <a:extLst>
              <a:ext uri="{FF2B5EF4-FFF2-40B4-BE49-F238E27FC236}">
                <a16:creationId xmlns:a16="http://schemas.microsoft.com/office/drawing/2014/main" id="{CF31D14B-139A-914E-8F1D-E80C30797379}"/>
              </a:ext>
            </a:extLst>
          </p:cNvPr>
          <p:cNvSpPr>
            <a:spLocks noGrp="1"/>
          </p:cNvSpPr>
          <p:nvPr>
            <p:ph idx="1"/>
          </p:nvPr>
        </p:nvSpPr>
        <p:spPr>
          <a:xfrm>
            <a:off x="270456" y="461335"/>
            <a:ext cx="7440530" cy="6396665"/>
          </a:xfrm>
        </p:spPr>
        <p:txBody>
          <a:bodyPr>
            <a:normAutofit lnSpcReduction="10000"/>
          </a:bodyPr>
          <a:lstStyle/>
          <a:p>
            <a:pPr algn="just"/>
            <a:r>
              <a:rPr lang="uk-UA" sz="1600" dirty="0">
                <a:latin typeface="Times New Roman" panose="02020603050405020304" pitchFamily="18" charset="0"/>
                <a:cs typeface="Times New Roman" panose="02020603050405020304" pitchFamily="18" charset="0"/>
              </a:rPr>
              <a:t>Роман «Імітація» – століття «імітації державотворення, імітації мистецької і творчої, імітації інтелектуальних дискусій, імітації доброчинності, імітації розбудови громадянського суспільства». Цей пере­лік легко продовжити – імітації любові, дружби, честі, творчості…</a:t>
            </a:r>
          </a:p>
          <a:p>
            <a:pPr algn="just"/>
            <a:r>
              <a:rPr lang="uk-UA" sz="1600" dirty="0" err="1">
                <a:latin typeface="Times New Roman" panose="02020603050405020304" pitchFamily="18" charset="0"/>
                <a:cs typeface="Times New Roman" panose="02020603050405020304" pitchFamily="18" charset="0"/>
              </a:rPr>
              <a:t>Київськии</a:t>
            </a:r>
            <a:r>
              <a:rPr lang="uk-UA" sz="1600" dirty="0">
                <a:latin typeface="Times New Roman" panose="02020603050405020304" pitchFamily="18" charset="0"/>
                <a:cs typeface="Times New Roman" panose="02020603050405020304" pitchFamily="18" charset="0"/>
              </a:rPr>
              <a:t>̆ колорит і стосунки у </a:t>
            </a:r>
            <a:r>
              <a:rPr lang="uk-UA" sz="1600" dirty="0" err="1">
                <a:latin typeface="Times New Roman" panose="02020603050405020304" pitchFamily="18" charset="0"/>
                <a:cs typeface="Times New Roman" panose="02020603050405020304" pitchFamily="18" charset="0"/>
              </a:rPr>
              <a:t>нетрадиційному</a:t>
            </a:r>
            <a:r>
              <a:rPr lang="uk-UA" sz="1600" dirty="0">
                <a:latin typeface="Times New Roman" panose="02020603050405020304" pitchFamily="18" charset="0"/>
                <a:cs typeface="Times New Roman" panose="02020603050405020304" pitchFamily="18" charset="0"/>
              </a:rPr>
              <a:t> «чотирикутнику»: Лариса Лавриненко, подруга Мар’яни </a:t>
            </a:r>
            <a:r>
              <a:rPr lang="uk-UA" sz="1600" dirty="0" err="1">
                <a:latin typeface="Times New Roman" panose="02020603050405020304" pitchFamily="18" charset="0"/>
                <a:cs typeface="Times New Roman" panose="02020603050405020304" pitchFamily="18" charset="0"/>
              </a:rPr>
              <a:t>Хрипович</a:t>
            </a:r>
            <a:r>
              <a:rPr lang="uk-UA" sz="1600" dirty="0">
                <a:latin typeface="Times New Roman" panose="02020603050405020304" pitchFamily="18" charset="0"/>
                <a:cs typeface="Times New Roman" panose="02020603050405020304" pitchFamily="18" charset="0"/>
              </a:rPr>
              <a:t>, розслідує </a:t>
            </a:r>
            <a:r>
              <a:rPr lang="uk-UA" sz="1600" dirty="0" err="1">
                <a:latin typeface="Times New Roman" panose="02020603050405020304" pitchFamily="18" charset="0"/>
                <a:cs typeface="Times New Roman" panose="02020603050405020304" pitchFamily="18" charset="0"/>
              </a:rPr>
              <a:t>їі</a:t>
            </a:r>
            <a:r>
              <a:rPr lang="uk-UA" sz="1600" dirty="0">
                <a:latin typeface="Times New Roman" panose="02020603050405020304" pitchFamily="18" charset="0"/>
                <a:cs typeface="Times New Roman" panose="02020603050405020304" pitchFamily="18" charset="0"/>
              </a:rPr>
              <a:t>̈ смерть разом з Олександром </a:t>
            </a:r>
            <a:r>
              <a:rPr lang="uk-UA" sz="1600" dirty="0" err="1">
                <a:latin typeface="Times New Roman" panose="02020603050405020304" pitchFamily="18" charset="0"/>
                <a:cs typeface="Times New Roman" panose="02020603050405020304" pitchFamily="18" charset="0"/>
              </a:rPr>
              <a:t>Чеканчуком</a:t>
            </a:r>
            <a:r>
              <a:rPr lang="uk-UA" sz="1600" dirty="0">
                <a:latin typeface="Times New Roman" panose="02020603050405020304" pitchFamily="18" charset="0"/>
                <a:cs typeface="Times New Roman" panose="02020603050405020304" pitchFamily="18" charset="0"/>
              </a:rPr>
              <a:t> і Олександром </a:t>
            </a:r>
            <a:r>
              <a:rPr lang="uk-UA" sz="1600" dirty="0" err="1">
                <a:latin typeface="Times New Roman" panose="02020603050405020304" pitchFamily="18" charset="0"/>
                <a:cs typeface="Times New Roman" panose="02020603050405020304" pitchFamily="18" charset="0"/>
              </a:rPr>
              <a:t>Риженком</a:t>
            </a:r>
            <a:r>
              <a:rPr lang="uk-UA" sz="1600" dirty="0">
                <a:latin typeface="Times New Roman" panose="02020603050405020304" pitchFamily="18" charset="0"/>
                <a:cs typeface="Times New Roman" panose="02020603050405020304" pitchFamily="18" charset="0"/>
              </a:rPr>
              <a:t> – між усіма ними досить складні зв’язки. Лариса за­хоплювалася </a:t>
            </a:r>
            <a:r>
              <a:rPr lang="uk-UA" sz="1600" dirty="0" err="1">
                <a:latin typeface="Times New Roman" panose="02020603050405020304" pitchFamily="18" charset="0"/>
                <a:cs typeface="Times New Roman" panose="02020603050405020304" pitchFamily="18" charset="0"/>
              </a:rPr>
              <a:t>Чеканчуком</a:t>
            </a:r>
            <a:r>
              <a:rPr lang="uk-UA" sz="1600" dirty="0">
                <a:latin typeface="Times New Roman" panose="02020603050405020304" pitchFamily="18" charset="0"/>
                <a:cs typeface="Times New Roman" panose="02020603050405020304" pitchFamily="18" charset="0"/>
              </a:rPr>
              <a:t> у студентські роки, пізніше він став коханцем Мар’яни. </a:t>
            </a:r>
            <a:r>
              <a:rPr lang="uk-UA" sz="1600" dirty="0" err="1">
                <a:latin typeface="Times New Roman" panose="02020603050405020304" pitchFamily="18" charset="0"/>
                <a:cs typeface="Times New Roman" panose="02020603050405020304" pitchFamily="18" charset="0"/>
              </a:rPr>
              <a:t>Їі</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актуальнии</a:t>
            </a:r>
            <a:r>
              <a:rPr lang="uk-UA" sz="1600" dirty="0">
                <a:latin typeface="Times New Roman" panose="02020603050405020304" pitchFamily="18" charset="0"/>
                <a:cs typeface="Times New Roman" panose="02020603050405020304" pitchFamily="18" charset="0"/>
              </a:rPr>
              <a:t>̆, хоча </a:t>
            </a:r>
            <a:r>
              <a:rPr lang="uk-UA" sz="1600" dirty="0" err="1">
                <a:latin typeface="Times New Roman" panose="02020603050405020304" pitchFamily="18" charset="0"/>
                <a:cs typeface="Times New Roman" panose="02020603050405020304" pitchFamily="18" charset="0"/>
              </a:rPr>
              <a:t>и</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одружении</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бойфренд</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Риженко</a:t>
            </a:r>
            <a:r>
              <a:rPr lang="uk-UA" sz="1600" dirty="0">
                <a:latin typeface="Times New Roman" panose="02020603050405020304" pitchFamily="18" charset="0"/>
                <a:cs typeface="Times New Roman" panose="02020603050405020304" pitchFamily="18" charset="0"/>
              </a:rPr>
              <a:t> замолоду мав стосунки з </a:t>
            </a:r>
            <a:r>
              <a:rPr lang="uk-UA" sz="1600" dirty="0" err="1">
                <a:latin typeface="Times New Roman" panose="02020603050405020304" pitchFamily="18" charset="0"/>
                <a:cs typeface="Times New Roman" panose="02020603050405020304" pitchFamily="18" charset="0"/>
              </a:rPr>
              <a:t>покійною</a:t>
            </a:r>
            <a:r>
              <a:rPr lang="uk-UA" sz="1600" dirty="0">
                <a:latin typeface="Times New Roman" panose="02020603050405020304" pitchFamily="18" charset="0"/>
                <a:cs typeface="Times New Roman" panose="02020603050405020304" pitchFamily="18" charset="0"/>
              </a:rPr>
              <a:t>. </a:t>
            </a:r>
          </a:p>
          <a:p>
            <a:pPr algn="just"/>
            <a:r>
              <a:rPr lang="uk-UA" sz="1600" dirty="0" err="1">
                <a:latin typeface="Times New Roman" panose="02020603050405020304" pitchFamily="18" charset="0"/>
                <a:cs typeface="Times New Roman" panose="02020603050405020304" pitchFamily="18" charset="0"/>
              </a:rPr>
              <a:t>Київськии</a:t>
            </a:r>
            <a:r>
              <a:rPr lang="uk-UA" sz="1600" dirty="0">
                <a:latin typeface="Times New Roman" panose="02020603050405020304" pitchFamily="18" charset="0"/>
                <a:cs typeface="Times New Roman" panose="02020603050405020304" pitchFamily="18" charset="0"/>
              </a:rPr>
              <a:t>̆ колорит, </a:t>
            </a:r>
            <a:r>
              <a:rPr lang="uk-UA" sz="1600" dirty="0" err="1">
                <a:latin typeface="Times New Roman" panose="02020603050405020304" pitchFamily="18" charset="0"/>
                <a:cs typeface="Times New Roman" panose="02020603050405020304" pitchFamily="18" charset="0"/>
              </a:rPr>
              <a:t>притаманнии</a:t>
            </a:r>
            <a:r>
              <a:rPr lang="uk-UA" sz="1600" dirty="0">
                <a:latin typeface="Times New Roman" panose="02020603050405020304" pitchFamily="18" charset="0"/>
                <a:cs typeface="Times New Roman" panose="02020603050405020304" pitchFamily="18" charset="0"/>
              </a:rPr>
              <a:t>̆ творчості Є. Коно­ненко, </a:t>
            </a:r>
            <a:r>
              <a:rPr lang="uk-UA" sz="1600" dirty="0" err="1">
                <a:latin typeface="Times New Roman" panose="02020603050405020304" pitchFamily="18" charset="0"/>
                <a:cs typeface="Times New Roman" panose="02020603050405020304" pitchFamily="18" charset="0"/>
              </a:rPr>
              <a:t>сприймається</a:t>
            </a:r>
            <a:r>
              <a:rPr lang="uk-UA" sz="1600" dirty="0">
                <a:latin typeface="Times New Roman" panose="02020603050405020304" pitchFamily="18" charset="0"/>
                <a:cs typeface="Times New Roman" panose="02020603050405020304" pitchFamily="18" charset="0"/>
              </a:rPr>
              <a:t> на рівні топонімів і скупих </a:t>
            </a:r>
            <a:r>
              <a:rPr lang="uk-UA" sz="1600" dirty="0" err="1">
                <a:latin typeface="Times New Roman" panose="02020603050405020304" pitchFamily="18" charset="0"/>
                <a:cs typeface="Times New Roman" panose="02020603050405020304" pitchFamily="18" charset="0"/>
              </a:rPr>
              <a:t>пейзаж</a:t>
            </a:r>
            <a:r>
              <a:rPr lang="uk-UA" sz="1600" dirty="0">
                <a:latin typeface="Times New Roman" panose="02020603050405020304" pitchFamily="18" charset="0"/>
                <a:cs typeface="Times New Roman" panose="02020603050405020304" pitchFamily="18" charset="0"/>
              </a:rPr>
              <a:t>­ них замальовок. Іноді здається, що знаєш будинок, в яко­му мешкає Лариса Лавриненко, від імені </a:t>
            </a:r>
            <a:r>
              <a:rPr lang="uk-UA" sz="1600" dirty="0" err="1">
                <a:latin typeface="Times New Roman" panose="02020603050405020304" pitchFamily="18" charset="0"/>
                <a:cs typeface="Times New Roman" panose="02020603050405020304" pitchFamily="18" charset="0"/>
              </a:rPr>
              <a:t>якоі</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и</a:t>
            </a:r>
            <a:r>
              <a:rPr lang="uk-UA" sz="1600" dirty="0">
                <a:latin typeface="Times New Roman" panose="02020603050405020304" pitchFamily="18" charset="0"/>
                <a:cs typeface="Times New Roman" panose="02020603050405020304" pitchFamily="18" charset="0"/>
              </a:rPr>
              <a:t>̆ ведеться приватне розслідування у справі про вбивство жінок в «</a:t>
            </a:r>
            <a:r>
              <a:rPr lang="uk-UA" sz="1600" dirty="0" err="1">
                <a:latin typeface="Times New Roman" panose="02020603050405020304" pitchFamily="18" charset="0"/>
                <a:cs typeface="Times New Roman" panose="02020603050405020304" pitchFamily="18" charset="0"/>
              </a:rPr>
              <a:t>Імітаціі</a:t>
            </a:r>
            <a:r>
              <a:rPr lang="uk-UA" sz="1600" dirty="0">
                <a:latin typeface="Times New Roman" panose="02020603050405020304" pitchFamily="18" charset="0"/>
                <a:cs typeface="Times New Roman" panose="02020603050405020304" pitchFamily="18" charset="0"/>
              </a:rPr>
              <a:t>̈», «Зраді» </a:t>
            </a:r>
            <a:r>
              <a:rPr lang="uk-UA" sz="1600" dirty="0" err="1">
                <a:latin typeface="Times New Roman" panose="02020603050405020304" pitchFamily="18" charset="0"/>
                <a:cs typeface="Times New Roman" panose="02020603050405020304" pitchFamily="18" charset="0"/>
              </a:rPr>
              <a:t>и</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Ностальгіі</a:t>
            </a:r>
            <a:r>
              <a:rPr lang="uk-UA" sz="1600" dirty="0">
                <a:latin typeface="Times New Roman" panose="02020603050405020304" pitchFamily="18" charset="0"/>
                <a:cs typeface="Times New Roman" panose="02020603050405020304" pitchFamily="18" charset="0"/>
              </a:rPr>
              <a:t>̈». </a:t>
            </a:r>
          </a:p>
          <a:p>
            <a:pPr algn="just"/>
            <a:r>
              <a:rPr lang="uk-UA" sz="1600" dirty="0" err="1">
                <a:latin typeface="Times New Roman" panose="02020603050405020304" pitchFamily="18" charset="0"/>
                <a:cs typeface="Times New Roman" panose="02020603050405020304" pitchFamily="18" charset="0"/>
              </a:rPr>
              <a:t>Останніи</a:t>
            </a:r>
            <a:r>
              <a:rPr lang="uk-UA" sz="1600" dirty="0">
                <a:latin typeface="Times New Roman" panose="02020603050405020304" pitchFamily="18" charset="0"/>
                <a:cs typeface="Times New Roman" panose="02020603050405020304" pitchFamily="18" charset="0"/>
              </a:rPr>
              <a:t>̆ роман «Ностальгія» – </a:t>
            </a:r>
            <a:r>
              <a:rPr lang="uk-UA" sz="1600" dirty="0" err="1">
                <a:latin typeface="Times New Roman" panose="02020603050405020304" pitchFamily="18" charset="0"/>
                <a:cs typeface="Times New Roman" panose="02020603050405020304" pitchFamily="18" charset="0"/>
              </a:rPr>
              <a:t>найменш</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міщанськии</a:t>
            </a:r>
            <a:r>
              <a:rPr lang="uk-UA" sz="1600" dirty="0">
                <a:latin typeface="Times New Roman" panose="02020603050405020304" pitchFamily="18" charset="0"/>
                <a:cs typeface="Times New Roman" panose="02020603050405020304" pitchFamily="18" charset="0"/>
              </a:rPr>
              <a:t>̆. Можливо, тому, що в ньому порушується важлива проблема приватного життя у сталінському суспільстві. За сюжетом, персонаж роману Микола Шуліка на початку перебудови отримує в КДБ (згодом цю практи­ку було </a:t>
            </a:r>
            <a:r>
              <a:rPr lang="uk-UA" sz="1600" dirty="0" err="1">
                <a:latin typeface="Times New Roman" panose="02020603050405020304" pitchFamily="18" charset="0"/>
                <a:cs typeface="Times New Roman" panose="02020603050405020304" pitchFamily="18" charset="0"/>
              </a:rPr>
              <a:t>зупинено</a:t>
            </a:r>
            <a:r>
              <a:rPr lang="uk-UA" sz="1600" dirty="0">
                <a:latin typeface="Times New Roman" panose="02020603050405020304" pitchFamily="18" charset="0"/>
                <a:cs typeface="Times New Roman" panose="02020603050405020304" pitchFamily="18" charset="0"/>
              </a:rPr>
              <a:t>) особисту справу дівчини, яку кохав у молодості. Зі справи він дізнається, що </a:t>
            </a:r>
            <a:r>
              <a:rPr lang="uk-UA" sz="1600" dirty="0" err="1">
                <a:latin typeface="Times New Roman" panose="02020603050405020304" pitchFamily="18" charset="0"/>
                <a:cs typeface="Times New Roman" panose="02020603050405020304" pitchFamily="18" charset="0"/>
              </a:rPr>
              <a:t>його</a:t>
            </a:r>
            <a:r>
              <a:rPr lang="uk-UA" sz="1600" dirty="0">
                <a:latin typeface="Times New Roman" panose="02020603050405020304" pitchFamily="18" charset="0"/>
                <a:cs typeface="Times New Roman" panose="02020603050405020304" pitchFamily="18" charset="0"/>
              </a:rPr>
              <a:t> теперішня дружина </a:t>
            </a:r>
            <a:r>
              <a:rPr lang="uk-UA" sz="1600" dirty="0" err="1">
                <a:latin typeface="Times New Roman" panose="02020603050405020304" pitchFamily="18" charset="0"/>
                <a:cs typeface="Times New Roman" panose="02020603050405020304" pitchFamily="18" charset="0"/>
              </a:rPr>
              <a:t>Таїсія</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Димич</a:t>
            </a:r>
            <a:r>
              <a:rPr lang="uk-UA" sz="1600" dirty="0">
                <a:latin typeface="Times New Roman" panose="02020603050405020304" pitchFamily="18" charset="0"/>
                <a:cs typeface="Times New Roman" panose="02020603050405020304" pitchFamily="18" charset="0"/>
              </a:rPr>
              <a:t> написала після </a:t>
            </a:r>
            <a:r>
              <a:rPr lang="uk-UA" sz="1600" dirty="0" err="1">
                <a:latin typeface="Times New Roman" panose="02020603050405020304" pitchFamily="18" charset="0"/>
                <a:cs typeface="Times New Roman" panose="02020603050405020304" pitchFamily="18" charset="0"/>
              </a:rPr>
              <a:t>війни</a:t>
            </a:r>
            <a:r>
              <a:rPr lang="uk-UA" sz="1600" dirty="0">
                <a:latin typeface="Times New Roman" panose="02020603050405020304" pitchFamily="18" charset="0"/>
                <a:cs typeface="Times New Roman" panose="02020603050405020304" pitchFamily="18" charset="0"/>
              </a:rPr>
              <a:t> донос на Раєчку в НКВС, щоб у </a:t>
            </a:r>
            <a:r>
              <a:rPr lang="uk-UA" sz="1600" dirty="0" err="1">
                <a:latin typeface="Times New Roman" panose="02020603050405020304" pitchFamily="18" charset="0"/>
                <a:cs typeface="Times New Roman" panose="02020603050405020304" pitchFamily="18" charset="0"/>
              </a:rPr>
              <a:t>такии</a:t>
            </a:r>
            <a:r>
              <a:rPr lang="uk-UA" sz="1600" dirty="0">
                <a:latin typeface="Times New Roman" panose="02020603050405020304" pitchFamily="18" charset="0"/>
                <a:cs typeface="Times New Roman" panose="02020603050405020304" pitchFamily="18" charset="0"/>
              </a:rPr>
              <a:t>̆ спосіб позбутися суперниці, – Раєчка загинула в таборах. У результаті Шуліка зарубав спочатку дружину, а потім себе. </a:t>
            </a:r>
          </a:p>
          <a:p>
            <a:pPr algn="just"/>
            <a:r>
              <a:rPr lang="uk-UA" sz="1600" dirty="0" err="1">
                <a:latin typeface="Times New Roman" panose="02020603050405020304" pitchFamily="18" charset="0"/>
                <a:cs typeface="Times New Roman" panose="02020603050405020304" pitchFamily="18" charset="0"/>
              </a:rPr>
              <a:t>Есеи</a:t>
            </a:r>
            <a:r>
              <a:rPr lang="uk-UA" sz="1600" dirty="0">
                <a:latin typeface="Times New Roman" panose="02020603050405020304" pitchFamily="18" charset="0"/>
                <a:cs typeface="Times New Roman" panose="02020603050405020304" pitchFamily="18" charset="0"/>
              </a:rPr>
              <a:t>̆ «Без мужика» побудовано на протиставленні двох світів: статичного чоловічого (тоталітарного, колоніально­го) і динамічного жіночого (приватного, сексуального, бун­тівного). З цього випливає, що </a:t>
            </a:r>
            <a:r>
              <a:rPr lang="uk-UA" sz="1600" dirty="0" err="1">
                <a:latin typeface="Times New Roman" panose="02020603050405020304" pitchFamily="18" charset="0"/>
                <a:cs typeface="Times New Roman" panose="02020603050405020304" pitchFamily="18" charset="0"/>
              </a:rPr>
              <a:t>українські</a:t>
            </a:r>
            <a:r>
              <a:rPr lang="uk-UA" sz="1600" dirty="0">
                <a:latin typeface="Times New Roman" panose="02020603050405020304" pitchFamily="18" charset="0"/>
                <a:cs typeface="Times New Roman" panose="02020603050405020304" pitchFamily="18" charset="0"/>
              </a:rPr>
              <a:t> чоловіки і жінки взагалі існують у різних суспільствах. Є. Кононенко відки­дає тезу, за якою чоловіки </a:t>
            </a:r>
            <a:r>
              <a:rPr lang="uk-UA" sz="1600" dirty="0" err="1">
                <a:latin typeface="Times New Roman" panose="02020603050405020304" pitchFamily="18" charset="0"/>
                <a:cs typeface="Times New Roman" panose="02020603050405020304" pitchFamily="18" charset="0"/>
              </a:rPr>
              <a:t>и</a:t>
            </a:r>
            <a:r>
              <a:rPr lang="uk-UA" sz="1600" dirty="0">
                <a:latin typeface="Times New Roman" panose="02020603050405020304" pitchFamily="18" charset="0"/>
                <a:cs typeface="Times New Roman" panose="02020603050405020304" pitchFamily="18" charset="0"/>
              </a:rPr>
              <a:t>̆ жінки в </a:t>
            </a:r>
            <a:r>
              <a:rPr lang="uk-UA" sz="1600" dirty="0" err="1">
                <a:latin typeface="Times New Roman" panose="02020603050405020304" pitchFamily="18" charset="0"/>
                <a:cs typeface="Times New Roman" panose="02020603050405020304" pitchFamily="18" charset="0"/>
              </a:rPr>
              <a:t>сучасніи</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Україні</a:t>
            </a:r>
            <a:r>
              <a:rPr lang="uk-UA" sz="1600" dirty="0">
                <a:latin typeface="Times New Roman" panose="02020603050405020304" pitchFamily="18" charset="0"/>
                <a:cs typeface="Times New Roman" panose="02020603050405020304" pitchFamily="18" charset="0"/>
              </a:rPr>
              <a:t> одна­ково зневажені. Вона вважає, що </a:t>
            </a:r>
            <a:r>
              <a:rPr lang="uk-UA" sz="1600" dirty="0" err="1">
                <a:latin typeface="Times New Roman" panose="02020603050405020304" pitchFamily="18" charset="0"/>
                <a:cs typeface="Times New Roman" panose="02020603050405020304" pitchFamily="18" charset="0"/>
              </a:rPr>
              <a:t>українська</a:t>
            </a:r>
            <a:r>
              <a:rPr lang="uk-UA" sz="1600" dirty="0">
                <a:latin typeface="Times New Roman" panose="02020603050405020304" pitchFamily="18" charset="0"/>
                <a:cs typeface="Times New Roman" panose="02020603050405020304" pitchFamily="18" charset="0"/>
              </a:rPr>
              <a:t> жінка зазнає </a:t>
            </a:r>
            <a:r>
              <a:rPr lang="uk-UA" sz="1600" dirty="0" err="1">
                <a:latin typeface="Times New Roman" panose="02020603050405020304" pitchFamily="18" charset="0"/>
                <a:cs typeface="Times New Roman" panose="02020603050405020304" pitchFamily="18" charset="0"/>
              </a:rPr>
              <a:t>подвійноі</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дискримінаціі</a:t>
            </a:r>
            <a:r>
              <a:rPr lang="uk-UA" sz="1600" dirty="0">
                <a:latin typeface="Times New Roman" panose="02020603050405020304" pitchFamily="18" charset="0"/>
                <a:cs typeface="Times New Roman" panose="02020603050405020304" pitchFamily="18" charset="0"/>
              </a:rPr>
              <a:t>̈ – від держави і від чоловіків. </a:t>
            </a:r>
          </a:p>
        </p:txBody>
      </p:sp>
      <p:pic>
        <p:nvPicPr>
          <p:cNvPr id="5" name="Obrázek 4" descr="Obsah obrázku osoba, interiér, červená&#10;&#10;Popis byl vytvořen automaticky">
            <a:extLst>
              <a:ext uri="{FF2B5EF4-FFF2-40B4-BE49-F238E27FC236}">
                <a16:creationId xmlns:a16="http://schemas.microsoft.com/office/drawing/2014/main" id="{1B0F277F-64F0-F644-9E66-95AEA2D78AA1}"/>
              </a:ext>
            </a:extLst>
          </p:cNvPr>
          <p:cNvPicPr>
            <a:picLocks noChangeAspect="1"/>
          </p:cNvPicPr>
          <p:nvPr/>
        </p:nvPicPr>
        <p:blipFill>
          <a:blip r:embed="rId2"/>
          <a:stretch>
            <a:fillRect/>
          </a:stretch>
        </p:blipFill>
        <p:spPr>
          <a:xfrm>
            <a:off x="8795981" y="1784223"/>
            <a:ext cx="2906973" cy="3318984"/>
          </a:xfrm>
          <a:prstGeom prst="rect">
            <a:avLst/>
          </a:prstGeom>
        </p:spPr>
      </p:pic>
    </p:spTree>
    <p:extLst>
      <p:ext uri="{BB962C8B-B14F-4D97-AF65-F5344CB8AC3E}">
        <p14:creationId xmlns:p14="http://schemas.microsoft.com/office/powerpoint/2010/main" val="1218475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 vizitka&#10;&#10;Popis byl vytvořen automaticky">
            <a:extLst>
              <a:ext uri="{FF2B5EF4-FFF2-40B4-BE49-F238E27FC236}">
                <a16:creationId xmlns:a16="http://schemas.microsoft.com/office/drawing/2014/main" id="{4ECD976F-B9F0-CB42-AA77-696CE072C91A}"/>
              </a:ext>
            </a:extLst>
          </p:cNvPr>
          <p:cNvPicPr>
            <a:picLocks noChangeAspect="1"/>
          </p:cNvPicPr>
          <p:nvPr/>
        </p:nvPicPr>
        <p:blipFill rotWithShape="1">
          <a:blip r:embed="rId2"/>
          <a:srcRect/>
          <a:stretch/>
        </p:blipFill>
        <p:spPr>
          <a:xfrm>
            <a:off x="-1" y="10"/>
            <a:ext cx="12192000" cy="6857990"/>
          </a:xfrm>
          <a:prstGeom prst="rect">
            <a:avLst/>
          </a:prstGeom>
        </p:spPr>
      </p:pic>
      <p:sp>
        <p:nvSpPr>
          <p:cNvPr id="2" name="Nadpis 1"/>
          <p:cNvSpPr>
            <a:spLocks noGrp="1"/>
          </p:cNvSpPr>
          <p:nvPr>
            <p:ph type="title"/>
          </p:nvPr>
        </p:nvSpPr>
        <p:spPr>
          <a:xfrm>
            <a:off x="709448" y="1913950"/>
            <a:ext cx="4204137" cy="1342754"/>
          </a:xfrm>
        </p:spPr>
        <p:txBody>
          <a:bodyPr>
            <a:normAutofit/>
          </a:bodyPr>
          <a:lstStyle/>
          <a:p>
            <a:pPr algn="ctr"/>
            <a:r>
              <a:rPr lang="cs-CZ" sz="2800"/>
              <a:t>Ukrajinská próza posledních let.</a:t>
            </a:r>
            <a:br>
              <a:rPr lang="cs-CZ" sz="2800"/>
            </a:br>
            <a:r>
              <a:rPr lang="cs-CZ" sz="2800"/>
              <a:t> Hledání identity. </a:t>
            </a:r>
          </a:p>
        </p:txBody>
      </p:sp>
      <p:sp>
        <p:nvSpPr>
          <p:cNvPr id="3" name="Zástupný symbol pro obsah 2"/>
          <p:cNvSpPr>
            <a:spLocks noGrp="1"/>
          </p:cNvSpPr>
          <p:nvPr>
            <p:ph idx="1"/>
          </p:nvPr>
        </p:nvSpPr>
        <p:spPr>
          <a:xfrm>
            <a:off x="525516" y="3417573"/>
            <a:ext cx="4593021" cy="2619839"/>
          </a:xfrm>
        </p:spPr>
        <p:txBody>
          <a:bodyPr anchor="ctr">
            <a:normAutofit/>
          </a:bodyPr>
          <a:lstStyle/>
          <a:p>
            <a:r>
              <a:rPr lang="cs-CZ" sz="1700">
                <a:latin typeface="+mj-lt"/>
              </a:rPr>
              <a:t>Hledání identity 	(</a:t>
            </a:r>
            <a:r>
              <a:rPr lang="cs-CZ" sz="1700" i="1">
                <a:latin typeface="+mj-lt"/>
              </a:rPr>
              <a:t>v ukrajinské literatuře se vždy těsně prolíná s hledáním národní identity</a:t>
            </a:r>
            <a:r>
              <a:rPr lang="cs-CZ" sz="1700">
                <a:latin typeface="+mj-lt"/>
              </a:rPr>
              <a:t>)</a:t>
            </a:r>
            <a:endParaRPr lang="uk-UA" sz="1700">
              <a:latin typeface="+mj-lt"/>
            </a:endParaRPr>
          </a:p>
          <a:p>
            <a:pPr marL="457200" indent="-457200">
              <a:buFont typeface="+mj-lt"/>
              <a:buAutoNum type="arabicPeriod"/>
            </a:pPr>
            <a:r>
              <a:rPr lang="cs-CZ" sz="1700">
                <a:latin typeface="+mj-lt"/>
              </a:rPr>
              <a:t>hledání své identity ve složitém období války</a:t>
            </a:r>
          </a:p>
          <a:p>
            <a:pPr marL="457200" indent="-457200">
              <a:buFont typeface="+mj-lt"/>
              <a:buAutoNum type="arabicPeriod"/>
            </a:pPr>
            <a:r>
              <a:rPr lang="cs-CZ" sz="1700">
                <a:latin typeface="+mj-lt"/>
              </a:rPr>
              <a:t>návrat k minulosti pro přehodnocení současnosti</a:t>
            </a:r>
          </a:p>
          <a:p>
            <a:pPr marL="457200" indent="-457200">
              <a:buFont typeface="+mj-lt"/>
              <a:buAutoNum type="arabicPeriod"/>
            </a:pPr>
            <a:r>
              <a:rPr lang="cs-CZ" sz="1700">
                <a:latin typeface="+mj-lt"/>
              </a:rPr>
              <a:t>próza míst a měst jako ještě jedna možnost hledání své identity </a:t>
            </a:r>
          </a:p>
        </p:txBody>
      </p:sp>
    </p:spTree>
    <p:extLst>
      <p:ext uri="{BB962C8B-B14F-4D97-AF65-F5344CB8AC3E}">
        <p14:creationId xmlns:p14="http://schemas.microsoft.com/office/powerpoint/2010/main" val="600032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1" y="365125"/>
            <a:ext cx="5251316" cy="2313681"/>
          </a:xfrm>
        </p:spPr>
        <p:txBody>
          <a:bodyPr>
            <a:normAutofit fontScale="90000"/>
          </a:bodyPr>
          <a:lstStyle/>
          <a:p>
            <a:br>
              <a:rPr lang="cs-CZ" sz="1800" dirty="0"/>
            </a:br>
            <a:r>
              <a:rPr lang="cs-CZ" dirty="0"/>
              <a:t>1. hledání své identity ve složitém období války</a:t>
            </a:r>
            <a:br>
              <a:rPr lang="uk-UA" sz="1800" dirty="0"/>
            </a:br>
            <a:endParaRPr lang="cs-CZ" sz="1800" dirty="0"/>
          </a:p>
        </p:txBody>
      </p:sp>
      <p:sp>
        <p:nvSpPr>
          <p:cNvPr id="10" name="Content Placeholder 9">
            <a:extLst>
              <a:ext uri="{FF2B5EF4-FFF2-40B4-BE49-F238E27FC236}">
                <a16:creationId xmlns:a16="http://schemas.microsoft.com/office/drawing/2014/main" id="{6CC41C3D-DA92-422B-81D2-F2054DCF56AA}"/>
              </a:ext>
            </a:extLst>
          </p:cNvPr>
          <p:cNvSpPr>
            <a:spLocks noGrp="1"/>
          </p:cNvSpPr>
          <p:nvPr>
            <p:ph idx="1"/>
          </p:nvPr>
        </p:nvSpPr>
        <p:spPr>
          <a:xfrm>
            <a:off x="838200" y="2333297"/>
            <a:ext cx="4619621" cy="3843666"/>
          </a:xfrm>
        </p:spPr>
        <p:txBody>
          <a:bodyPr>
            <a:normAutofit/>
          </a:bodyPr>
          <a:lstStyle/>
          <a:p>
            <a:pPr marL="0" indent="0" algn="ctr">
              <a:buNone/>
            </a:pPr>
            <a:r>
              <a:rPr lang="uk-UA" sz="2000" dirty="0"/>
              <a:t>Сергій </a:t>
            </a:r>
            <a:r>
              <a:rPr lang="uk-UA" sz="2000" dirty="0" err="1"/>
              <a:t>Жадан</a:t>
            </a:r>
            <a:r>
              <a:rPr lang="uk-UA" sz="2000" dirty="0"/>
              <a:t> </a:t>
            </a:r>
            <a:br>
              <a:rPr lang="uk-UA" sz="2000" dirty="0"/>
            </a:br>
            <a:r>
              <a:rPr lang="ru-RU" sz="2000" dirty="0"/>
              <a:t> «</a:t>
            </a:r>
            <a:r>
              <a:rPr lang="uk-UA" sz="2000" dirty="0"/>
              <a:t>Інтернат</a:t>
            </a:r>
            <a:r>
              <a:rPr lang="ru-RU" sz="2000" dirty="0"/>
              <a:t>»</a:t>
            </a:r>
            <a:br>
              <a:rPr lang="uk-UA" sz="2000" dirty="0"/>
            </a:br>
            <a:br>
              <a:rPr lang="uk-UA" sz="2000" dirty="0"/>
            </a:br>
            <a:r>
              <a:rPr lang="uk-UA" sz="2000" dirty="0"/>
              <a:t>2017</a:t>
            </a:r>
            <a:endParaRPr lang="en-US" sz="2000" dirty="0"/>
          </a:p>
        </p:txBody>
      </p:sp>
      <p:pic>
        <p:nvPicPr>
          <p:cNvPr id="6" name="Zástupný symbol pro obsah 5" descr="Obsah obrázku text&#10;&#10;Popis byl vytvořen automaticky"/>
          <p:cNvPicPr>
            <a:picLocks noChangeAspect="1"/>
          </p:cNvPicPr>
          <p:nvPr/>
        </p:nvPicPr>
        <p:blipFill rotWithShape="1">
          <a:blip r:embed="rId2">
            <a:extLst>
              <a:ext uri="{28A0092B-C50C-407E-A947-70E740481C1C}">
                <a14:useLocalDpi xmlns:a14="http://schemas.microsoft.com/office/drawing/2010/main" val="0"/>
              </a:ext>
            </a:extLst>
          </a:blip>
          <a:srcRect t="20354"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01639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10;&#10;Popis byl vytvořen automatic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25" y="1106488"/>
            <a:ext cx="3084513" cy="4622800"/>
          </a:xfrm>
          <a:prstGeom prst="rect">
            <a:avLst/>
          </a:prstGeom>
        </p:spPr>
      </p:pic>
      <p:sp>
        <p:nvSpPr>
          <p:cNvPr id="4" name="Zástupný symbol pro text 3"/>
          <p:cNvSpPr>
            <a:spLocks noGrp="1"/>
          </p:cNvSpPr>
          <p:nvPr>
            <p:ph type="body" sz="half" idx="2"/>
          </p:nvPr>
        </p:nvSpPr>
        <p:spPr>
          <a:xfrm>
            <a:off x="962025" y="4803775"/>
            <a:ext cx="3084513" cy="925513"/>
          </a:xfrm>
          <a:solidFill>
            <a:srgbClr val="000000">
              <a:alpha val="50000"/>
            </a:srgbClr>
          </a:solidFill>
          <a:ln>
            <a:noFill/>
          </a:ln>
        </p:spPr>
        <p:txBody>
          <a:bodyPr wrap="square" anchor="ctr">
            <a:noAutofit/>
          </a:bodyPr>
          <a:lstStyle/>
          <a:p>
            <a:pPr algn="ctr"/>
            <a:r>
              <a:rPr lang="uk-UA" sz="1300">
                <a:solidFill>
                  <a:srgbClr val="FFFFFF"/>
                </a:solidFill>
                <a:latin typeface="+mj-lt"/>
              </a:rPr>
              <a:t>Наталка </a:t>
            </a:r>
            <a:r>
              <a:rPr lang="uk-UA" sz="1300" err="1">
                <a:solidFill>
                  <a:srgbClr val="FFFFFF"/>
                </a:solidFill>
                <a:latin typeface="+mj-lt"/>
              </a:rPr>
              <a:t>Сняданко</a:t>
            </a:r>
            <a:r>
              <a:rPr lang="uk-UA" sz="1300">
                <a:solidFill>
                  <a:srgbClr val="FFFFFF"/>
                </a:solidFill>
                <a:latin typeface="+mj-lt"/>
              </a:rPr>
              <a:t> </a:t>
            </a:r>
          </a:p>
          <a:p>
            <a:pPr algn="ctr"/>
            <a:r>
              <a:rPr lang="ru-RU" sz="1300">
                <a:solidFill>
                  <a:srgbClr val="FFFFFF"/>
                </a:solidFill>
              </a:rPr>
              <a:t>«</a:t>
            </a:r>
            <a:r>
              <a:rPr lang="uk-UA" sz="1300" i="1">
                <a:solidFill>
                  <a:srgbClr val="FFFFFF"/>
                </a:solidFill>
                <a:latin typeface="+mj-lt"/>
              </a:rPr>
              <a:t>Охайні прописи ерцгерцога Вільгельма</a:t>
            </a:r>
            <a:r>
              <a:rPr lang="ru-RU" sz="1300">
                <a:solidFill>
                  <a:srgbClr val="FFFFFF"/>
                </a:solidFill>
              </a:rPr>
              <a:t>»</a:t>
            </a:r>
            <a:endParaRPr lang="cs-CZ" sz="1300">
              <a:solidFill>
                <a:srgbClr val="FFFFFF"/>
              </a:solidFill>
            </a:endParaRPr>
          </a:p>
          <a:p>
            <a:pPr algn="ctr"/>
            <a:endParaRPr lang="cs-CZ" sz="1300">
              <a:solidFill>
                <a:srgbClr val="FFFFFF"/>
              </a:solidFill>
              <a:latin typeface="+mj-lt"/>
            </a:endParaRPr>
          </a:p>
        </p:txBody>
      </p:sp>
      <p:pic>
        <p:nvPicPr>
          <p:cNvPr id="7" name="Obrázek 6" descr="Obsah obrázku text&#10;&#10;Popis byl vytvořen automatic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688" y="1106488"/>
            <a:ext cx="3113088" cy="4622800"/>
          </a:xfrm>
          <a:prstGeom prst="rect">
            <a:avLst/>
          </a:prstGeom>
        </p:spPr>
      </p:pic>
      <p:sp>
        <p:nvSpPr>
          <p:cNvPr id="6" name="Zástupný symbol pro text 3"/>
          <p:cNvSpPr txBox="1">
            <a:spLocks/>
          </p:cNvSpPr>
          <p:nvPr/>
        </p:nvSpPr>
        <p:spPr>
          <a:xfrm>
            <a:off x="4103688" y="4803775"/>
            <a:ext cx="3113088" cy="925513"/>
          </a:xfrm>
          <a:prstGeom prst="rect">
            <a:avLst/>
          </a:prstGeom>
          <a:solidFill>
            <a:srgbClr val="000000">
              <a:alpha val="50000"/>
            </a:srgbClr>
          </a:solidFill>
          <a:ln>
            <a:noFill/>
          </a:ln>
        </p:spPr>
        <p:txBody>
          <a:bodyPr vert="horz" wrap="square" lIns="91440" tIns="45720" rIns="91440" bIns="45720" rtlCol="0" anchor="ctr">
            <a:noAutofit/>
          </a:bodyPr>
          <a:lstStyle>
            <a:lvl1pPr marL="0" indent="0" algn="l" defTabSz="914400" rtl="0" eaLnBrk="1" latinLnBrk="0" hangingPunct="1">
              <a:lnSpc>
                <a:spcPct val="111000"/>
              </a:lnSpc>
              <a:spcBef>
                <a:spcPts val="1400"/>
              </a:spcBef>
              <a:buFont typeface="Corbel" panose="020B0503020204020204" pitchFamily="34" charset="0"/>
              <a:buNone/>
              <a:defRPr sz="1600" kern="1200">
                <a:solidFill>
                  <a:schemeClr val="tx2">
                    <a:lumMod val="75000"/>
                    <a:lumOff val="25000"/>
                  </a:schemeClr>
                </a:solidFill>
                <a:latin typeface="+mn-lt"/>
                <a:ea typeface="+mn-ea"/>
                <a:cs typeface="+mn-cs"/>
              </a:defRPr>
            </a:lvl1pPr>
            <a:lvl2pPr marL="457200" indent="0" algn="l" defTabSz="914400" rtl="0" eaLnBrk="1" latinLnBrk="0" hangingPunct="1">
              <a:lnSpc>
                <a:spcPct val="111000"/>
              </a:lnSpc>
              <a:spcBef>
                <a:spcPts val="930"/>
              </a:spcBef>
              <a:buFont typeface="Corbel" panose="020B0503020204020204" pitchFamily="34" charset="0"/>
              <a:buNone/>
              <a:defRPr sz="1400" kern="1200">
                <a:solidFill>
                  <a:schemeClr val="tx2">
                    <a:lumMod val="75000"/>
                    <a:lumOff val="25000"/>
                  </a:schemeClr>
                </a:solidFill>
                <a:latin typeface="+mn-lt"/>
                <a:ea typeface="+mn-ea"/>
                <a:cs typeface="+mn-cs"/>
              </a:defRPr>
            </a:lvl2pPr>
            <a:lvl3pPr marL="914400" indent="0" algn="l" defTabSz="914400" rtl="0" eaLnBrk="1" latinLnBrk="0" hangingPunct="1">
              <a:lnSpc>
                <a:spcPct val="111000"/>
              </a:lnSpc>
              <a:spcBef>
                <a:spcPts val="930"/>
              </a:spcBef>
              <a:buFont typeface="Corbel" panose="020B0503020204020204" pitchFamily="34" charset="0"/>
              <a:buNone/>
              <a:defRPr sz="1200" i="1" kern="1200">
                <a:solidFill>
                  <a:schemeClr val="tx2">
                    <a:lumMod val="75000"/>
                    <a:lumOff val="25000"/>
                  </a:schemeClr>
                </a:solidFill>
                <a:latin typeface="+mn-lt"/>
                <a:ea typeface="+mn-ea"/>
                <a:cs typeface="+mn-cs"/>
              </a:defRPr>
            </a:lvl3pPr>
            <a:lvl4pPr marL="1371600" indent="0" algn="l" defTabSz="914400" rtl="0" eaLnBrk="1" latinLnBrk="0" hangingPunct="1">
              <a:lnSpc>
                <a:spcPct val="111000"/>
              </a:lnSpc>
              <a:spcBef>
                <a:spcPts val="930"/>
              </a:spcBef>
              <a:buFont typeface="Corbel" panose="020B0503020204020204" pitchFamily="34" charset="0"/>
              <a:buNone/>
              <a:defRPr sz="1000" kern="1200">
                <a:solidFill>
                  <a:schemeClr val="tx2">
                    <a:lumMod val="75000"/>
                    <a:lumOff val="25000"/>
                  </a:schemeClr>
                </a:solidFill>
                <a:latin typeface="+mn-lt"/>
                <a:ea typeface="+mn-ea"/>
                <a:cs typeface="+mn-cs"/>
              </a:defRPr>
            </a:lvl4pPr>
            <a:lvl5pPr marL="1828800" indent="0" algn="l" defTabSz="914400" rtl="0" eaLnBrk="1" latinLnBrk="0" hangingPunct="1">
              <a:lnSpc>
                <a:spcPct val="111000"/>
              </a:lnSpc>
              <a:spcBef>
                <a:spcPts val="930"/>
              </a:spcBef>
              <a:buFont typeface="Corbel" panose="020B0503020204020204" pitchFamily="34" charset="0"/>
              <a:buNone/>
              <a:defRPr sz="1000" i="1" kern="1200">
                <a:solidFill>
                  <a:schemeClr val="tx2">
                    <a:lumMod val="75000"/>
                    <a:lumOff val="25000"/>
                  </a:schemeClr>
                </a:solidFill>
                <a:latin typeface="+mn-lt"/>
                <a:ea typeface="+mn-ea"/>
                <a:cs typeface="+mn-cs"/>
              </a:defRPr>
            </a:lvl5pPr>
            <a:lvl6pPr marL="2286000" indent="0" algn="l" defTabSz="914400" rtl="0" eaLnBrk="1" latinLnBrk="0" hangingPunct="1">
              <a:lnSpc>
                <a:spcPct val="111000"/>
              </a:lnSpc>
              <a:spcBef>
                <a:spcPts val="930"/>
              </a:spcBef>
              <a:buFont typeface="Corbel" panose="020B0503020204020204" pitchFamily="34" charset="0"/>
              <a:buNone/>
              <a:defRPr sz="1000" kern="1200">
                <a:solidFill>
                  <a:schemeClr val="accent1">
                    <a:lumMod val="75000"/>
                  </a:schemeClr>
                </a:solidFill>
                <a:latin typeface="+mn-lt"/>
                <a:ea typeface="+mn-ea"/>
                <a:cs typeface="+mn-cs"/>
              </a:defRPr>
            </a:lvl6pPr>
            <a:lvl7pPr marL="2743200" indent="0" algn="l" defTabSz="914400" rtl="0" eaLnBrk="1" latinLnBrk="0" hangingPunct="1">
              <a:lnSpc>
                <a:spcPct val="111000"/>
              </a:lnSpc>
              <a:spcBef>
                <a:spcPts val="930"/>
              </a:spcBef>
              <a:buFont typeface="Corbel" panose="020B0503020204020204" pitchFamily="34" charset="0"/>
              <a:buNone/>
              <a:defRPr sz="1000" i="1" kern="1200">
                <a:solidFill>
                  <a:schemeClr val="accent1">
                    <a:lumMod val="75000"/>
                  </a:schemeClr>
                </a:solidFill>
                <a:latin typeface="+mn-lt"/>
                <a:ea typeface="+mn-ea"/>
                <a:cs typeface="+mn-cs"/>
              </a:defRPr>
            </a:lvl7pPr>
            <a:lvl8pPr marL="3200400" indent="0" algn="l" defTabSz="914400" rtl="0" eaLnBrk="1" latinLnBrk="0" hangingPunct="1">
              <a:lnSpc>
                <a:spcPct val="111000"/>
              </a:lnSpc>
              <a:spcBef>
                <a:spcPts val="930"/>
              </a:spcBef>
              <a:buFont typeface="Corbel" panose="020B0503020204020204" pitchFamily="34" charset="0"/>
              <a:buNone/>
              <a:defRPr sz="1000" kern="1200">
                <a:solidFill>
                  <a:schemeClr val="accent1">
                    <a:lumMod val="75000"/>
                  </a:schemeClr>
                </a:solidFill>
                <a:latin typeface="+mn-lt"/>
                <a:ea typeface="+mn-ea"/>
                <a:cs typeface="+mn-cs"/>
              </a:defRPr>
            </a:lvl8pPr>
            <a:lvl9pPr marL="3657600" indent="0" algn="l" defTabSz="914400" rtl="0" eaLnBrk="1" latinLnBrk="0" hangingPunct="1">
              <a:lnSpc>
                <a:spcPct val="111000"/>
              </a:lnSpc>
              <a:spcBef>
                <a:spcPts val="930"/>
              </a:spcBef>
              <a:buFont typeface="Corbel" panose="020B0503020204020204" pitchFamily="34" charset="0"/>
              <a:buNone/>
              <a:defRPr sz="1000" i="1" kern="1200">
                <a:solidFill>
                  <a:schemeClr val="accent1">
                    <a:lumMod val="75000"/>
                  </a:schemeClr>
                </a:solidFill>
                <a:latin typeface="+mn-lt"/>
                <a:ea typeface="+mn-ea"/>
                <a:cs typeface="+mn-cs"/>
              </a:defRPr>
            </a:lvl9pPr>
          </a:lstStyle>
          <a:p>
            <a:pPr algn="ctr"/>
            <a:r>
              <a:rPr lang="ru-RU" sz="1300" err="1">
                <a:solidFill>
                  <a:srgbClr val="FFFFFF"/>
                </a:solidFill>
                <a:latin typeface="+mj-lt"/>
              </a:rPr>
              <a:t>Тетяна</a:t>
            </a:r>
            <a:r>
              <a:rPr lang="ru-RU" sz="1300">
                <a:solidFill>
                  <a:srgbClr val="FFFFFF"/>
                </a:solidFill>
                <a:latin typeface="+mj-lt"/>
              </a:rPr>
              <a:t> Малярчук </a:t>
            </a:r>
          </a:p>
          <a:p>
            <a:pPr algn="ctr"/>
            <a:r>
              <a:rPr lang="ru-RU" sz="1300">
                <a:solidFill>
                  <a:srgbClr val="FFFFFF"/>
                </a:solidFill>
                <a:latin typeface="+mj-lt"/>
              </a:rPr>
              <a:t>«</a:t>
            </a:r>
            <a:r>
              <a:rPr lang="ru-RU" sz="1300" i="1" err="1">
                <a:solidFill>
                  <a:srgbClr val="FFFFFF"/>
                </a:solidFill>
                <a:latin typeface="+mj-lt"/>
              </a:rPr>
              <a:t>Забуття</a:t>
            </a:r>
            <a:r>
              <a:rPr lang="ru-RU" sz="1300">
                <a:solidFill>
                  <a:srgbClr val="FFFFFF"/>
                </a:solidFill>
                <a:latin typeface="+mj-lt"/>
              </a:rPr>
              <a:t>»</a:t>
            </a:r>
            <a:endParaRPr lang="cs-CZ" sz="1300">
              <a:solidFill>
                <a:srgbClr val="FFFFFF"/>
              </a:solidFill>
              <a:latin typeface="+mj-lt"/>
            </a:endParaRPr>
          </a:p>
        </p:txBody>
      </p:sp>
      <p:sp>
        <p:nvSpPr>
          <p:cNvPr id="2" name="Nadpis 1"/>
          <p:cNvSpPr>
            <a:spLocks noGrp="1"/>
          </p:cNvSpPr>
          <p:nvPr>
            <p:ph type="title"/>
          </p:nvPr>
        </p:nvSpPr>
        <p:spPr>
          <a:xfrm>
            <a:off x="8119870" y="961509"/>
            <a:ext cx="3233930" cy="4745785"/>
          </a:xfrm>
        </p:spPr>
        <p:txBody>
          <a:bodyPr vert="horz" lIns="91440" tIns="45720" rIns="91440" bIns="45720" rtlCol="0" anchor="ctr">
            <a:normAutofit/>
          </a:bodyPr>
          <a:lstStyle/>
          <a:p>
            <a:r>
              <a:rPr lang="en-US" sz="4100" kern="1200">
                <a:solidFill>
                  <a:schemeClr val="tx1"/>
                </a:solidFill>
                <a:latin typeface="+mj-lt"/>
                <a:ea typeface="+mj-ea"/>
                <a:cs typeface="+mj-cs"/>
              </a:rPr>
              <a:t>2. návrat k minulosti pro přehodnocení současnosti</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spTree>
    <p:extLst>
      <p:ext uri="{BB962C8B-B14F-4D97-AF65-F5344CB8AC3E}">
        <p14:creationId xmlns:p14="http://schemas.microsoft.com/office/powerpoint/2010/main" val="1389939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53414" y="2593888"/>
            <a:ext cx="4267200" cy="1351472"/>
          </a:xfrm>
        </p:spPr>
        <p:txBody>
          <a:bodyPr vert="horz" lIns="91440" tIns="45720" rIns="91440" bIns="45720" rtlCol="0" anchor="ctr">
            <a:normAutofit/>
          </a:bodyPr>
          <a:lstStyle/>
          <a:p>
            <a:pPr algn="ctr"/>
            <a:r>
              <a:rPr lang="en-US" kern="1200" dirty="0">
                <a:solidFill>
                  <a:schemeClr val="tx1">
                    <a:lumMod val="85000"/>
                    <a:lumOff val="15000"/>
                  </a:schemeClr>
                </a:solidFill>
                <a:latin typeface="+mj-lt"/>
                <a:ea typeface="+mj-ea"/>
                <a:cs typeface="+mj-cs"/>
              </a:rPr>
              <a:t>3. </a:t>
            </a:r>
            <a:r>
              <a:rPr lang="en-US" kern="1200" dirty="0" err="1">
                <a:solidFill>
                  <a:schemeClr val="tx1">
                    <a:lumMod val="85000"/>
                    <a:lumOff val="15000"/>
                  </a:schemeClr>
                </a:solidFill>
                <a:latin typeface="+mj-lt"/>
                <a:ea typeface="+mj-ea"/>
                <a:cs typeface="+mj-cs"/>
              </a:rPr>
              <a:t>próza</a:t>
            </a:r>
            <a:r>
              <a:rPr lang="en-US" kern="1200" dirty="0">
                <a:solidFill>
                  <a:schemeClr val="tx1">
                    <a:lumMod val="85000"/>
                    <a:lumOff val="15000"/>
                  </a:schemeClr>
                </a:solidFill>
                <a:latin typeface="+mj-lt"/>
                <a:ea typeface="+mj-ea"/>
                <a:cs typeface="+mj-cs"/>
              </a:rPr>
              <a:t> </a:t>
            </a:r>
            <a:r>
              <a:rPr lang="en-US" kern="1200" dirty="0" err="1">
                <a:solidFill>
                  <a:schemeClr val="tx1">
                    <a:lumMod val="85000"/>
                    <a:lumOff val="15000"/>
                  </a:schemeClr>
                </a:solidFill>
                <a:latin typeface="+mj-lt"/>
                <a:ea typeface="+mj-ea"/>
                <a:cs typeface="+mj-cs"/>
              </a:rPr>
              <a:t>míst</a:t>
            </a:r>
            <a:r>
              <a:rPr lang="en-US" kern="1200" dirty="0">
                <a:solidFill>
                  <a:schemeClr val="tx1">
                    <a:lumMod val="85000"/>
                    <a:lumOff val="15000"/>
                  </a:schemeClr>
                </a:solidFill>
                <a:latin typeface="+mj-lt"/>
                <a:ea typeface="+mj-ea"/>
                <a:cs typeface="+mj-cs"/>
              </a:rPr>
              <a:t> a </a:t>
            </a:r>
            <a:r>
              <a:rPr lang="en-US" kern="1200" dirty="0" err="1">
                <a:solidFill>
                  <a:schemeClr val="tx1">
                    <a:lumMod val="85000"/>
                    <a:lumOff val="15000"/>
                  </a:schemeClr>
                </a:solidFill>
                <a:latin typeface="+mj-lt"/>
                <a:ea typeface="+mj-ea"/>
                <a:cs typeface="+mj-cs"/>
              </a:rPr>
              <a:t>měst</a:t>
            </a:r>
            <a:endParaRPr lang="en-US" kern="1200" dirty="0">
              <a:solidFill>
                <a:schemeClr val="tx1">
                  <a:lumMod val="85000"/>
                  <a:lumOff val="15000"/>
                </a:schemeClr>
              </a:solidFill>
              <a:latin typeface="+mj-lt"/>
              <a:ea typeface="+mj-ea"/>
              <a:cs typeface="+mj-cs"/>
            </a:endParaRPr>
          </a:p>
        </p:txBody>
      </p:sp>
      <p:pic>
        <p:nvPicPr>
          <p:cNvPr id="5" name="Zástupný symbol pro obsah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763" r="12895"/>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Zástupný symbol pro obsah 2"/>
          <p:cNvSpPr>
            <a:spLocks noGrp="1"/>
          </p:cNvSpPr>
          <p:nvPr>
            <p:ph sz="half" idx="1"/>
          </p:nvPr>
        </p:nvSpPr>
        <p:spPr>
          <a:xfrm>
            <a:off x="3398101" y="543367"/>
            <a:ext cx="3810000" cy="4101042"/>
          </a:xfrm>
        </p:spPr>
        <p:txBody>
          <a:bodyPr vert="horz" lIns="91440" tIns="45720" rIns="91440" bIns="45720" rtlCol="0">
            <a:normAutofit/>
          </a:bodyPr>
          <a:lstStyle/>
          <a:p>
            <a:pPr marL="0" lvl="0" indent="0">
              <a:spcBef>
                <a:spcPts val="0"/>
              </a:spcBef>
              <a:spcAft>
                <a:spcPts val="600"/>
              </a:spcAft>
              <a:buNone/>
            </a:pPr>
            <a:r>
              <a:rPr lang="en-US" sz="2000" dirty="0" err="1">
                <a:solidFill>
                  <a:schemeClr val="tx1">
                    <a:lumMod val="85000"/>
                    <a:lumOff val="15000"/>
                  </a:schemeClr>
                </a:solidFill>
              </a:rPr>
              <a:t>Катерина</a:t>
            </a:r>
            <a:r>
              <a:rPr lang="en-US" sz="2000" dirty="0">
                <a:solidFill>
                  <a:schemeClr val="tx1">
                    <a:lumMod val="85000"/>
                    <a:lumOff val="15000"/>
                  </a:schemeClr>
                </a:solidFill>
              </a:rPr>
              <a:t> </a:t>
            </a:r>
            <a:r>
              <a:rPr lang="en-US" sz="2000" dirty="0" err="1">
                <a:solidFill>
                  <a:schemeClr val="tx1">
                    <a:lumMod val="85000"/>
                    <a:lumOff val="15000"/>
                  </a:schemeClr>
                </a:solidFill>
              </a:rPr>
              <a:t>Калитко</a:t>
            </a:r>
            <a:endParaRPr lang="en-US" sz="2000" dirty="0">
              <a:solidFill>
                <a:schemeClr val="tx1">
                  <a:lumMod val="85000"/>
                  <a:lumOff val="15000"/>
                </a:schemeClr>
              </a:solidFill>
            </a:endParaRPr>
          </a:p>
          <a:p>
            <a:pPr marL="0" lvl="0" indent="0">
              <a:spcBef>
                <a:spcPts val="0"/>
              </a:spcBef>
              <a:spcAft>
                <a:spcPts val="600"/>
              </a:spcAft>
              <a:buNone/>
            </a:pPr>
            <a:r>
              <a:rPr lang="en-US" sz="2000" dirty="0">
                <a:solidFill>
                  <a:schemeClr val="tx1">
                    <a:lumMod val="85000"/>
                    <a:lumOff val="15000"/>
                  </a:schemeClr>
                </a:solidFill>
              </a:rPr>
              <a:t>«</a:t>
            </a:r>
            <a:r>
              <a:rPr lang="en-US" sz="2000" i="1" dirty="0" err="1">
                <a:solidFill>
                  <a:schemeClr val="tx1">
                    <a:lumMod val="85000"/>
                    <a:lumOff val="15000"/>
                  </a:schemeClr>
                </a:solidFill>
              </a:rPr>
              <a:t>Земля</a:t>
            </a:r>
            <a:r>
              <a:rPr lang="en-US" sz="2000" i="1" dirty="0">
                <a:solidFill>
                  <a:schemeClr val="tx1">
                    <a:lumMod val="85000"/>
                    <a:lumOff val="15000"/>
                  </a:schemeClr>
                </a:solidFill>
              </a:rPr>
              <a:t> </a:t>
            </a:r>
            <a:r>
              <a:rPr lang="en-US" sz="2000" i="1" dirty="0" err="1">
                <a:solidFill>
                  <a:schemeClr val="tx1">
                    <a:lumMod val="85000"/>
                    <a:lumOff val="15000"/>
                  </a:schemeClr>
                </a:solidFill>
              </a:rPr>
              <a:t>загублених</a:t>
            </a:r>
            <a:r>
              <a:rPr lang="en-US" sz="2000" i="1" dirty="0">
                <a:solidFill>
                  <a:schemeClr val="tx1">
                    <a:lumMod val="85000"/>
                    <a:lumOff val="15000"/>
                  </a:schemeClr>
                </a:solidFill>
              </a:rPr>
              <a:t>, </a:t>
            </a:r>
            <a:r>
              <a:rPr lang="en-US" sz="2000" i="1" dirty="0" err="1">
                <a:solidFill>
                  <a:schemeClr val="tx1">
                    <a:lumMod val="85000"/>
                    <a:lumOff val="15000"/>
                  </a:schemeClr>
                </a:solidFill>
              </a:rPr>
              <a:t>або</a:t>
            </a:r>
            <a:r>
              <a:rPr lang="en-US" sz="2000" i="1" dirty="0">
                <a:solidFill>
                  <a:schemeClr val="tx1">
                    <a:lumMod val="85000"/>
                    <a:lumOff val="15000"/>
                  </a:schemeClr>
                </a:solidFill>
              </a:rPr>
              <a:t> </a:t>
            </a:r>
            <a:r>
              <a:rPr lang="en-US" sz="2000" i="1" dirty="0" err="1">
                <a:solidFill>
                  <a:schemeClr val="tx1">
                    <a:lumMod val="85000"/>
                    <a:lumOff val="15000"/>
                  </a:schemeClr>
                </a:solidFill>
              </a:rPr>
              <a:t>маленькі</a:t>
            </a:r>
            <a:r>
              <a:rPr lang="en-US" sz="2000" i="1" dirty="0">
                <a:solidFill>
                  <a:schemeClr val="tx1">
                    <a:lumMod val="85000"/>
                    <a:lumOff val="15000"/>
                  </a:schemeClr>
                </a:solidFill>
              </a:rPr>
              <a:t> </a:t>
            </a:r>
            <a:r>
              <a:rPr lang="en-US" sz="2000" i="1" dirty="0" err="1">
                <a:solidFill>
                  <a:schemeClr val="tx1">
                    <a:lumMod val="85000"/>
                    <a:lumOff val="15000"/>
                  </a:schemeClr>
                </a:solidFill>
              </a:rPr>
              <a:t>страшні</a:t>
            </a:r>
            <a:r>
              <a:rPr lang="en-US" sz="2000" i="1" dirty="0">
                <a:solidFill>
                  <a:schemeClr val="tx1">
                    <a:lumMod val="85000"/>
                    <a:lumOff val="15000"/>
                  </a:schemeClr>
                </a:solidFill>
              </a:rPr>
              <a:t> </a:t>
            </a:r>
            <a:r>
              <a:rPr lang="en-US" sz="2000" i="1" dirty="0" err="1">
                <a:solidFill>
                  <a:schemeClr val="tx1">
                    <a:lumMod val="85000"/>
                    <a:lumOff val="15000"/>
                  </a:schemeClr>
                </a:solidFill>
              </a:rPr>
              <a:t>казки</a:t>
            </a:r>
            <a:r>
              <a:rPr lang="en-US" sz="2000" dirty="0">
                <a:solidFill>
                  <a:schemeClr val="tx1">
                    <a:lumMod val="85000"/>
                    <a:lumOff val="15000"/>
                  </a:schemeClr>
                </a:solidFill>
              </a:rPr>
              <a:t>»  </a:t>
            </a:r>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10254" r="11439"/>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7" name="Obdélník 6"/>
          <p:cNvSpPr/>
          <p:nvPr/>
        </p:nvSpPr>
        <p:spPr>
          <a:xfrm>
            <a:off x="6353348" y="5269975"/>
            <a:ext cx="3768436" cy="1261884"/>
          </a:xfrm>
          <a:prstGeom prst="rect">
            <a:avLst/>
          </a:prstGeom>
        </p:spPr>
        <p:txBody>
          <a:bodyPr wrap="square">
            <a:spAutoFit/>
          </a:bodyPr>
          <a:lstStyle/>
          <a:p>
            <a:pPr lvl="0">
              <a:spcAft>
                <a:spcPts val="600"/>
              </a:spcAft>
            </a:pPr>
            <a:r>
              <a:rPr lang="uk-UA" sz="2200" dirty="0">
                <a:latin typeface="+mj-lt"/>
              </a:rPr>
              <a:t> </a:t>
            </a:r>
          </a:p>
          <a:p>
            <a:pPr lvl="0">
              <a:spcAft>
                <a:spcPts val="600"/>
              </a:spcAft>
            </a:pPr>
            <a:r>
              <a:rPr lang="uk-UA" sz="2200" dirty="0" err="1">
                <a:latin typeface="+mj-lt"/>
              </a:rPr>
              <a:t>Амеліна</a:t>
            </a:r>
            <a:r>
              <a:rPr lang="uk-UA" sz="2200" dirty="0">
                <a:latin typeface="+mj-lt"/>
              </a:rPr>
              <a:t> Вікторія</a:t>
            </a:r>
          </a:p>
          <a:p>
            <a:pPr lvl="0">
              <a:spcAft>
                <a:spcPts val="600"/>
              </a:spcAft>
            </a:pPr>
            <a:r>
              <a:rPr lang="ru-RU" sz="2200" dirty="0">
                <a:latin typeface="+mj-lt"/>
              </a:rPr>
              <a:t>«</a:t>
            </a:r>
            <a:r>
              <a:rPr lang="uk-UA" sz="2200" i="1" dirty="0">
                <a:latin typeface="+mj-lt"/>
              </a:rPr>
              <a:t>Дім для Дома</a:t>
            </a:r>
            <a:r>
              <a:rPr lang="ru-RU" sz="2200" dirty="0">
                <a:latin typeface="+mj-lt"/>
              </a:rPr>
              <a:t>» </a:t>
            </a:r>
            <a:endParaRPr lang="cs-CZ" sz="2200" dirty="0">
              <a:latin typeface="+mj-lt"/>
            </a:endParaRPr>
          </a:p>
        </p:txBody>
      </p:sp>
    </p:spTree>
    <p:extLst>
      <p:ext uri="{BB962C8B-B14F-4D97-AF65-F5344CB8AC3E}">
        <p14:creationId xmlns:p14="http://schemas.microsoft.com/office/powerpoint/2010/main" val="946564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66917" y="116064"/>
            <a:ext cx="8770573" cy="776097"/>
          </a:xfrm>
        </p:spPr>
        <p:txBody>
          <a:bodyPr/>
          <a:lstStyle/>
          <a:p>
            <a:pPr algn="ctr"/>
            <a:r>
              <a:rPr lang="cs-CZ" dirty="0">
                <a:solidFill>
                  <a:schemeClr val="accent6">
                    <a:lumMod val="75000"/>
                  </a:schemeClr>
                </a:solidFill>
              </a:rPr>
              <a:t>3. próza míst a měst</a:t>
            </a:r>
          </a:p>
        </p:txBody>
      </p:sp>
      <p:sp>
        <p:nvSpPr>
          <p:cNvPr id="3" name="Zástupný symbol pro text 2"/>
          <p:cNvSpPr>
            <a:spLocks noGrp="1"/>
          </p:cNvSpPr>
          <p:nvPr>
            <p:ph type="body" idx="1"/>
          </p:nvPr>
        </p:nvSpPr>
        <p:spPr>
          <a:xfrm>
            <a:off x="4352300" y="1061382"/>
            <a:ext cx="4385286" cy="823912"/>
          </a:xfrm>
        </p:spPr>
        <p:txBody>
          <a:bodyPr>
            <a:noAutofit/>
          </a:bodyPr>
          <a:lstStyle/>
          <a:p>
            <a:pPr>
              <a:spcBef>
                <a:spcPts val="0"/>
              </a:spcBef>
            </a:pPr>
            <a:r>
              <a:rPr lang="ru-RU" sz="2000" dirty="0" err="1">
                <a:solidFill>
                  <a:schemeClr val="tx1"/>
                </a:solidFill>
                <a:latin typeface="+mj-lt"/>
              </a:rPr>
              <a:t>Йван</a:t>
            </a:r>
            <a:r>
              <a:rPr lang="ru-RU" sz="2000" dirty="0">
                <a:solidFill>
                  <a:schemeClr val="tx1"/>
                </a:solidFill>
                <a:latin typeface="+mj-lt"/>
              </a:rPr>
              <a:t> Козленко</a:t>
            </a:r>
            <a:r>
              <a:rPr lang="uk-UA" sz="2000" dirty="0">
                <a:solidFill>
                  <a:schemeClr val="tx1"/>
                </a:solidFill>
                <a:latin typeface="+mj-lt"/>
              </a:rPr>
              <a:t> </a:t>
            </a:r>
            <a:r>
              <a:rPr lang="ru-RU" sz="2000" dirty="0">
                <a:solidFill>
                  <a:schemeClr val="tx1"/>
                </a:solidFill>
              </a:rPr>
              <a:t>«</a:t>
            </a:r>
            <a:r>
              <a:rPr lang="ru-RU" sz="2000" i="1" dirty="0">
                <a:solidFill>
                  <a:schemeClr val="tx1"/>
                </a:solidFill>
                <a:latin typeface="+mj-lt"/>
              </a:rPr>
              <a:t>Танжер</a:t>
            </a:r>
            <a:r>
              <a:rPr lang="ru-RU" sz="2000" dirty="0">
                <a:solidFill>
                  <a:schemeClr val="tx1"/>
                </a:solidFill>
                <a:latin typeface="+mj-lt"/>
              </a:rPr>
              <a:t>»</a:t>
            </a:r>
            <a:endParaRPr lang="cs-CZ" sz="2000" dirty="0">
              <a:solidFill>
                <a:schemeClr val="tx1"/>
              </a:solidFill>
              <a:latin typeface="+mj-lt"/>
            </a:endParaRPr>
          </a:p>
        </p:txBody>
      </p:sp>
      <p:pic>
        <p:nvPicPr>
          <p:cNvPr id="7" name="Zástupný symbol pro obsah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048" t="4928" r="12640" b="9861"/>
          <a:stretch/>
        </p:blipFill>
        <p:spPr>
          <a:xfrm>
            <a:off x="4538378" y="2263201"/>
            <a:ext cx="2983832" cy="4161661"/>
          </a:xfrm>
        </p:spPr>
      </p:pic>
      <p:sp>
        <p:nvSpPr>
          <p:cNvPr id="5" name="Zástupný symbol pro text 4"/>
          <p:cNvSpPr>
            <a:spLocks noGrp="1"/>
          </p:cNvSpPr>
          <p:nvPr>
            <p:ph type="body" sz="quarter" idx="3"/>
          </p:nvPr>
        </p:nvSpPr>
        <p:spPr>
          <a:xfrm>
            <a:off x="8031480" y="1039258"/>
            <a:ext cx="4160520" cy="823912"/>
          </a:xfrm>
        </p:spPr>
        <p:txBody>
          <a:bodyPr>
            <a:normAutofit/>
          </a:bodyPr>
          <a:lstStyle/>
          <a:p>
            <a:r>
              <a:rPr lang="uk-UA" sz="2000" dirty="0">
                <a:solidFill>
                  <a:schemeClr val="tx1"/>
                </a:solidFill>
                <a:latin typeface="+mj-lt"/>
              </a:rPr>
              <a:t>Маркіян </a:t>
            </a:r>
            <a:r>
              <a:rPr lang="uk-UA" sz="2000" dirty="0" err="1">
                <a:solidFill>
                  <a:schemeClr val="tx1"/>
                </a:solidFill>
                <a:latin typeface="+mj-lt"/>
              </a:rPr>
              <a:t>Камиш</a:t>
            </a:r>
            <a:r>
              <a:rPr lang="uk-UA" sz="2000" dirty="0">
                <a:solidFill>
                  <a:schemeClr val="tx1"/>
                </a:solidFill>
                <a:latin typeface="+mj-lt"/>
              </a:rPr>
              <a:t> </a:t>
            </a:r>
            <a:r>
              <a:rPr lang="ru-RU" sz="2000" dirty="0">
                <a:solidFill>
                  <a:schemeClr val="tx1"/>
                </a:solidFill>
                <a:latin typeface="+mj-lt"/>
              </a:rPr>
              <a:t>«</a:t>
            </a:r>
            <a:r>
              <a:rPr lang="uk-UA" sz="2000" i="1" dirty="0" err="1">
                <a:solidFill>
                  <a:schemeClr val="tx1"/>
                </a:solidFill>
                <a:latin typeface="+mj-lt"/>
              </a:rPr>
              <a:t>Чормет</a:t>
            </a:r>
            <a:r>
              <a:rPr lang="ru-RU" sz="2000" dirty="0">
                <a:solidFill>
                  <a:schemeClr val="tx1"/>
                </a:solidFill>
                <a:latin typeface="+mj-lt"/>
              </a:rPr>
              <a:t>»</a:t>
            </a:r>
            <a:endParaRPr lang="cs-CZ" sz="2000" dirty="0">
              <a:solidFill>
                <a:schemeClr val="tx1"/>
              </a:solidFill>
              <a:latin typeface="+mj-lt"/>
            </a:endParaRPr>
          </a:p>
        </p:txBody>
      </p:sp>
      <p:pic>
        <p:nvPicPr>
          <p:cNvPr id="8" name="Zástupný symbol pro obsah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8464397" y="2308732"/>
            <a:ext cx="2650623" cy="4070601"/>
          </a:xfr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974" y="2308732"/>
            <a:ext cx="2651217" cy="4186132"/>
          </a:xfrm>
          <a:prstGeom prst="rect">
            <a:avLst/>
          </a:prstGeom>
        </p:spPr>
      </p:pic>
      <p:sp>
        <p:nvSpPr>
          <p:cNvPr id="10" name="Nadpis 1"/>
          <p:cNvSpPr txBox="1">
            <a:spLocks/>
          </p:cNvSpPr>
          <p:nvPr/>
        </p:nvSpPr>
        <p:spPr>
          <a:xfrm>
            <a:off x="524380" y="1270068"/>
            <a:ext cx="7495331" cy="1687924"/>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r>
              <a:rPr lang="uk-UA" sz="2000" b="1" dirty="0">
                <a:solidFill>
                  <a:schemeClr val="tx1"/>
                </a:solidFill>
              </a:rPr>
              <a:t>Максим </a:t>
            </a:r>
            <a:r>
              <a:rPr lang="uk-UA" sz="2000" b="1" dirty="0" err="1">
                <a:solidFill>
                  <a:schemeClr val="tx1"/>
                </a:solidFill>
              </a:rPr>
              <a:t>Дупешко</a:t>
            </a:r>
            <a:r>
              <a:rPr lang="uk-UA" sz="2000" b="1" dirty="0">
                <a:solidFill>
                  <a:schemeClr val="tx1"/>
                </a:solidFill>
              </a:rPr>
              <a:t> </a:t>
            </a:r>
            <a:br>
              <a:rPr lang="uk-UA" sz="2000" b="1" dirty="0">
                <a:solidFill>
                  <a:schemeClr val="tx1"/>
                </a:solidFill>
              </a:rPr>
            </a:br>
            <a:r>
              <a:rPr lang="ru-RU" sz="2000" b="1" dirty="0">
                <a:solidFill>
                  <a:schemeClr val="tx1"/>
                </a:solidFill>
              </a:rPr>
              <a:t>«</a:t>
            </a:r>
            <a:r>
              <a:rPr lang="uk-UA" sz="2000" b="1" i="1" dirty="0">
                <a:solidFill>
                  <a:schemeClr val="tx1"/>
                </a:solidFill>
              </a:rPr>
              <a:t>Історія, варта цілого </a:t>
            </a:r>
            <a:br>
              <a:rPr lang="uk-UA" sz="2000" b="1" i="1" dirty="0">
                <a:solidFill>
                  <a:schemeClr val="tx1"/>
                </a:solidFill>
              </a:rPr>
            </a:br>
            <a:r>
              <a:rPr lang="uk-UA" sz="2000" b="1" i="1" dirty="0">
                <a:solidFill>
                  <a:schemeClr val="tx1"/>
                </a:solidFill>
              </a:rPr>
              <a:t>яблуневого саду</a:t>
            </a:r>
            <a:r>
              <a:rPr lang="ru-RU" sz="2000" b="1" dirty="0">
                <a:solidFill>
                  <a:schemeClr val="tx1"/>
                </a:solidFill>
              </a:rPr>
              <a:t>»</a:t>
            </a:r>
            <a:endParaRPr lang="cs-CZ" sz="2000" b="1" dirty="0">
              <a:solidFill>
                <a:schemeClr val="tx1"/>
              </a:solidFill>
            </a:endParaRPr>
          </a:p>
        </p:txBody>
      </p:sp>
    </p:spTree>
    <p:extLst>
      <p:ext uri="{BB962C8B-B14F-4D97-AF65-F5344CB8AC3E}">
        <p14:creationId xmlns:p14="http://schemas.microsoft.com/office/powerpoint/2010/main" val="1079040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5E69EE-034F-DE45-87E1-A0E7E8E3F738}"/>
              </a:ext>
            </a:extLst>
          </p:cNvPr>
          <p:cNvSpPr>
            <a:spLocks noGrp="1"/>
          </p:cNvSpPr>
          <p:nvPr>
            <p:ph type="title"/>
          </p:nvPr>
        </p:nvSpPr>
        <p:spPr>
          <a:xfrm>
            <a:off x="4965430" y="358811"/>
            <a:ext cx="6586491" cy="1286160"/>
          </a:xfrm>
        </p:spPr>
        <p:txBody>
          <a:bodyPr vert="horz" lIns="91440" tIns="45720" rIns="91440" bIns="45720" rtlCol="0" anchor="b">
            <a:normAutofit/>
          </a:bodyPr>
          <a:lstStyle/>
          <a:p>
            <a:r>
              <a:rPr lang="uk-UA" dirty="0">
                <a:latin typeface="Times New Roman" panose="02020603050405020304" pitchFamily="18" charset="0"/>
                <a:cs typeface="Times New Roman" panose="02020603050405020304" pitchFamily="18" charset="0"/>
              </a:rPr>
              <a:t>Юрій </a:t>
            </a:r>
            <a:r>
              <a:rPr lang="uk-UA" dirty="0" err="1">
                <a:latin typeface="Times New Roman" panose="02020603050405020304" pitchFamily="18" charset="0"/>
                <a:cs typeface="Times New Roman" panose="02020603050405020304" pitchFamily="18" charset="0"/>
              </a:rPr>
              <a:t>Винничук</a:t>
            </a:r>
            <a:endParaRPr lang="uk-UA" dirty="0">
              <a:latin typeface="Times New Roman" panose="02020603050405020304" pitchFamily="18" charset="0"/>
              <a:cs typeface="Times New Roman" panose="02020603050405020304" pitchFamily="18" charset="0"/>
            </a:endParaRPr>
          </a:p>
        </p:txBody>
      </p:sp>
      <p:sp>
        <p:nvSpPr>
          <p:cNvPr id="4" name="Zástupný obsah 3">
            <a:extLst>
              <a:ext uri="{FF2B5EF4-FFF2-40B4-BE49-F238E27FC236}">
                <a16:creationId xmlns:a16="http://schemas.microsoft.com/office/drawing/2014/main" id="{FF972E95-DB83-6741-953D-88CA2AE1829A}"/>
              </a:ext>
            </a:extLst>
          </p:cNvPr>
          <p:cNvSpPr>
            <a:spLocks noGrp="1"/>
          </p:cNvSpPr>
          <p:nvPr>
            <p:ph sz="half" idx="2"/>
          </p:nvPr>
        </p:nvSpPr>
        <p:spPr>
          <a:xfrm>
            <a:off x="4965430" y="2219148"/>
            <a:ext cx="6586489" cy="5047470"/>
          </a:xfrm>
        </p:spPr>
        <p:txBody>
          <a:bodyPr vert="horz" lIns="91440" tIns="45720" rIns="91440" bIns="45720" rtlCol="0">
            <a:noAutofit/>
          </a:bodyPr>
          <a:lstStyle/>
          <a:p>
            <a:pPr algn="just"/>
            <a:r>
              <a:rPr lang="uk-UA" sz="1700" dirty="0">
                <a:latin typeface="Times New Roman" panose="02020603050405020304" pitchFamily="18" charset="0"/>
                <a:cs typeface="Times New Roman" panose="02020603050405020304" pitchFamily="18" charset="0"/>
              </a:rPr>
              <a:t>Його називають батьком чорного гумору в </a:t>
            </a:r>
            <a:r>
              <a:rPr lang="uk-UA" sz="1700" dirty="0" err="1">
                <a:latin typeface="Times New Roman" panose="02020603050405020304" pitchFamily="18" charset="0"/>
                <a:cs typeface="Times New Roman" panose="02020603050405020304" pitchFamily="18" charset="0"/>
              </a:rPr>
              <a:t>укр</a:t>
            </a:r>
            <a:r>
              <a:rPr lang="uk-UA" sz="1700" dirty="0">
                <a:latin typeface="Times New Roman" panose="02020603050405020304" pitchFamily="18" charset="0"/>
                <a:cs typeface="Times New Roman" panose="02020603050405020304" pitchFamily="18" charset="0"/>
              </a:rPr>
              <a:t>. літературі</a:t>
            </a:r>
          </a:p>
          <a:p>
            <a:pPr algn="just"/>
            <a:r>
              <a:rPr lang="uk-UA" sz="1700" dirty="0">
                <a:latin typeface="Times New Roman" panose="02020603050405020304" pitchFamily="18" charset="0"/>
                <a:cs typeface="Times New Roman" panose="02020603050405020304" pitchFamily="18" charset="0"/>
              </a:rPr>
              <a:t>Поетичні збірки «Відображення» 1990 р., «Передчуття осені» (2010), збірка віршів написаних у 1970—1993 рр.</a:t>
            </a:r>
          </a:p>
          <a:p>
            <a:pPr algn="just"/>
            <a:r>
              <a:rPr lang="uk-UA" sz="1700" dirty="0">
                <a:latin typeface="Times New Roman" panose="02020603050405020304" pitchFamily="18" charset="0"/>
                <a:cs typeface="Times New Roman" panose="02020603050405020304" pitchFamily="18" charset="0"/>
              </a:rPr>
              <a:t>Збірка оповідань «</a:t>
            </a:r>
            <a:r>
              <a:rPr lang="uk-UA" sz="1700" dirty="0" err="1">
                <a:latin typeface="Times New Roman" panose="02020603050405020304" pitchFamily="18" charset="0"/>
                <a:cs typeface="Times New Roman" panose="02020603050405020304" pitchFamily="18" charset="0"/>
              </a:rPr>
              <a:t>Ги-ги-и</a:t>
            </a:r>
            <a:r>
              <a:rPr lang="uk-UA" sz="1700" dirty="0">
                <a:latin typeface="Times New Roman" panose="02020603050405020304" pitchFamily="18" charset="0"/>
                <a:cs typeface="Times New Roman" panose="02020603050405020304" pitchFamily="18" charset="0"/>
              </a:rPr>
              <a:t>» (2007): оповідання «Святе сімейство» (1984), «Спогади про Олександра Євдокимовича Корнійчука», однойменне оповідання «</a:t>
            </a:r>
            <a:r>
              <a:rPr lang="uk-UA" sz="1700" dirty="0" err="1">
                <a:latin typeface="Times New Roman" panose="02020603050405020304" pitchFamily="18" charset="0"/>
                <a:cs typeface="Times New Roman" panose="02020603050405020304" pitchFamily="18" charset="0"/>
              </a:rPr>
              <a:t>Ги-ги-и</a:t>
            </a:r>
            <a:r>
              <a:rPr lang="uk-UA" sz="1700" dirty="0">
                <a:latin typeface="Times New Roman" panose="02020603050405020304" pitchFamily="18" charset="0"/>
                <a:cs typeface="Times New Roman" panose="02020603050405020304" pitchFamily="18" charset="0"/>
              </a:rPr>
              <a:t>», тематично з ним пов’язане оповідання «</a:t>
            </a:r>
            <a:r>
              <a:rPr lang="uk-UA" sz="1700" dirty="0" err="1">
                <a:latin typeface="Times New Roman" panose="02020603050405020304" pitchFamily="18" charset="0"/>
                <a:cs typeface="Times New Roman" panose="02020603050405020304" pitchFamily="18" charset="0"/>
              </a:rPr>
              <a:t>Кульпарків</a:t>
            </a:r>
            <a:r>
              <a:rPr lang="uk-UA" sz="1700" dirty="0">
                <a:latin typeface="Times New Roman" panose="02020603050405020304" pitchFamily="18" charset="0"/>
                <a:cs typeface="Times New Roman" panose="02020603050405020304" pitchFamily="18" charset="0"/>
              </a:rPr>
              <a:t> або ги-ги-и-2», в якому вгадується українська сучасність.</a:t>
            </a:r>
          </a:p>
          <a:p>
            <a:pPr algn="just"/>
            <a:r>
              <a:rPr lang="uk-UA" sz="1700" dirty="0">
                <a:latin typeface="Times New Roman" panose="02020603050405020304" pitchFamily="18" charset="0"/>
                <a:cs typeface="Times New Roman" panose="02020603050405020304" pitchFamily="18" charset="0"/>
              </a:rPr>
              <a:t>Повість «Діви ночі» (1991), роман «Мальва </a:t>
            </a:r>
            <a:r>
              <a:rPr lang="uk-UA" sz="1700" dirty="0" err="1">
                <a:latin typeface="Times New Roman" panose="02020603050405020304" pitchFamily="18" charset="0"/>
                <a:cs typeface="Times New Roman" panose="02020603050405020304" pitchFamily="18" charset="0"/>
              </a:rPr>
              <a:t>Ланда</a:t>
            </a:r>
            <a:r>
              <a:rPr lang="uk-UA" sz="1700" dirty="0">
                <a:latin typeface="Times New Roman" panose="02020603050405020304" pitchFamily="18" charset="0"/>
                <a:cs typeface="Times New Roman" panose="02020603050405020304" pitchFamily="18" charset="0"/>
              </a:rPr>
              <a:t>» (2000), «Груші в тісті» (2010)</a:t>
            </a:r>
          </a:p>
          <a:p>
            <a:pPr algn="just"/>
            <a:r>
              <a:rPr lang="uk-UA" sz="1700" dirty="0">
                <a:latin typeface="Times New Roman" panose="02020603050405020304" pitchFamily="18" charset="0"/>
                <a:cs typeface="Times New Roman" panose="02020603050405020304" pitchFamily="18" charset="0"/>
              </a:rPr>
              <a:t>Найвідоміший роман «Танґо смерті» (2012)</a:t>
            </a:r>
          </a:p>
          <a:p>
            <a:pPr algn="just"/>
            <a:r>
              <a:rPr lang="uk-UA" sz="1700" dirty="0">
                <a:latin typeface="Times New Roman" panose="02020603050405020304" pitchFamily="18" charset="0"/>
                <a:cs typeface="Times New Roman" panose="02020603050405020304" pitchFamily="18" charset="0"/>
              </a:rPr>
              <a:t>«Аптекар» (2015), «Цензор снів» (2016), «</a:t>
            </a:r>
            <a:r>
              <a:rPr lang="uk-UA" sz="1700" dirty="0" err="1">
                <a:latin typeface="Times New Roman" panose="02020603050405020304" pitchFamily="18" charset="0"/>
                <a:cs typeface="Times New Roman" panose="02020603050405020304" pitchFamily="18" charset="0"/>
              </a:rPr>
              <a:t>Лютеція</a:t>
            </a:r>
            <a:r>
              <a:rPr lang="uk-UA" sz="1700" dirty="0">
                <a:latin typeface="Times New Roman" panose="02020603050405020304" pitchFamily="18" charset="0"/>
                <a:cs typeface="Times New Roman" panose="02020603050405020304" pitchFamily="18" charset="0"/>
              </a:rPr>
              <a:t>» (2017)</a:t>
            </a:r>
          </a:p>
          <a:p>
            <a:pPr algn="just"/>
            <a:r>
              <a:rPr lang="uk-UA" sz="1700" dirty="0">
                <a:latin typeface="Times New Roman" panose="02020603050405020304" pitchFamily="18" charset="0"/>
                <a:cs typeface="Times New Roman" panose="02020603050405020304" pitchFamily="18" charset="0"/>
              </a:rPr>
              <a:t>«Сестри крові» (2018), «Нічний репортер» (2019)</a:t>
            </a:r>
          </a:p>
          <a:p>
            <a:pPr algn="just"/>
            <a:r>
              <a:rPr lang="uk-UA" sz="1700" dirty="0">
                <a:latin typeface="Times New Roman" panose="02020603050405020304" pitchFamily="18" charset="0"/>
                <a:cs typeface="Times New Roman" panose="02020603050405020304" pitchFamily="18" charset="0"/>
              </a:rPr>
              <a:t>Книги краєзнавчі, збірки літературних казок, легенд, кулінарні книги тощо.</a:t>
            </a:r>
          </a:p>
          <a:p>
            <a:pPr algn="just"/>
            <a:endParaRPr lang="uk-UA" sz="1600" dirty="0">
              <a:latin typeface="Times New Roman" panose="02020603050405020304" pitchFamily="18" charset="0"/>
              <a:cs typeface="Times New Roman" panose="02020603050405020304" pitchFamily="18" charset="0"/>
            </a:endParaRPr>
          </a:p>
          <a:p>
            <a:pPr algn="just"/>
            <a:endParaRPr lang="uk-UA" sz="1600" dirty="0">
              <a:latin typeface="Times New Roman" panose="02020603050405020304" pitchFamily="18" charset="0"/>
              <a:cs typeface="Times New Roman" panose="02020603050405020304" pitchFamily="18" charset="0"/>
            </a:endParaRPr>
          </a:p>
        </p:txBody>
      </p:sp>
      <p:pic>
        <p:nvPicPr>
          <p:cNvPr id="5" name="Obrázek 4" descr="Obsah obrázku budova, exteriér, osoba, kámen&#10;&#10;Popis byl vytvořen automaticky">
            <a:extLst>
              <a:ext uri="{FF2B5EF4-FFF2-40B4-BE49-F238E27FC236}">
                <a16:creationId xmlns:a16="http://schemas.microsoft.com/office/drawing/2014/main" id="{277F8F0A-777F-334F-8892-3DFD69A8EC21}"/>
              </a:ext>
            </a:extLst>
          </p:cNvPr>
          <p:cNvPicPr>
            <a:picLocks noChangeAspect="1"/>
          </p:cNvPicPr>
          <p:nvPr/>
        </p:nvPicPr>
        <p:blipFill rotWithShape="1">
          <a:blip r:embed="rId2"/>
          <a:srcRect l="36544" r="23237"/>
          <a:stretch/>
        </p:blipFill>
        <p:spPr>
          <a:xfrm>
            <a:off x="20" y="10"/>
            <a:ext cx="4635571" cy="6857990"/>
          </a:xfrm>
          <a:prstGeom prst="rect">
            <a:avLst/>
          </a:prstGeom>
          <a:effectLst/>
        </p:spPr>
      </p:pic>
    </p:spTree>
    <p:extLst>
      <p:ext uri="{BB962C8B-B14F-4D97-AF65-F5344CB8AC3E}">
        <p14:creationId xmlns:p14="http://schemas.microsoft.com/office/powerpoint/2010/main" val="340197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A27B25-9400-8842-8F1B-C2D7ECC8AD88}"/>
              </a:ext>
            </a:extLst>
          </p:cNvPr>
          <p:cNvSpPr>
            <a:spLocks noGrp="1"/>
          </p:cNvSpPr>
          <p:nvPr>
            <p:ph type="title"/>
          </p:nvPr>
        </p:nvSpPr>
        <p:spPr>
          <a:xfrm>
            <a:off x="838200" y="4440602"/>
            <a:ext cx="3093720" cy="1645920"/>
          </a:xfrm>
        </p:spPr>
        <p:txBody>
          <a:bodyPr vert="horz" lIns="91440" tIns="45720" rIns="91440" bIns="45720" rtlCol="0" anchor="ctr">
            <a:normAutofit/>
          </a:bodyPr>
          <a:lstStyle/>
          <a:p>
            <a:r>
              <a:rPr lang="en-US" sz="2600" kern="1200">
                <a:solidFill>
                  <a:schemeClr val="tx1"/>
                </a:solidFill>
                <a:latin typeface="+mj-lt"/>
                <a:ea typeface="+mj-ea"/>
                <a:cs typeface="+mj-cs"/>
              </a:rPr>
              <a:t>Анатолій Дністровий</a:t>
            </a:r>
            <a:br>
              <a:rPr lang="en-US" sz="2600" kern="1200">
                <a:solidFill>
                  <a:schemeClr val="tx1"/>
                </a:solidFill>
                <a:latin typeface="+mj-lt"/>
                <a:ea typeface="+mj-ea"/>
                <a:cs typeface="+mj-cs"/>
              </a:rPr>
            </a:br>
            <a:r>
              <a:rPr lang="en-US" sz="2600" kern="1200">
                <a:solidFill>
                  <a:schemeClr val="tx1"/>
                </a:solidFill>
                <a:latin typeface="+mj-lt"/>
                <a:ea typeface="+mj-ea"/>
                <a:cs typeface="+mj-cs"/>
              </a:rPr>
              <a:t>роман «Б-52»</a:t>
            </a:r>
          </a:p>
        </p:txBody>
      </p:sp>
      <p:pic>
        <p:nvPicPr>
          <p:cNvPr id="8" name="Obrázek 7" descr="Obsah obrázku stůl, interiér, nápoje, alkohol&#10;&#10;Popis byl vytvořen automaticky">
            <a:extLst>
              <a:ext uri="{FF2B5EF4-FFF2-40B4-BE49-F238E27FC236}">
                <a16:creationId xmlns:a16="http://schemas.microsoft.com/office/drawing/2014/main" id="{A34AC4A4-FC60-9B49-95AA-D25C78139782}"/>
              </a:ext>
            </a:extLst>
          </p:cNvPr>
          <p:cNvPicPr>
            <a:picLocks noChangeAspect="1"/>
          </p:cNvPicPr>
          <p:nvPr/>
        </p:nvPicPr>
        <p:blipFill rotWithShape="1">
          <a:blip r:embed="rId2"/>
          <a:srcRect l="24523" r="26709" b="-2"/>
          <a:stretch/>
        </p:blipFill>
        <p:spPr>
          <a:xfrm>
            <a:off x="9138108" y="7866"/>
            <a:ext cx="2926060" cy="4005072"/>
          </a:xfrm>
          <a:prstGeom prst="rect">
            <a:avLst/>
          </a:prstGeom>
        </p:spPr>
      </p:pic>
      <p:pic>
        <p:nvPicPr>
          <p:cNvPr id="12" name="Obrázek 11">
            <a:extLst>
              <a:ext uri="{FF2B5EF4-FFF2-40B4-BE49-F238E27FC236}">
                <a16:creationId xmlns:a16="http://schemas.microsoft.com/office/drawing/2014/main" id="{C223C99F-3E74-C74E-AFE0-B50F90D593A2}"/>
              </a:ext>
            </a:extLst>
          </p:cNvPr>
          <p:cNvPicPr>
            <a:picLocks noChangeAspect="1"/>
          </p:cNvPicPr>
          <p:nvPr/>
        </p:nvPicPr>
        <p:blipFill rotWithShape="1">
          <a:blip r:embed="rId3"/>
          <a:srcRect r="-1" b="10625"/>
          <a:stretch/>
        </p:blipFill>
        <p:spPr>
          <a:xfrm>
            <a:off x="3037526" y="-7867"/>
            <a:ext cx="2935224" cy="4005067"/>
          </a:xfrm>
          <a:prstGeom prst="rect">
            <a:avLst/>
          </a:prstGeom>
        </p:spPr>
      </p:pic>
      <p:pic>
        <p:nvPicPr>
          <p:cNvPr id="14" name="Obrázek 13" descr="Obsah obrázku osoba, interiér, okno&#10;&#10;Popis byl vytvořen automaticky">
            <a:extLst>
              <a:ext uri="{FF2B5EF4-FFF2-40B4-BE49-F238E27FC236}">
                <a16:creationId xmlns:a16="http://schemas.microsoft.com/office/drawing/2014/main" id="{B66ECFD1-7F0D-514E-BC05-7F2F11653DCC}"/>
              </a:ext>
            </a:extLst>
          </p:cNvPr>
          <p:cNvPicPr>
            <a:picLocks noChangeAspect="1"/>
          </p:cNvPicPr>
          <p:nvPr/>
        </p:nvPicPr>
        <p:blipFill rotWithShape="1">
          <a:blip r:embed="rId4"/>
          <a:srcRect l="9250" r="3764" b="3"/>
          <a:stretch/>
        </p:blipFill>
        <p:spPr>
          <a:xfrm>
            <a:off x="0" y="7867"/>
            <a:ext cx="2935224" cy="4005071"/>
          </a:xfrm>
          <a:prstGeom prst="rect">
            <a:avLst/>
          </a:prstGeom>
        </p:spPr>
      </p:pic>
      <p:pic>
        <p:nvPicPr>
          <p:cNvPr id="10" name="Obrázek 9" descr="Obsah obrázku text&#10;&#10;Popis byl vytvořen automaticky">
            <a:extLst>
              <a:ext uri="{FF2B5EF4-FFF2-40B4-BE49-F238E27FC236}">
                <a16:creationId xmlns:a16="http://schemas.microsoft.com/office/drawing/2014/main" id="{FE95E0D5-97FD-1A4B-8D5B-D5663FA788CE}"/>
              </a:ext>
            </a:extLst>
          </p:cNvPr>
          <p:cNvPicPr>
            <a:picLocks noChangeAspect="1"/>
          </p:cNvPicPr>
          <p:nvPr/>
        </p:nvPicPr>
        <p:blipFill rotWithShape="1">
          <a:blip r:embed="rId5"/>
          <a:srcRect t="129" r="-3" b="11177"/>
          <a:stretch/>
        </p:blipFill>
        <p:spPr>
          <a:xfrm>
            <a:off x="6075052" y="-7867"/>
            <a:ext cx="2935224" cy="4005072"/>
          </a:xfrm>
          <a:prstGeom prst="rect">
            <a:avLst/>
          </a:prstGeom>
        </p:spPr>
      </p:pic>
      <p:sp>
        <p:nvSpPr>
          <p:cNvPr id="4" name="Zástupný obsah 3">
            <a:extLst>
              <a:ext uri="{FF2B5EF4-FFF2-40B4-BE49-F238E27FC236}">
                <a16:creationId xmlns:a16="http://schemas.microsoft.com/office/drawing/2014/main" id="{387F8F0E-569C-024A-A2DA-2B16C1254C70}"/>
              </a:ext>
            </a:extLst>
          </p:cNvPr>
          <p:cNvSpPr>
            <a:spLocks noGrp="1"/>
          </p:cNvSpPr>
          <p:nvPr>
            <p:ph sz="half" idx="2"/>
          </p:nvPr>
        </p:nvSpPr>
        <p:spPr>
          <a:xfrm>
            <a:off x="4380266" y="4440602"/>
            <a:ext cx="7104188" cy="1645920"/>
          </a:xfrm>
        </p:spPr>
        <p:txBody>
          <a:bodyPr vert="horz" lIns="91440" tIns="45720" rIns="91440" bIns="45720" rtlCol="0" anchor="ctr">
            <a:normAutofit/>
          </a:bodyPr>
          <a:lstStyle/>
          <a:p>
            <a:r>
              <a:rPr lang="en-US" sz="1800"/>
              <a:t>Хронотоп роману «Б-52» — це до хіпстерський Київ. Головний герой веде дуже активне нічне життя — клуби, паби, дискотеки… В той період у цих закладах культовим напоєм був «Б-52». Тож для мене цей коктейль — важкий алкогольний шот — своєрідний маркер того часу. Дія роману триває до тринадцятого року та закінчується побиттям студентів «Беркутом» біля стели в Києві.</a:t>
            </a:r>
          </a:p>
          <a:p>
            <a:pPr marL="0"/>
            <a:endParaRPr lang="en-US" sz="1800"/>
          </a:p>
        </p:txBody>
      </p:sp>
    </p:spTree>
    <p:extLst>
      <p:ext uri="{BB962C8B-B14F-4D97-AF65-F5344CB8AC3E}">
        <p14:creationId xmlns:p14="http://schemas.microsoft.com/office/powerpoint/2010/main" val="1195504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1AF00A-2851-814B-82DA-F29583761039}"/>
              </a:ext>
            </a:extLst>
          </p:cNvPr>
          <p:cNvSpPr>
            <a:spLocks noGrp="1"/>
          </p:cNvSpPr>
          <p:nvPr>
            <p:ph type="title"/>
          </p:nvPr>
        </p:nvSpPr>
        <p:spPr>
          <a:xfrm>
            <a:off x="839788" y="558308"/>
            <a:ext cx="10515600" cy="1325563"/>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Найновіші романи про життя в Радянському Союзі на межі ХХ та ХХІ століть </a:t>
            </a:r>
            <a:endParaRPr lang="cs-CZ" dirty="0">
              <a:latin typeface="Times New Roman" panose="02020603050405020304" pitchFamily="18" charset="0"/>
              <a:cs typeface="Times New Roman" panose="02020603050405020304" pitchFamily="18" charset="0"/>
            </a:endParaRPr>
          </a:p>
        </p:txBody>
      </p:sp>
      <p:sp>
        <p:nvSpPr>
          <p:cNvPr id="4" name="Zástupný obsah 3">
            <a:extLst>
              <a:ext uri="{FF2B5EF4-FFF2-40B4-BE49-F238E27FC236}">
                <a16:creationId xmlns:a16="http://schemas.microsoft.com/office/drawing/2014/main" id="{009B6F5F-6A1F-C340-A4D6-528C10A8B95F}"/>
              </a:ext>
            </a:extLst>
          </p:cNvPr>
          <p:cNvSpPr>
            <a:spLocks noGrp="1"/>
          </p:cNvSpPr>
          <p:nvPr>
            <p:ph sz="half" idx="2"/>
          </p:nvPr>
        </p:nvSpPr>
        <p:spPr>
          <a:xfrm>
            <a:off x="839788" y="2099256"/>
            <a:ext cx="10515600" cy="4090407"/>
          </a:xfrm>
        </p:spPr>
        <p:txBody>
          <a:bodyPr>
            <a:normAutofit fontScale="92500" lnSpcReduction="20000"/>
          </a:bodyPr>
          <a:lstStyle/>
          <a:p>
            <a:pPr algn="just"/>
            <a:r>
              <a:rPr lang="uk-UA" dirty="0">
                <a:latin typeface="Times New Roman" panose="02020603050405020304" pitchFamily="18" charset="0"/>
                <a:cs typeface="Times New Roman" panose="02020603050405020304" pitchFamily="18" charset="0"/>
              </a:rPr>
              <a:t>Павло </a:t>
            </a:r>
            <a:r>
              <a:rPr lang="uk-UA" dirty="0" err="1">
                <a:latin typeface="Times New Roman" panose="02020603050405020304" pitchFamily="18" charset="0"/>
                <a:cs typeface="Times New Roman" panose="02020603050405020304" pitchFamily="18" charset="0"/>
              </a:rPr>
              <a:t>Коробчук</a:t>
            </a:r>
            <a:r>
              <a:rPr lang="uk-UA" dirty="0">
                <a:latin typeface="Times New Roman" panose="02020603050405020304" pitchFamily="18" charset="0"/>
                <a:cs typeface="Times New Roman" panose="02020603050405020304" pitchFamily="18" charset="0"/>
              </a:rPr>
              <a:t> «Ключові клапани» 2019 – художня історія Незалежності, книжка про дружбу, славу і звинувачення, хворобу і любов, музику й мужність. Це життя чотирьох шкільних друзів, кожне з яких є варіантом розвитку країни. Зрештою герої мають знову зібратися для розкриття больових точок минулого, для початку нового кровообігу.</a:t>
            </a:r>
          </a:p>
          <a:p>
            <a:pPr algn="just"/>
            <a:r>
              <a:rPr lang="uk-UA" dirty="0">
                <a:latin typeface="Times New Roman" panose="02020603050405020304" pitchFamily="18" charset="0"/>
                <a:cs typeface="Times New Roman" panose="02020603050405020304" pitchFamily="18" charset="0"/>
              </a:rPr>
              <a:t>Артем Чех «Хто ти такий?» 2021. Це класичний роман виховання. Історія дружби тривалістю у 10 років між простим хлопчиком з провінції Тимофієм та ветераном війни в Афганістані Феліксом. Це роман не лише про дорослішання в умовах останнього десятиріччя двадцятого століття, але й про посттравматичний синдром як нагадування тим, хто залишився на Великі землі, що війна завжди поруч.</a:t>
            </a:r>
          </a:p>
        </p:txBody>
      </p:sp>
    </p:spTree>
    <p:extLst>
      <p:ext uri="{BB962C8B-B14F-4D97-AF65-F5344CB8AC3E}">
        <p14:creationId xmlns:p14="http://schemas.microsoft.com/office/powerpoint/2010/main" val="391509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09B31-EE3C-4DCE-88F0-EA3FE2AB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82D9556-7EB0-4226-B5CF-E48584DA6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17261" y="889461"/>
            <a:ext cx="3011208" cy="5138270"/>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Nadpis 1">
            <a:extLst>
              <a:ext uri="{FF2B5EF4-FFF2-40B4-BE49-F238E27FC236}">
                <a16:creationId xmlns:a16="http://schemas.microsoft.com/office/drawing/2014/main" id="{EC7B19F1-6A79-90AB-049D-F1806ECB2CDC}"/>
              </a:ext>
            </a:extLst>
          </p:cNvPr>
          <p:cNvSpPr>
            <a:spLocks noGrp="1"/>
          </p:cNvSpPr>
          <p:nvPr>
            <p:ph type="title"/>
          </p:nvPr>
        </p:nvSpPr>
        <p:spPr>
          <a:xfrm>
            <a:off x="8153400" y="2503565"/>
            <a:ext cx="3619499" cy="1850872"/>
          </a:xfrm>
        </p:spPr>
        <p:txBody>
          <a:bodyPr>
            <a:normAutofit/>
          </a:bodyPr>
          <a:lstStyle/>
          <a:p>
            <a:r>
              <a:rPr lang="uk-UA" dirty="0"/>
              <a:t>«Київська школа»</a:t>
            </a:r>
            <a:endParaRPr lang="cs-CZ"/>
          </a:p>
        </p:txBody>
      </p:sp>
      <p:sp>
        <p:nvSpPr>
          <p:cNvPr id="3" name="Zástupný obsah 2">
            <a:extLst>
              <a:ext uri="{FF2B5EF4-FFF2-40B4-BE49-F238E27FC236}">
                <a16:creationId xmlns:a16="http://schemas.microsoft.com/office/drawing/2014/main" id="{5F06C010-DD15-0CCC-5B27-C3865DE295B4}"/>
              </a:ext>
            </a:extLst>
          </p:cNvPr>
          <p:cNvSpPr>
            <a:spLocks noGrp="1"/>
          </p:cNvSpPr>
          <p:nvPr>
            <p:ph idx="1"/>
          </p:nvPr>
        </p:nvSpPr>
        <p:spPr>
          <a:xfrm>
            <a:off x="419100" y="520700"/>
            <a:ext cx="6972299" cy="6146800"/>
          </a:xfrm>
        </p:spPr>
        <p:txBody>
          <a:bodyPr anchor="ctr">
            <a:normAutofit/>
          </a:bodyPr>
          <a:lstStyle/>
          <a:p>
            <a:r>
              <a:rPr lang="uk-UA" sz="1200" dirty="0"/>
              <a:t>Київська школа поезії являє собою групу поетів, які дебютували в середині 60-х років, однак до шістдесятників вони не належали. </a:t>
            </a:r>
            <a:endParaRPr lang="en-US" sz="1200" dirty="0"/>
          </a:p>
          <a:p>
            <a:r>
              <a:rPr lang="uk-UA" sz="1200" dirty="0"/>
              <a:t>Про Київську школу поезії можна говорити як про суто поетичне явище і як про групу молодих нонконформістів, для яких головним було – свобода у всіх її виявах, як про спробу жити інакше, жити так ніби все відбувається у незалежній, вільній державі, головним завданням яких була сама поезія. </a:t>
            </a:r>
            <a:endParaRPr lang="en-US" sz="1200" dirty="0"/>
          </a:p>
          <a:p>
            <a:r>
              <a:rPr lang="uk-UA" sz="1200" dirty="0"/>
              <a:t>Радикальне молоде крило шістдесятників – поети Київської школи (В. </a:t>
            </a:r>
            <a:r>
              <a:rPr lang="uk-UA" sz="1200" dirty="0" err="1"/>
              <a:t>Кордун</a:t>
            </a:r>
            <a:r>
              <a:rPr lang="uk-UA" sz="1200" dirty="0"/>
              <a:t>, В. Голобородько, М. Григорів, М. Воробйов, Т. </a:t>
            </a:r>
            <a:r>
              <a:rPr lang="uk-UA" sz="1200" dirty="0" err="1"/>
              <a:t>Каунова</a:t>
            </a:r>
            <a:r>
              <a:rPr lang="uk-UA" sz="1200" dirty="0"/>
              <a:t>, С. Вишенський, В. Рубан, М. </a:t>
            </a:r>
            <a:r>
              <a:rPr lang="uk-UA" sz="1200" dirty="0" err="1"/>
              <a:t>Саченко</a:t>
            </a:r>
            <a:r>
              <a:rPr lang="uk-UA" sz="1200" dirty="0"/>
              <a:t>, І. Семененко, </a:t>
            </a:r>
            <a:r>
              <a:rPr lang="uk-UA" sz="1200" dirty="0" err="1"/>
              <a:t>Н</a:t>
            </a:r>
            <a:r>
              <a:rPr lang="uk-UA" sz="1200" dirty="0"/>
              <a:t>. </a:t>
            </a:r>
            <a:r>
              <a:rPr lang="uk-UA" sz="1200" dirty="0" err="1"/>
              <a:t>Кир`ян</a:t>
            </a:r>
            <a:r>
              <a:rPr lang="uk-UA" sz="1200" dirty="0"/>
              <a:t>, В. Ілля, М. </a:t>
            </a:r>
            <a:r>
              <a:rPr lang="uk-UA" sz="1200" dirty="0" err="1"/>
              <a:t>Рачук</a:t>
            </a:r>
            <a:r>
              <a:rPr lang="uk-UA" sz="1200" dirty="0"/>
              <a:t>, </a:t>
            </a:r>
            <a:r>
              <a:rPr lang="uk-UA" sz="1200" dirty="0" err="1"/>
              <a:t>П</a:t>
            </a:r>
            <a:r>
              <a:rPr lang="uk-UA" sz="1200" dirty="0"/>
              <a:t>. </a:t>
            </a:r>
            <a:r>
              <a:rPr lang="uk-UA" sz="1200" dirty="0" err="1"/>
              <a:t>Марусик</a:t>
            </a:r>
            <a:r>
              <a:rPr lang="uk-UA" sz="1200" dirty="0"/>
              <a:t>) почали з того, що вони «потрактували національну мрію як здійснений факт». </a:t>
            </a:r>
            <a:endParaRPr lang="en-US" sz="1200" dirty="0"/>
          </a:p>
          <a:p>
            <a:r>
              <a:rPr lang="uk-UA" sz="1200" dirty="0"/>
              <a:t>Вони не підлягають жодним будь-яким ідеологічним канонам або схемам, в основу їхнього творення було закладено свободу творення, свободу особистості, свободу поривань, свободу у прямому філософському значенні. Частина шістдесятництва, знаходила художні цінності на іманентній основі мистецтва. Це властиве творчості В. Голобородька, М. Воробйова, С. Вишенського, М. </a:t>
            </a:r>
            <a:r>
              <a:rPr lang="uk-UA" sz="1200" dirty="0" err="1"/>
              <a:t>Григоріва</a:t>
            </a:r>
            <a:r>
              <a:rPr lang="uk-UA" sz="1200" dirty="0"/>
              <a:t>, В. </a:t>
            </a:r>
            <a:r>
              <a:rPr lang="uk-UA" sz="1200" dirty="0" err="1"/>
              <a:t>Кордуна</a:t>
            </a:r>
            <a:r>
              <a:rPr lang="uk-UA" sz="1200" dirty="0"/>
              <a:t>. Поети Київської школи примикали до опозиційного крила шістдесятництва, але шістдесятниками не були, їх </a:t>
            </a:r>
            <a:r>
              <a:rPr lang="uk-UA" sz="1200" dirty="0" err="1"/>
              <a:t>пойменовують</a:t>
            </a:r>
            <a:r>
              <a:rPr lang="uk-UA" sz="1200" dirty="0"/>
              <a:t> – </a:t>
            </a:r>
            <a:r>
              <a:rPr lang="uk-UA" sz="1200" dirty="0" err="1"/>
              <a:t>постшістдесятниками</a:t>
            </a:r>
            <a:r>
              <a:rPr lang="uk-UA" sz="1200" dirty="0"/>
              <a:t>. Поети цієї школи уникали будь-якої політичної двозначності. У їхній ліриці відбився справжній драматизм народного буття. • Молода група поетів свідомо не йшли на співпрацю з тодішнім режимом і не визнавали методу «</a:t>
            </a:r>
            <a:r>
              <a:rPr lang="uk-UA" sz="1200" dirty="0" err="1"/>
              <a:t>соцреалізму».Тоталітарна</a:t>
            </a:r>
            <a:r>
              <a:rPr lang="uk-UA" sz="1200" dirty="0"/>
              <a:t> система розправлялася з інакомислячими митцями. </a:t>
            </a:r>
            <a:endParaRPr lang="en-US" sz="1200" dirty="0"/>
          </a:p>
          <a:p>
            <a:r>
              <a:rPr lang="uk-UA" sz="1200" dirty="0"/>
              <a:t>Цих молодих поетів було вилучено із літературного процесу до кінця 80-х років. Ця поезія в певному </a:t>
            </a:r>
            <a:r>
              <a:rPr lang="uk-UA" sz="1200" dirty="0" err="1"/>
              <a:t>сенслі</a:t>
            </a:r>
            <a:r>
              <a:rPr lang="uk-UA" sz="1200" dirty="0"/>
              <a:t> «</a:t>
            </a:r>
            <a:r>
              <a:rPr lang="uk-UA" sz="1200" dirty="0" err="1"/>
              <a:t>десоціологізується</a:t>
            </a:r>
            <a:r>
              <a:rPr lang="uk-UA" sz="1200" dirty="0"/>
              <a:t>» (вивільнення поезії з-під влади, загальних ідей, заповіданих добою). • </a:t>
            </a:r>
            <a:r>
              <a:rPr lang="uk-UA" sz="1200" dirty="0" err="1"/>
              <a:t>Постшістдесятники</a:t>
            </a:r>
            <a:r>
              <a:rPr lang="uk-UA" sz="1200" dirty="0"/>
              <a:t> принципово відмовилися від ідеології, вільні від будь-яких постулатів та схем, незаангажовані, вони – фундатори новотворів, новатори поетики чистої; намагалися віднайти «художні цінності на іманентній основі мистецтва» [2;741]. Їх захоплювали первісні начала буття, </a:t>
            </a:r>
            <a:r>
              <a:rPr lang="uk-UA" sz="1200" dirty="0" err="1"/>
              <a:t>міфопоетична</a:t>
            </a:r>
            <a:r>
              <a:rPr lang="uk-UA" sz="1200" dirty="0"/>
              <a:t> свідомість. </a:t>
            </a:r>
            <a:endParaRPr lang="en-US" sz="1200" dirty="0"/>
          </a:p>
          <a:p>
            <a:r>
              <a:rPr lang="uk-UA" sz="1200" dirty="0"/>
              <a:t>Поети Київської школи не йшли на співпрацю із режимом, а такий </a:t>
            </a:r>
            <a:r>
              <a:rPr lang="uk-UA" sz="1200" dirty="0" err="1"/>
              <a:t>нонкомформізм</a:t>
            </a:r>
            <a:r>
              <a:rPr lang="uk-UA" sz="1200" dirty="0"/>
              <a:t> прирівнювався до ідеологічного протистояння, яке було покараним. • Проте у поетів Київської школи відсутня громадсько-політична лексика – все це не могло бути непоміченим. Перша збірка Василя Голобородька «Летюче віконце»(1965) було вивезено у Фастів і порізано на макулатуру, пізніше збірка «Летюче віконце» вийшла у Парижі. Василь Голобородько змушений полишити навчання в Київському університеті, був запрошений Сергієм Параджановим до театрального інституту на </a:t>
            </a:r>
            <a:r>
              <a:rPr lang="uk-UA" sz="1200" dirty="0" err="1"/>
              <a:t>кінорежисерський</a:t>
            </a:r>
            <a:r>
              <a:rPr lang="uk-UA" sz="1200" dirty="0"/>
              <a:t> факультет, де так і не зміг офіційно навчатись.</a:t>
            </a:r>
            <a:endParaRPr lang="cs-CZ" sz="1200" dirty="0"/>
          </a:p>
        </p:txBody>
      </p:sp>
    </p:spTree>
    <p:extLst>
      <p:ext uri="{BB962C8B-B14F-4D97-AF65-F5344CB8AC3E}">
        <p14:creationId xmlns:p14="http://schemas.microsoft.com/office/powerpoint/2010/main" val="24582012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029F77-8E5F-504D-A704-D57AFC6999E5}"/>
              </a:ext>
            </a:extLst>
          </p:cNvPr>
          <p:cNvSpPr>
            <a:spLocks noGrp="1"/>
          </p:cNvSpPr>
          <p:nvPr>
            <p:ph type="title"/>
          </p:nvPr>
        </p:nvSpPr>
        <p:spPr>
          <a:xfrm>
            <a:off x="839788" y="668338"/>
            <a:ext cx="10515600" cy="941522"/>
          </a:xfrm>
        </p:spPr>
        <p:txBody>
          <a:bodyPr>
            <a:normAutofit fontScale="90000"/>
          </a:bodyPr>
          <a:lstStyle/>
          <a:p>
            <a:pPr algn="ctr"/>
            <a:r>
              <a:rPr lang="uk-UA" b="1" i="1" dirty="0"/>
              <a:t>Переклади з української мови чеською мовою починаючи з</a:t>
            </a:r>
            <a:r>
              <a:rPr lang="en-US" b="1" i="1" dirty="0"/>
              <a:t> 199</a:t>
            </a:r>
            <a:r>
              <a:rPr lang="uk-UA" b="1" i="1" dirty="0"/>
              <a:t>0</a:t>
            </a:r>
            <a:r>
              <a:rPr lang="en-US" b="1" i="1" dirty="0"/>
              <a:t> </a:t>
            </a:r>
            <a:r>
              <a:rPr lang="uk-UA" b="1" i="1" dirty="0"/>
              <a:t>року</a:t>
            </a:r>
            <a:br>
              <a:rPr lang="uk-UA" dirty="0"/>
            </a:br>
            <a:endParaRPr lang="cs-CZ" dirty="0"/>
          </a:p>
        </p:txBody>
      </p:sp>
      <p:sp>
        <p:nvSpPr>
          <p:cNvPr id="6" name="Zástupný obsah 5">
            <a:extLst>
              <a:ext uri="{FF2B5EF4-FFF2-40B4-BE49-F238E27FC236}">
                <a16:creationId xmlns:a16="http://schemas.microsoft.com/office/drawing/2014/main" id="{86A4E3BA-23CB-6548-9B66-10B58C4083C4}"/>
              </a:ext>
            </a:extLst>
          </p:cNvPr>
          <p:cNvSpPr>
            <a:spLocks noGrp="1"/>
          </p:cNvSpPr>
          <p:nvPr>
            <p:ph sz="quarter" idx="4"/>
          </p:nvPr>
        </p:nvSpPr>
        <p:spPr>
          <a:xfrm>
            <a:off x="839788" y="1609860"/>
            <a:ext cx="10609530" cy="5248140"/>
          </a:xfrm>
        </p:spPr>
        <p:txBody>
          <a:bodyPr>
            <a:normAutofit fontScale="85000" lnSpcReduction="20000"/>
          </a:bodyPr>
          <a:lstStyle/>
          <a:p>
            <a:pPr algn="just"/>
            <a:r>
              <a:rPr lang="uk-UA" dirty="0">
                <a:latin typeface="Times New Roman" panose="02020603050405020304" pitchFamily="18" charset="0"/>
                <a:cs typeface="Times New Roman" panose="02020603050405020304" pitchFamily="18" charset="0"/>
              </a:rPr>
              <a:t>У 1990 р. була перекладена з української і видана </a:t>
            </a:r>
            <a:r>
              <a:rPr lang="uk-UA" i="1" dirty="0">
                <a:latin typeface="Times New Roman" panose="02020603050405020304" pitchFamily="18" charset="0"/>
                <a:cs typeface="Times New Roman" panose="02020603050405020304" pitchFamily="18" charset="0"/>
              </a:rPr>
              <a:t>Марія з полином у кінці століття</a:t>
            </a:r>
            <a:r>
              <a:rPr lang="uk-UA" dirty="0">
                <a:latin typeface="Times New Roman" panose="02020603050405020304" pitchFamily="18" charset="0"/>
                <a:cs typeface="Times New Roman" panose="02020603050405020304" pitchFamily="18" charset="0"/>
              </a:rPr>
              <a:t> Володимира Яворівського (</a:t>
            </a:r>
            <a:r>
              <a:rPr lang="en-US" i="1" dirty="0">
                <a:latin typeface="Times New Roman" panose="02020603050405020304" pitchFamily="18" charset="0"/>
                <a:cs typeface="Times New Roman" panose="02020603050405020304" pitchFamily="18" charset="0"/>
              </a:rPr>
              <a:t>Marie z</a:t>
            </a:r>
            <a:r>
              <a:rPr lang="uk-UA" i="1" dirty="0">
                <a:latin typeface="Times New Roman" panose="02020603050405020304" pitchFamily="18" charset="0"/>
                <a:cs typeface="Times New Roman" panose="02020603050405020304" pitchFamily="18" charset="0"/>
              </a:rPr>
              <a:t> </a:t>
            </a:r>
            <a:r>
              <a:rPr lang="uk-UA" i="1" dirty="0" err="1">
                <a:latin typeface="Times New Roman" panose="02020603050405020304" pitchFamily="18" charset="0"/>
                <a:cs typeface="Times New Roman" panose="02020603050405020304" pitchFamily="18" charset="0"/>
              </a:rPr>
              <a:t>Č</a:t>
            </a:r>
            <a:r>
              <a:rPr lang="en-US" i="1" dirty="0" err="1">
                <a:latin typeface="Times New Roman" panose="02020603050405020304" pitchFamily="18" charset="0"/>
                <a:cs typeface="Times New Roman" panose="02020603050405020304" pitchFamily="18" charset="0"/>
              </a:rPr>
              <a:t>ernobylu</a:t>
            </a:r>
            <a:r>
              <a:rPr lang="uk-UA" dirty="0">
                <a:latin typeface="Times New Roman" panose="02020603050405020304" pitchFamily="18" charset="0"/>
                <a:cs typeface="Times New Roman" panose="02020603050405020304" pitchFamily="18" charset="0"/>
              </a:rPr>
              <a:t>,</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Прага, 1990). За винятком тонкої брошурки ідей Григорія Сковороди </a:t>
            </a:r>
            <a:r>
              <a:rPr lang="uk-UA" i="1" dirty="0">
                <a:latin typeface="Times New Roman" panose="02020603050405020304" pitchFamily="18" charset="0"/>
                <a:cs typeface="Times New Roman" panose="02020603050405020304" pitchFamily="18" charset="0"/>
              </a:rPr>
              <a:t>Григорій Сковорода, вчитель життя </a:t>
            </a:r>
            <a:r>
              <a:rPr lang="uk-UA"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Hryhorij</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Skovoroda</a:t>
            </a:r>
            <a:r>
              <a:rPr lang="uk-UA"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U</a:t>
            </a:r>
            <a:r>
              <a:rPr lang="uk-UA" i="1" dirty="0" err="1">
                <a:latin typeface="Times New Roman" panose="02020603050405020304" pitchFamily="18" charset="0"/>
                <a:cs typeface="Times New Roman" panose="02020603050405020304" pitchFamily="18" charset="0"/>
              </a:rPr>
              <a:t>č</a:t>
            </a:r>
            <a:r>
              <a:rPr lang="en-US" i="1" dirty="0" err="1">
                <a:latin typeface="Times New Roman" panose="02020603050405020304" pitchFamily="18" charset="0"/>
                <a:cs typeface="Times New Roman" panose="02020603050405020304" pitchFamily="18" charset="0"/>
              </a:rPr>
              <a:t>itel</a:t>
            </a:r>
            <a:r>
              <a:rPr lang="uk-UA" i="1" dirty="0">
                <a:latin typeface="Times New Roman" panose="02020603050405020304" pitchFamily="18" charset="0"/>
                <a:cs typeface="Times New Roman" panose="02020603050405020304" pitchFamily="18" charset="0"/>
              </a:rPr>
              <a:t> </a:t>
            </a:r>
            <a:r>
              <a:rPr lang="uk-UA" i="1" dirty="0" err="1">
                <a:latin typeface="Times New Roman" panose="02020603050405020304" pitchFamily="18" charset="0"/>
                <a:cs typeface="Times New Roman" panose="02020603050405020304" pitchFamily="18" charset="0"/>
              </a:rPr>
              <a:t>ž</a:t>
            </a:r>
            <a:r>
              <a:rPr lang="en-US" i="1" dirty="0" err="1">
                <a:latin typeface="Times New Roman" panose="02020603050405020304" pitchFamily="18" charset="0"/>
                <a:cs typeface="Times New Roman" panose="02020603050405020304" pitchFamily="18" charset="0"/>
              </a:rPr>
              <a:t>ivota</a:t>
            </a:r>
            <a:r>
              <a:rPr lang="uk-UA" dirty="0">
                <a:latin typeface="Times New Roman" panose="02020603050405020304" pitchFamily="18" charset="0"/>
                <a:cs typeface="Times New Roman" panose="02020603050405020304" pitchFamily="18" charset="0"/>
              </a:rPr>
              <a:t>, Прага, 1994), наступний літературний переклад з української сучасної літератури вийшов друком 2001 р. – це були </a:t>
            </a:r>
            <a:r>
              <a:rPr lang="uk-UA" i="1" dirty="0">
                <a:latin typeface="Times New Roman" panose="02020603050405020304" pitchFamily="18" charset="0"/>
                <a:cs typeface="Times New Roman" panose="02020603050405020304" pitchFamily="18" charset="0"/>
              </a:rPr>
              <a:t>Польові дослідження з українського сексу</a:t>
            </a:r>
            <a:r>
              <a:rPr lang="uk-UA" dirty="0">
                <a:latin typeface="Times New Roman" panose="02020603050405020304" pitchFamily="18" charset="0"/>
                <a:cs typeface="Times New Roman" panose="02020603050405020304" pitchFamily="18" charset="0"/>
              </a:rPr>
              <a:t> Оксани Забужко (</a:t>
            </a:r>
            <a:r>
              <a:rPr lang="en-US" i="1" dirty="0" err="1">
                <a:latin typeface="Times New Roman" panose="02020603050405020304" pitchFamily="18" charset="0"/>
                <a:cs typeface="Times New Roman" panose="02020603050405020304" pitchFamily="18" charset="0"/>
              </a:rPr>
              <a:t>Poln</a:t>
            </a:r>
            <a:r>
              <a:rPr lang="uk-UA" i="1" dirty="0">
                <a:latin typeface="Times New Roman" panose="02020603050405020304" pitchFamily="18" charset="0"/>
                <a:cs typeface="Times New Roman" panose="02020603050405020304" pitchFamily="18" charset="0"/>
              </a:rPr>
              <a:t>í </a:t>
            </a:r>
            <a:r>
              <a:rPr lang="en-US" i="1" dirty="0">
                <a:latin typeface="Times New Roman" panose="02020603050405020304" pitchFamily="18" charset="0"/>
                <a:cs typeface="Times New Roman" panose="02020603050405020304" pitchFamily="18" charset="0"/>
              </a:rPr>
              <a:t>v</a:t>
            </a:r>
            <a:r>
              <a:rPr lang="uk-UA" i="1" dirty="0" err="1">
                <a:latin typeface="Times New Roman" panose="02020603050405020304" pitchFamily="18" charset="0"/>
                <a:cs typeface="Times New Roman" panose="02020603050405020304" pitchFamily="18" charset="0"/>
              </a:rPr>
              <a:t>ý</a:t>
            </a:r>
            <a:r>
              <a:rPr lang="en-US" i="1" dirty="0" err="1">
                <a:latin typeface="Times New Roman" panose="02020603050405020304" pitchFamily="18" charset="0"/>
                <a:cs typeface="Times New Roman" panose="02020603050405020304" pitchFamily="18" charset="0"/>
              </a:rPr>
              <a:t>zkum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ukrajinsk</a:t>
            </a:r>
            <a:r>
              <a:rPr lang="uk-UA" i="1" dirty="0">
                <a:latin typeface="Times New Roman" panose="02020603050405020304" pitchFamily="18" charset="0"/>
                <a:cs typeface="Times New Roman" panose="02020603050405020304" pitchFamily="18" charset="0"/>
              </a:rPr>
              <a:t>é</a:t>
            </a:r>
            <a:r>
              <a:rPr lang="en-US" i="1" dirty="0">
                <a:latin typeface="Times New Roman" panose="02020603050405020304" pitchFamily="18" charset="0"/>
                <a:cs typeface="Times New Roman" panose="02020603050405020304" pitchFamily="18" charset="0"/>
              </a:rPr>
              <a:t>ho </a:t>
            </a:r>
            <a:r>
              <a:rPr lang="en-US" i="1" dirty="0" err="1">
                <a:latin typeface="Times New Roman" panose="02020603050405020304" pitchFamily="18" charset="0"/>
                <a:cs typeface="Times New Roman" panose="02020603050405020304" pitchFamily="18" charset="0"/>
              </a:rPr>
              <a:t>sexu</a:t>
            </a:r>
            <a:r>
              <a:rPr lang="uk-UA" dirty="0">
                <a:latin typeface="Times New Roman" panose="02020603050405020304" pitchFamily="18" charset="0"/>
                <a:cs typeface="Times New Roman" panose="02020603050405020304" pitchFamily="18" charset="0"/>
              </a:rPr>
              <a:t>, Прага, 2001). </a:t>
            </a:r>
          </a:p>
          <a:p>
            <a:pPr algn="just"/>
            <a:r>
              <a:rPr lang="uk-UA" dirty="0">
                <a:latin typeface="Times New Roman" panose="02020603050405020304" pitchFamily="18" charset="0"/>
                <a:cs typeface="Times New Roman" panose="02020603050405020304" pitchFamily="18" charset="0"/>
              </a:rPr>
              <a:t>З 2001р. по 2011 р., за одним винятком – Юрій Андрухович, </a:t>
            </a:r>
            <a:r>
              <a:rPr lang="uk-UA" i="1" dirty="0">
                <a:latin typeface="Times New Roman" panose="02020603050405020304" pitchFamily="18" charset="0"/>
                <a:cs typeface="Times New Roman" panose="02020603050405020304" pitchFamily="18" charset="0"/>
              </a:rPr>
              <a:t>Рекреації</a:t>
            </a:r>
            <a:r>
              <a:rPr lang="uk-UA"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Rekreace</a:t>
            </a:r>
            <a:r>
              <a:rPr lang="uk-UA" dirty="0">
                <a:latin typeface="Times New Roman" panose="02020603050405020304" pitchFamily="18" charset="0"/>
                <a:cs typeface="Times New Roman" panose="02020603050405020304" pitchFamily="18" charset="0"/>
              </a:rPr>
              <a:t>, переклад </a:t>
            </a:r>
            <a:r>
              <a:rPr lang="uk-UA" dirty="0" err="1">
                <a:latin typeface="Times New Roman" panose="02020603050405020304" pitchFamily="18" charset="0"/>
                <a:cs typeface="Times New Roman" panose="02020603050405020304" pitchFamily="18" charset="0"/>
              </a:rPr>
              <a:t>Томаш</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Вашут</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Оломоуць</a:t>
            </a:r>
            <a:r>
              <a:rPr lang="uk-UA" dirty="0">
                <a:latin typeface="Times New Roman" panose="02020603050405020304" pitchFamily="18" charset="0"/>
                <a:cs typeface="Times New Roman" panose="02020603050405020304" pitchFamily="18" charset="0"/>
              </a:rPr>
              <a:t>, 2006 – друкувались тільки переклади </a:t>
            </a:r>
            <a:r>
              <a:rPr lang="uk-UA" dirty="0" err="1">
                <a:latin typeface="Times New Roman" panose="02020603050405020304" pitchFamily="18" charset="0"/>
                <a:cs typeface="Times New Roman" panose="02020603050405020304" pitchFamily="18" charset="0"/>
              </a:rPr>
              <a:t>Ріти</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Кіндлерової</a:t>
            </a:r>
            <a:r>
              <a:rPr lang="uk-UA" dirty="0">
                <a:latin typeface="Times New Roman" panose="02020603050405020304" pitchFamily="18" charset="0"/>
                <a:cs typeface="Times New Roman" panose="02020603050405020304" pitchFamily="18" charset="0"/>
              </a:rPr>
              <a:t> (українські казки, легенди, антологія сучасного українського оповідання, твори О. Забужко, </a:t>
            </a:r>
            <a:r>
              <a:rPr lang="uk-UA" dirty="0" err="1">
                <a:latin typeface="Times New Roman" panose="02020603050405020304" pitchFamily="18" charset="0"/>
                <a:cs typeface="Times New Roman" panose="02020603050405020304" pitchFamily="18" charset="0"/>
              </a:rPr>
              <a:t>Ю</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Винничука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Н</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Сняданко</a:t>
            </a:r>
            <a:r>
              <a:rPr lang="uk-UA" dirty="0">
                <a:latin typeface="Times New Roman" panose="02020603050405020304" pitchFamily="18" charset="0"/>
                <a:cs typeface="Times New Roman" panose="02020603050405020304" pitchFamily="18" charset="0"/>
              </a:rPr>
              <a:t>). У 2011 р. вийшов переклад книги </a:t>
            </a:r>
            <a:r>
              <a:rPr lang="uk-UA" i="1" dirty="0">
                <a:latin typeface="Times New Roman" panose="02020603050405020304" pitchFamily="18" charset="0"/>
                <a:cs typeface="Times New Roman" panose="02020603050405020304" pitchFamily="18" charset="0"/>
              </a:rPr>
              <a:t>Біг-Мак</a:t>
            </a:r>
            <a:r>
              <a:rPr lang="uk-UA" dirty="0">
                <a:latin typeface="Times New Roman" panose="02020603050405020304" pitchFamily="18" charset="0"/>
                <a:cs typeface="Times New Roman" panose="02020603050405020304" pitchFamily="18" charset="0"/>
              </a:rPr>
              <a:t> С. Жадана (</a:t>
            </a:r>
            <a:r>
              <a:rPr lang="cs-CZ" i="1" dirty="0">
                <a:latin typeface="Times New Roman" panose="02020603050405020304" pitchFamily="18" charset="0"/>
                <a:cs typeface="Times New Roman" panose="02020603050405020304" pitchFamily="18" charset="0"/>
              </a:rPr>
              <a:t>Big Mac</a:t>
            </a:r>
            <a:r>
              <a:rPr lang="uk-UA" dirty="0">
                <a:latin typeface="Times New Roman" panose="02020603050405020304" pitchFamily="18" charset="0"/>
                <a:cs typeface="Times New Roman" panose="02020603050405020304" pitchFamily="18" charset="0"/>
              </a:rPr>
              <a:t>) двох молодих україністів </a:t>
            </a:r>
            <a:r>
              <a:rPr lang="uk-UA" dirty="0" err="1">
                <a:latin typeface="Times New Roman" panose="02020603050405020304" pitchFamily="18" charset="0"/>
                <a:cs typeface="Times New Roman" panose="02020603050405020304" pitchFamily="18" charset="0"/>
              </a:rPr>
              <a:t>Мірослава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Томека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Miroslav</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Tomek</a:t>
            </a:r>
            <a:r>
              <a:rPr lang="uk-UA" dirty="0">
                <a:latin typeface="Times New Roman" panose="02020603050405020304" pitchFamily="18" charset="0"/>
                <a:cs typeface="Times New Roman" panose="02020603050405020304" pitchFamily="18" charset="0"/>
              </a:rPr>
              <a:t>) та </a:t>
            </a:r>
            <a:r>
              <a:rPr lang="uk-UA" dirty="0" err="1">
                <a:latin typeface="Times New Roman" panose="02020603050405020304" pitchFamily="18" charset="0"/>
                <a:cs typeface="Times New Roman" panose="02020603050405020304" pitchFamily="18" charset="0"/>
              </a:rPr>
              <a:t>Алексея</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Севрука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Alexej</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Sevruk</a:t>
            </a:r>
            <a:r>
              <a:rPr lang="uk-UA" dirty="0">
                <a:latin typeface="Times New Roman" panose="02020603050405020304" pitchFamily="18" charset="0"/>
                <a:cs typeface="Times New Roman" panose="02020603050405020304" pitchFamily="18" charset="0"/>
              </a:rPr>
              <a:t>), у 2012 р. – антологія українських оповідань і </a:t>
            </a:r>
            <a:r>
              <a:rPr lang="uk-UA" i="1" dirty="0">
                <a:latin typeface="Times New Roman" panose="02020603050405020304" pitchFamily="18" charset="0"/>
                <a:cs typeface="Times New Roman" panose="02020603050405020304" pitchFamily="18" charset="0"/>
              </a:rPr>
              <a:t>Непрості</a:t>
            </a:r>
            <a:r>
              <a:rPr lang="uk-UA"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a:t>
            </a:r>
            <a:r>
              <a:rPr lang="cs-CZ" i="1" dirty="0">
                <a:latin typeface="Times New Roman" panose="02020603050405020304" pitchFamily="18" charset="0"/>
                <a:cs typeface="Times New Roman" panose="02020603050405020304" pitchFamily="18" charset="0"/>
              </a:rPr>
              <a:t>Jinací</a:t>
            </a:r>
            <a:r>
              <a:rPr lang="cs-CZ"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Тарас</a:t>
            </a:r>
            <a:r>
              <a:rPr lang="cs-CZ" dirty="0">
                <a:latin typeface="Times New Roman" panose="02020603050405020304" pitchFamily="18" charset="0"/>
                <a:cs typeface="Times New Roman" panose="02020603050405020304" pitchFamily="18" charset="0"/>
              </a:rPr>
              <a:t>a</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Прохаськa</a:t>
            </a:r>
            <a:r>
              <a:rPr lang="uk-UA" dirty="0">
                <a:latin typeface="Times New Roman" panose="02020603050405020304" pitchFamily="18" charset="0"/>
                <a:cs typeface="Times New Roman" panose="02020603050405020304" pitchFamily="18" charset="0"/>
              </a:rPr>
              <a:t> – у перекладі </a:t>
            </a:r>
            <a:r>
              <a:rPr lang="uk-UA" dirty="0" err="1">
                <a:latin typeface="Times New Roman" panose="02020603050405020304" pitchFamily="18" charset="0"/>
                <a:cs typeface="Times New Roman" panose="02020603050405020304" pitchFamily="18" charset="0"/>
              </a:rPr>
              <a:t>Єкатерини</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Газукіної</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Jekaterina</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Gazukina</a:t>
            </a:r>
            <a:r>
              <a:rPr lang="uk-UA" dirty="0">
                <a:latin typeface="Times New Roman" panose="02020603050405020304" pitchFamily="18" charset="0"/>
                <a:cs typeface="Times New Roman" panose="02020603050405020304" pitchFamily="18" charset="0"/>
              </a:rPr>
              <a:t>) та </a:t>
            </a:r>
            <a:r>
              <a:rPr lang="uk-UA" dirty="0" err="1">
                <a:latin typeface="Times New Roman" panose="02020603050405020304" pitchFamily="18" charset="0"/>
                <a:cs typeface="Times New Roman" panose="02020603050405020304" pitchFamily="18" charset="0"/>
              </a:rPr>
              <a:t>Александри</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Стелібскої</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Alexandra</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Stelibská</a:t>
            </a:r>
            <a:r>
              <a:rPr lang="uk-UA" dirty="0">
                <a:latin typeface="Times New Roman" panose="02020603050405020304" pitchFamily="18" charset="0"/>
                <a:cs typeface="Times New Roman" panose="02020603050405020304" pitchFamily="18" charset="0"/>
              </a:rPr>
              <a:t>). Переклад </a:t>
            </a:r>
            <a:r>
              <a:rPr lang="uk-UA" i="1" dirty="0">
                <a:latin typeface="Times New Roman" panose="02020603050405020304" pitchFamily="18" charset="0"/>
                <a:cs typeface="Times New Roman" panose="02020603050405020304" pitchFamily="18" charset="0"/>
              </a:rPr>
              <a:t>Музею покинутих секретів</a:t>
            </a:r>
            <a:r>
              <a:rPr lang="uk-UA" dirty="0">
                <a:latin typeface="Times New Roman" panose="02020603050405020304" pitchFamily="18" charset="0"/>
                <a:cs typeface="Times New Roman" panose="02020603050405020304" pitchFamily="18" charset="0"/>
              </a:rPr>
              <a:t> О. Забужко (</a:t>
            </a:r>
            <a:r>
              <a:rPr lang="cs-CZ" i="1" dirty="0">
                <a:latin typeface="Times New Roman" panose="02020603050405020304" pitchFamily="18" charset="0"/>
                <a:cs typeface="Times New Roman" panose="02020603050405020304" pitchFamily="18" charset="0"/>
              </a:rPr>
              <a:t>Muzeum opuštěných tajemství</a:t>
            </a:r>
            <a:r>
              <a:rPr lang="cs-CZ" dirty="0">
                <a:latin typeface="Times New Roman" panose="02020603050405020304" pitchFamily="18" charset="0"/>
                <a:cs typeface="Times New Roman" panose="02020603050405020304" pitchFamily="18" charset="0"/>
              </a:rPr>
              <a:t>, Zlín, 2013</a:t>
            </a:r>
            <a:r>
              <a:rPr lang="uk-UA" dirty="0">
                <a:latin typeface="Times New Roman" panose="02020603050405020304" pitchFamily="18" charset="0"/>
                <a:cs typeface="Times New Roman" panose="02020603050405020304" pitchFamily="18" charset="0"/>
              </a:rPr>
              <a:t>), яка восени 2012 р. була гостем Празького літературного будинку авторів німецької мови як перша ненімецькомовна гостя. </a:t>
            </a:r>
          </a:p>
        </p:txBody>
      </p:sp>
    </p:spTree>
    <p:extLst>
      <p:ext uri="{BB962C8B-B14F-4D97-AF65-F5344CB8AC3E}">
        <p14:creationId xmlns:p14="http://schemas.microsoft.com/office/powerpoint/2010/main" val="5730843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F73941-BE18-C045-8417-9D289B2A87BC}"/>
              </a:ext>
            </a:extLst>
          </p:cNvPr>
          <p:cNvSpPr>
            <a:spLocks noGrp="1"/>
          </p:cNvSpPr>
          <p:nvPr>
            <p:ph type="title"/>
          </p:nvPr>
        </p:nvSpPr>
        <p:spPr>
          <a:xfrm>
            <a:off x="839788" y="365126"/>
            <a:ext cx="10515600" cy="922762"/>
          </a:xfrm>
        </p:spPr>
        <p:txBody>
          <a:bodyPr/>
          <a:lstStyle/>
          <a:p>
            <a:pPr algn="ctr"/>
            <a:r>
              <a:rPr lang="uk-UA" dirty="0"/>
              <a:t>Найновіші переклади</a:t>
            </a:r>
            <a:endParaRPr lang="cs-CZ" dirty="0"/>
          </a:p>
        </p:txBody>
      </p:sp>
      <p:sp>
        <p:nvSpPr>
          <p:cNvPr id="4" name="Zástupný obsah 3">
            <a:extLst>
              <a:ext uri="{FF2B5EF4-FFF2-40B4-BE49-F238E27FC236}">
                <a16:creationId xmlns:a16="http://schemas.microsoft.com/office/drawing/2014/main" id="{C7CF8C3F-9D61-1F44-9B46-FA3017907F04}"/>
              </a:ext>
            </a:extLst>
          </p:cNvPr>
          <p:cNvSpPr>
            <a:spLocks noGrp="1"/>
          </p:cNvSpPr>
          <p:nvPr>
            <p:ph sz="half" idx="2"/>
          </p:nvPr>
        </p:nvSpPr>
        <p:spPr>
          <a:xfrm>
            <a:off x="913584" y="1532586"/>
            <a:ext cx="10364832" cy="5177307"/>
          </a:xfrm>
        </p:spPr>
        <p:txBody>
          <a:bodyPr>
            <a:normAutofit/>
          </a:bodyPr>
          <a:lstStyle/>
          <a:p>
            <a:r>
              <a:rPr lang="uk-UA" dirty="0" err="1">
                <a:latin typeface="Times New Roman" panose="02020603050405020304" pitchFamily="18" charset="0"/>
                <a:cs typeface="Times New Roman" panose="02020603050405020304" pitchFamily="18" charset="0"/>
              </a:rPr>
              <a:t>Мірослав</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Томек</a:t>
            </a:r>
            <a:r>
              <a:rPr lang="uk-UA" dirty="0">
                <a:latin typeface="Times New Roman" panose="02020603050405020304" pitchFamily="18" charset="0"/>
                <a:cs typeface="Times New Roman" panose="02020603050405020304" pitchFamily="18" charset="0"/>
              </a:rPr>
              <a:t> – Валер’ян Підмогильний «Місто»</a:t>
            </a:r>
          </a:p>
          <a:p>
            <a:r>
              <a:rPr lang="uk-UA" dirty="0" err="1">
                <a:latin typeface="Times New Roman" panose="02020603050405020304" pitchFamily="18" charset="0"/>
                <a:cs typeface="Times New Roman" panose="02020603050405020304" pitchFamily="18" charset="0"/>
              </a:rPr>
              <a:t>Петр</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Каліна</a:t>
            </a:r>
            <a:r>
              <a:rPr lang="uk-UA" dirty="0">
                <a:latin typeface="Times New Roman" panose="02020603050405020304" pitchFamily="18" charset="0"/>
                <a:cs typeface="Times New Roman" panose="02020603050405020304" pitchFamily="18" charset="0"/>
              </a:rPr>
              <a:t> – Софія Андрухович «Фелікс Австрія», Анатолій Дністровий «Б-52»</a:t>
            </a:r>
          </a:p>
          <a:p>
            <a:r>
              <a:rPr lang="uk-UA" dirty="0">
                <a:latin typeface="Times New Roman" panose="02020603050405020304" pitchFamily="18" charset="0"/>
                <a:cs typeface="Times New Roman" panose="02020603050405020304" pitchFamily="18" charset="0"/>
              </a:rPr>
              <a:t>Переклад оповідань та малої прози: Моніка </a:t>
            </a:r>
            <a:r>
              <a:rPr lang="uk-UA" dirty="0" err="1">
                <a:latin typeface="Times New Roman" panose="02020603050405020304" pitchFamily="18" charset="0"/>
                <a:cs typeface="Times New Roman" panose="02020603050405020304" pitchFamily="18" charset="0"/>
              </a:rPr>
              <a:t>Шевечкова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Луція</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Ржегоржікова</a:t>
            </a:r>
            <a:r>
              <a:rPr lang="uk-UA" dirty="0">
                <a:latin typeface="Times New Roman" panose="02020603050405020304" pitchFamily="18" charset="0"/>
                <a:cs typeface="Times New Roman" panose="02020603050405020304" pitchFamily="18" charset="0"/>
              </a:rPr>
              <a:t>, Кароліна </a:t>
            </a:r>
            <a:r>
              <a:rPr lang="uk-UA" dirty="0" err="1">
                <a:latin typeface="Times New Roman" panose="02020603050405020304" pitchFamily="18" charset="0"/>
                <a:cs typeface="Times New Roman" panose="02020603050405020304" pitchFamily="18" charset="0"/>
              </a:rPr>
              <a:t>Юракова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Ева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Реутова</a:t>
            </a:r>
            <a:r>
              <a:rPr lang="uk-UA" dirty="0">
                <a:latin typeface="Times New Roman" panose="02020603050405020304" pitchFamily="18" charset="0"/>
                <a:cs typeface="Times New Roman" panose="02020603050405020304" pitchFamily="18" charset="0"/>
              </a:rPr>
              <a:t>, Петра </a:t>
            </a:r>
            <a:r>
              <a:rPr lang="uk-UA" dirty="0" err="1">
                <a:latin typeface="Times New Roman" panose="02020603050405020304" pitchFamily="18" charset="0"/>
                <a:cs typeface="Times New Roman" panose="02020603050405020304" pitchFamily="18" charset="0"/>
              </a:rPr>
              <a:t>Лібл</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Патрік</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Фелчер</a:t>
            </a:r>
            <a:r>
              <a:rPr lang="uk-UA" dirty="0">
                <a:latin typeface="Times New Roman" panose="02020603050405020304" pitchFamily="18" charset="0"/>
                <a:cs typeface="Times New Roman" panose="02020603050405020304" pitchFamily="18" charset="0"/>
              </a:rPr>
              <a:t> тощо.</a:t>
            </a:r>
          </a:p>
          <a:p>
            <a:r>
              <a:rPr lang="uk-UA" dirty="0">
                <a:latin typeface="Times New Roman" panose="02020603050405020304" pitchFamily="18" charset="0"/>
                <a:cs typeface="Times New Roman" panose="02020603050405020304" pitchFamily="18" charset="0"/>
              </a:rPr>
              <a:t>У 2021 році Рита </a:t>
            </a:r>
            <a:r>
              <a:rPr lang="uk-UA" dirty="0" err="1">
                <a:latin typeface="Times New Roman" panose="02020603050405020304" pitchFamily="18" charset="0"/>
                <a:cs typeface="Times New Roman" panose="02020603050405020304" pitchFamily="18" charset="0"/>
              </a:rPr>
              <a:t>Кіндлерова</a:t>
            </a:r>
            <a:r>
              <a:rPr lang="uk-UA" dirty="0">
                <a:latin typeface="Times New Roman" panose="02020603050405020304" pitchFamily="18" charset="0"/>
                <a:cs typeface="Times New Roman" panose="02020603050405020304" pitchFamily="18" charset="0"/>
              </a:rPr>
              <a:t> потрапила до короткого списку нагород </a:t>
            </a:r>
            <a:r>
              <a:rPr lang="uk-UA" i="1" dirty="0" err="1"/>
              <a:t>Drahomán</a:t>
            </a:r>
            <a:r>
              <a:rPr lang="uk-UA" i="1" dirty="0"/>
              <a:t> </a:t>
            </a:r>
            <a:r>
              <a:rPr lang="uk-UA" i="1" dirty="0" err="1"/>
              <a:t>Prize</a:t>
            </a:r>
            <a:r>
              <a:rPr lang="uk-UA" i="1" dirty="0">
                <a:latin typeface="Times New Roman" panose="02020603050405020304" pitchFamily="18" charset="0"/>
                <a:cs typeface="Times New Roman" panose="02020603050405020304" pitchFamily="18" charset="0"/>
              </a:rPr>
              <a:t> та посіла 2-ге місце з перекладом монографії </a:t>
            </a:r>
            <a:r>
              <a:rPr lang="uk-UA" dirty="0">
                <a:latin typeface="Times New Roman" panose="02020603050405020304" pitchFamily="18" charset="0"/>
                <a:cs typeface="Times New Roman" panose="02020603050405020304" pitchFamily="18" charset="0"/>
              </a:rPr>
              <a:t>Володимира </a:t>
            </a:r>
            <a:r>
              <a:rPr lang="uk-UA" dirty="0" err="1">
                <a:latin typeface="Times New Roman" panose="02020603050405020304" pitchFamily="18" charset="0"/>
                <a:cs typeface="Times New Roman" panose="02020603050405020304" pitchFamily="18" charset="0"/>
              </a:rPr>
              <a:t>В’ятровича</a:t>
            </a: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Україна. Історія з грифом "Секретно"</a:t>
            </a:r>
            <a:r>
              <a:rPr lang="uk-UA"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0570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Nadpis 1">
            <a:extLst>
              <a:ext uri="{FF2B5EF4-FFF2-40B4-BE49-F238E27FC236}">
                <a16:creationId xmlns:a16="http://schemas.microsoft.com/office/drawing/2014/main" id="{A9AB2430-A1B8-4B05-B608-8E7AF9AAA4EF}"/>
              </a:ext>
            </a:extLst>
          </p:cNvPr>
          <p:cNvSpPr>
            <a:spLocks noGrp="1"/>
          </p:cNvSpPr>
          <p:nvPr>
            <p:ph type="title"/>
          </p:nvPr>
        </p:nvSpPr>
        <p:spPr>
          <a:xfrm>
            <a:off x="905484" y="1065749"/>
            <a:ext cx="3748810" cy="4726502"/>
          </a:xfrm>
        </p:spPr>
        <p:txBody>
          <a:bodyPr>
            <a:normAutofit/>
          </a:bodyPr>
          <a:lstStyle/>
          <a:p>
            <a:r>
              <a:rPr lang="ru-RU" dirty="0"/>
              <a:t>Творчі принципи поетів </a:t>
            </a:r>
            <a:r>
              <a:rPr lang="ru-RU" dirty="0" err="1"/>
              <a:t>Київської</a:t>
            </a:r>
            <a:r>
              <a:rPr lang="ru-RU" dirty="0"/>
              <a:t> </a:t>
            </a:r>
            <a:r>
              <a:rPr lang="ru-RU" dirty="0" err="1"/>
              <a:t>школи</a:t>
            </a:r>
            <a:r>
              <a:rPr lang="ru-RU" dirty="0"/>
              <a:t> </a:t>
            </a:r>
            <a:endParaRPr lang="en-US" dirty="0"/>
          </a:p>
        </p:txBody>
      </p:sp>
      <p:sp>
        <p:nvSpPr>
          <p:cNvPr id="3" name="Zástupný obsah 2">
            <a:extLst>
              <a:ext uri="{FF2B5EF4-FFF2-40B4-BE49-F238E27FC236}">
                <a16:creationId xmlns:a16="http://schemas.microsoft.com/office/drawing/2014/main" id="{0D3B5DCE-9BA2-4E87-94BC-A765D8AA7361}"/>
              </a:ext>
            </a:extLst>
          </p:cNvPr>
          <p:cNvSpPr>
            <a:spLocks noGrp="1"/>
          </p:cNvSpPr>
          <p:nvPr>
            <p:ph idx="1"/>
          </p:nvPr>
        </p:nvSpPr>
        <p:spPr>
          <a:xfrm>
            <a:off x="6400800" y="713313"/>
            <a:ext cx="4953000" cy="5431376"/>
          </a:xfrm>
        </p:spPr>
        <p:txBody>
          <a:bodyPr anchor="ctr">
            <a:normAutofit/>
          </a:bodyPr>
          <a:lstStyle/>
          <a:p>
            <a:r>
              <a:rPr lang="uk-UA" sz="1600"/>
              <a:t>➢ повернення до міфологічної свідомості;міфологічне мислення в образах новітньої поезії, що опирається на західноєвропейську філософію та психологію; </a:t>
            </a:r>
            <a:endParaRPr lang="en-US" sz="1600"/>
          </a:p>
          <a:p>
            <a:r>
              <a:rPr lang="uk-UA" sz="1600"/>
              <a:t>➢ повернення до лексичних прапервнів, розвинених до конкретних символів через активізацію смислових відтінків, народнопоетичних уявлень; </a:t>
            </a:r>
            <a:endParaRPr lang="en-US" sz="1600"/>
          </a:p>
          <a:p>
            <a:r>
              <a:rPr lang="uk-UA" sz="1600"/>
              <a:t>➢ головна увага приділяється природі, всесвіту, людині, причому сама людина розглядається як щось рівновелике, присутнє щось божественне, магічність слова; </a:t>
            </a:r>
            <a:endParaRPr lang="en-US" sz="1600"/>
          </a:p>
          <a:p>
            <a:r>
              <a:rPr lang="uk-UA" sz="1600"/>
              <a:t>➢ відчутна значимість і «знаковість» усіх елементів світобудови, коли світ як велике таїнство; </a:t>
            </a:r>
            <a:endParaRPr lang="en-US" sz="1600"/>
          </a:p>
          <a:p>
            <a:r>
              <a:rPr lang="uk-UA" sz="1600"/>
              <a:t>➢ філософський смисл життя/буття; філософічність світосприймання; певна недомовленість, спроба викликати у читача співтворення, або дотворення поезії у його свідомості; </a:t>
            </a:r>
            <a:endParaRPr lang="en-US" sz="1600"/>
          </a:p>
          <a:p>
            <a:r>
              <a:rPr lang="uk-UA" sz="1600"/>
              <a:t>➢ відсутність громадської лексики; вільний вірш, застосування вірлібру</a:t>
            </a:r>
            <a:endParaRPr lang="en-US" sz="1600"/>
          </a:p>
        </p:txBody>
      </p:sp>
    </p:spTree>
    <p:extLst>
      <p:ext uri="{BB962C8B-B14F-4D97-AF65-F5344CB8AC3E}">
        <p14:creationId xmlns:p14="http://schemas.microsoft.com/office/powerpoint/2010/main" val="329019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4466128-480A-94BA-2B21-17416D58EAD2}"/>
              </a:ext>
            </a:extLst>
          </p:cNvPr>
          <p:cNvSpPr>
            <a:spLocks noGrp="1"/>
          </p:cNvSpPr>
          <p:nvPr>
            <p:ph type="title"/>
          </p:nvPr>
        </p:nvSpPr>
        <p:spPr>
          <a:xfrm>
            <a:off x="572493" y="238539"/>
            <a:ext cx="11018520" cy="1434415"/>
          </a:xfrm>
        </p:spPr>
        <p:txBody>
          <a:bodyPr anchor="b">
            <a:normAutofit/>
          </a:bodyPr>
          <a:lstStyle/>
          <a:p>
            <a:br>
              <a:rPr lang="cs-CZ" sz="4600" dirty="0">
                <a:effectLst/>
                <a:latin typeface="Calibri" panose="020F0502020204030204" pitchFamily="34" charset="0"/>
                <a:ea typeface="Calibri" panose="020F0502020204030204" pitchFamily="34" charset="0"/>
                <a:cs typeface="Times New Roman" panose="02020603050405020304" pitchFamily="18" charset="0"/>
              </a:rPr>
            </a:br>
            <a:endParaRPr lang="uk-UA" sz="4600" dirty="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E34186AC-07ED-4DB1-E1EC-F642430190E1}"/>
              </a:ext>
            </a:extLst>
          </p:cNvPr>
          <p:cNvSpPr>
            <a:spLocks noGrp="1"/>
          </p:cNvSpPr>
          <p:nvPr>
            <p:ph idx="1"/>
          </p:nvPr>
        </p:nvSpPr>
        <p:spPr>
          <a:xfrm>
            <a:off x="393700" y="1783923"/>
            <a:ext cx="7035800" cy="5019213"/>
          </a:xfrm>
        </p:spPr>
        <p:txBody>
          <a:bodyPr anchor="t">
            <a:noAutofit/>
          </a:bodyPr>
          <a:lstStyle/>
          <a:p>
            <a:pPr algn="just"/>
            <a:r>
              <a:rPr lang="uk-UA" sz="1200" dirty="0">
                <a:latin typeface="Calibri" panose="020F0502020204030204" pitchFamily="34" charset="0"/>
                <a:ea typeface="Calibri" panose="020F0502020204030204" pitchFamily="34" charset="0"/>
                <a:cs typeface="Times New Roman" panose="02020603050405020304" pitchFamily="18" charset="0"/>
              </a:rPr>
              <a:t>П</a:t>
            </a:r>
            <a:r>
              <a:rPr lang="uk-UA" sz="1200" dirty="0">
                <a:effectLst/>
                <a:latin typeface="Calibri" panose="020F0502020204030204" pitchFamily="34" charset="0"/>
                <a:ea typeface="Calibri" panose="020F0502020204030204" pitchFamily="34" charset="0"/>
                <a:cs typeface="Times New Roman" panose="02020603050405020304" pitchFamily="18" charset="0"/>
              </a:rPr>
              <a:t>ерша збірка віршів «Любов і ненависть»</a:t>
            </a:r>
            <a:r>
              <a:rPr lang="uk-UA" sz="1200" dirty="0">
                <a:latin typeface="Calibri" panose="020F0502020204030204" pitchFamily="34" charset="0"/>
                <a:ea typeface="Calibri" panose="020F0502020204030204" pitchFamily="34" charset="0"/>
                <a:cs typeface="Times New Roman" panose="02020603050405020304" pitchFamily="18" charset="0"/>
              </a:rPr>
              <a:t>, </a:t>
            </a:r>
            <a:r>
              <a:rPr lang="uk-UA" sz="1200" dirty="0">
                <a:effectLst/>
                <a:latin typeface="Calibri" panose="020F0502020204030204" pitchFamily="34" charset="0"/>
                <a:ea typeface="Calibri" panose="020F0502020204030204" pitchFamily="34" charset="0"/>
                <a:cs typeface="Times New Roman" panose="02020603050405020304" pitchFamily="18" charset="0"/>
              </a:rPr>
              <a:t>1953 р.</a:t>
            </a:r>
            <a:r>
              <a:rPr lang="cs-CZ" sz="1200" dirty="0">
                <a:effectLst/>
              </a:rPr>
              <a:t> </a:t>
            </a:r>
            <a:endParaRPr lang="uk-UA" sz="1200" dirty="0"/>
          </a:p>
          <a:p>
            <a:pPr algn="just"/>
            <a:r>
              <a:rPr lang="uk-UA" sz="1200" dirty="0">
                <a:effectLst/>
                <a:latin typeface="Calibri" panose="020F0502020204030204" pitchFamily="34" charset="0"/>
                <a:ea typeface="Calibri" panose="020F0502020204030204" pitchFamily="34" charset="0"/>
                <a:cs typeface="Times New Roman" panose="02020603050405020304" pitchFamily="18" charset="0"/>
              </a:rPr>
              <a:t>1954 р. за пропозицією М. Бажана його заочно прийняли до Спілки письменників. </a:t>
            </a:r>
          </a:p>
          <a:p>
            <a:pPr algn="just"/>
            <a:r>
              <a:rPr lang="uk-UA" sz="1200" dirty="0">
                <a:effectLst/>
                <a:latin typeface="Calibri" panose="020F0502020204030204" pitchFamily="34" charset="0"/>
                <a:ea typeface="Calibri" panose="020F0502020204030204" pitchFamily="34" charset="0"/>
                <a:cs typeface="Times New Roman" panose="02020603050405020304" pitchFamily="18" charset="0"/>
              </a:rPr>
              <a:t>У 1957–1959 рр. </a:t>
            </a:r>
            <a:r>
              <a:rPr lang="uk-UA" sz="1200" dirty="0" err="1">
                <a:effectLst/>
                <a:latin typeface="Calibri" panose="020F0502020204030204" pitchFamily="34" charset="0"/>
                <a:ea typeface="Calibri" panose="020F0502020204030204" pitchFamily="34" charset="0"/>
                <a:cs typeface="Times New Roman" panose="02020603050405020304" pitchFamily="18" charset="0"/>
              </a:rPr>
              <a:t>Д</a:t>
            </a:r>
            <a:r>
              <a:rPr lang="uk-UA" sz="1200" dirty="0">
                <a:effectLst/>
                <a:latin typeface="Calibri" panose="020F0502020204030204" pitchFamily="34" charset="0"/>
                <a:ea typeface="Calibri" panose="020F0502020204030204" pitchFamily="34" charset="0"/>
                <a:cs typeface="Times New Roman" panose="02020603050405020304" pitchFamily="18" charset="0"/>
              </a:rPr>
              <a:t>. Павличко керував відділом поезії відомого у Львові журналу «Жовтень». 1964 р. переїхав до Києва.</a:t>
            </a:r>
          </a:p>
          <a:p>
            <a:pPr algn="just"/>
            <a:r>
              <a:rPr lang="uk-UA" sz="1200" dirty="0">
                <a:effectLst/>
                <a:latin typeface="Calibri" panose="020F0502020204030204" pitchFamily="34" charset="0"/>
                <a:ea typeface="Calibri" panose="020F0502020204030204" pitchFamily="34" charset="0"/>
                <a:cs typeface="Times New Roman" panose="02020603050405020304" pitchFamily="18" charset="0"/>
              </a:rPr>
              <a:t>1966–1968 роки роботи у секретаріаті правління Спілки письменників України. Робота на посаді редактора журналу «Всесвіт» у 1971-1978 рр., за словами самого поета, «навчила мене багатьох речей, розширила мій кругозір».</a:t>
            </a:r>
          </a:p>
          <a:p>
            <a:pPr algn="just"/>
            <a:r>
              <a:rPr lang="uk-UA" sz="1200" dirty="0">
                <a:effectLst/>
                <a:latin typeface="Calibri" panose="020F0502020204030204" pitchFamily="34" charset="0"/>
                <a:ea typeface="Calibri" panose="020F0502020204030204" pitchFamily="34" charset="0"/>
                <a:cs typeface="Times New Roman" panose="02020603050405020304" pitchFamily="18" charset="0"/>
              </a:rPr>
              <a:t>1955 р. збірка поета «Моя земля», 1958 р. – «Чорна нитка» - мотиви любові і ненависті.</a:t>
            </a:r>
          </a:p>
          <a:p>
            <a:pPr algn="just"/>
            <a:r>
              <a:rPr lang="uk-UA" sz="1200" dirty="0">
                <a:effectLst/>
                <a:latin typeface="Calibri" panose="020F0502020204030204" pitchFamily="34" charset="0"/>
                <a:ea typeface="Calibri" panose="020F0502020204030204" pitchFamily="34" charset="0"/>
                <a:cs typeface="Times New Roman" panose="02020603050405020304" pitchFamily="18" charset="0"/>
              </a:rPr>
              <a:t>Духовним порогом шістдесятництва дослідники вважають збірку «Правда кличе!» (1958). Сонет «Коли помер кривавий </a:t>
            </a:r>
            <a:r>
              <a:rPr lang="uk-UA" sz="1200" dirty="0" err="1">
                <a:effectLst/>
                <a:latin typeface="Calibri" panose="020F0502020204030204" pitchFamily="34" charset="0"/>
                <a:ea typeface="Calibri" panose="020F0502020204030204" pitchFamily="34" charset="0"/>
                <a:cs typeface="Times New Roman" panose="02020603050405020304" pitchFamily="18" charset="0"/>
              </a:rPr>
              <a:t>Торквемада</a:t>
            </a:r>
            <a:r>
              <a:rPr lang="uk-UA" sz="1200" dirty="0">
                <a:effectLst/>
                <a:latin typeface="Calibri" panose="020F0502020204030204" pitchFamily="34" charset="0"/>
                <a:ea typeface="Calibri" panose="020F0502020204030204" pitchFamily="34" charset="0"/>
                <a:cs typeface="Times New Roman" panose="02020603050405020304" pitchFamily="18" charset="0"/>
              </a:rPr>
              <a:t>» став неперевершеним за своїм значенням та унікальним за силою філософського узагальнення. </a:t>
            </a:r>
          </a:p>
          <a:p>
            <a:pPr algn="just"/>
            <a:r>
              <a:rPr lang="uk-UA" sz="1200" dirty="0">
                <a:effectLst/>
                <a:latin typeface="Calibri" panose="020F0502020204030204" pitchFamily="34" charset="0"/>
                <a:ea typeface="Calibri" panose="020F0502020204030204" pitchFamily="34" charset="0"/>
                <a:cs typeface="Times New Roman" panose="02020603050405020304" pitchFamily="18" charset="0"/>
              </a:rPr>
              <a:t>На другу половину 50-х років припадає початок пісенної творчості </a:t>
            </a:r>
            <a:r>
              <a:rPr lang="uk-UA" sz="1200" dirty="0" err="1">
                <a:effectLst/>
                <a:latin typeface="Calibri" panose="020F0502020204030204" pitchFamily="34" charset="0"/>
                <a:ea typeface="Calibri" panose="020F0502020204030204" pitchFamily="34" charset="0"/>
                <a:cs typeface="Times New Roman" panose="02020603050405020304" pitchFamily="18" charset="0"/>
              </a:rPr>
              <a:t>Д</a:t>
            </a:r>
            <a:r>
              <a:rPr lang="uk-UA" sz="1200" dirty="0">
                <a:effectLst/>
                <a:latin typeface="Calibri" panose="020F0502020204030204" pitchFamily="34" charset="0"/>
                <a:ea typeface="Calibri" panose="020F0502020204030204" pitchFamily="34" charset="0"/>
                <a:cs typeface="Times New Roman" panose="02020603050405020304" pitchFamily="18" charset="0"/>
              </a:rPr>
              <a:t>. Павличка. Найкращі мелодії до поезій письменника створив композитор О. Білаш. Кінець 50-х ознаменувався появою пісні «Впали роси на покоси», до кінофільму «Роман і </a:t>
            </a:r>
            <a:r>
              <a:rPr lang="uk-UA" sz="1200" dirty="0" err="1">
                <a:effectLst/>
                <a:latin typeface="Calibri" panose="020F0502020204030204" pitchFamily="34" charset="0"/>
                <a:ea typeface="Calibri" panose="020F0502020204030204" pitchFamily="34" charset="0"/>
                <a:cs typeface="Times New Roman" panose="02020603050405020304" pitchFamily="18" charset="0"/>
              </a:rPr>
              <a:t>Франческа</a:t>
            </a:r>
            <a:r>
              <a:rPr lang="uk-UA" sz="1200" dirty="0">
                <a:effectLst/>
                <a:latin typeface="Calibri" panose="020F0502020204030204" pitchFamily="34" charset="0"/>
                <a:ea typeface="Calibri" panose="020F0502020204030204" pitchFamily="34" charset="0"/>
                <a:cs typeface="Times New Roman" panose="02020603050405020304" pitchFamily="18" charset="0"/>
              </a:rPr>
              <a:t>». У 60-ті роки творча співпраця мала плідне продовження</a:t>
            </a:r>
            <a:r>
              <a:rPr lang="uk-UA" sz="1200" dirty="0">
                <a:latin typeface="Calibri" panose="020F0502020204030204" pitchFamily="34" charset="0"/>
                <a:ea typeface="Calibri" panose="020F0502020204030204" pitchFamily="34" charset="0"/>
                <a:cs typeface="Times New Roman" panose="02020603050405020304" pitchFamily="18" charset="0"/>
              </a:rPr>
              <a:t>.</a:t>
            </a:r>
          </a:p>
          <a:p>
            <a:pPr algn="just"/>
            <a:r>
              <a:rPr lang="uk-UA" sz="1200" dirty="0">
                <a:effectLst/>
                <a:latin typeface="Calibri" panose="020F0502020204030204" pitchFamily="34" charset="0"/>
                <a:ea typeface="Calibri" panose="020F0502020204030204" pitchFamily="34" charset="0"/>
                <a:cs typeface="Times New Roman" panose="02020603050405020304" pitchFamily="18" charset="0"/>
              </a:rPr>
              <a:t>У 60–70-тi поет працював у декількох напрямках, чи то тональностях інтимна лірика, започаткована «Любов'ю і ненавистю» та продовжена циклом «Пахощі хвої» (1955), де яскраво проглядаються паралелі із «Зів'ялим листям» І. Франка, оживає у «</a:t>
            </a:r>
            <a:r>
              <a:rPr lang="uk-UA" sz="1200" dirty="0" err="1">
                <a:effectLst/>
                <a:latin typeface="Calibri" panose="020F0502020204030204" pitchFamily="34" charset="0"/>
                <a:ea typeface="Calibri" panose="020F0502020204030204" pitchFamily="34" charset="0"/>
                <a:cs typeface="Times New Roman" panose="02020603050405020304" pitchFamily="18" charset="0"/>
              </a:rPr>
              <a:t>Гранослові</a:t>
            </a:r>
            <a:r>
              <a:rPr lang="uk-UA" sz="1200" dirty="0">
                <a:effectLst/>
                <a:latin typeface="Calibri" panose="020F0502020204030204" pitchFamily="34" charset="0"/>
                <a:ea typeface="Calibri" panose="020F0502020204030204" pitchFamily="34" charset="0"/>
                <a:cs typeface="Times New Roman" panose="02020603050405020304" pitchFamily="18" charset="0"/>
              </a:rPr>
              <a:t>» (1968) і «Таємниці твого обличчя» (1974, 1979), а громадянська лірика виливається у книги «Бистрина» (1959), «Днина» (1960), «На чатах» (1961).</a:t>
            </a:r>
          </a:p>
          <a:p>
            <a:pPr algn="just"/>
            <a:r>
              <a:rPr lang="uk-UA" sz="1200" dirty="0">
                <a:effectLst/>
                <a:latin typeface="Calibri" panose="020F0502020204030204" pitchFamily="34" charset="0"/>
                <a:ea typeface="Calibri" panose="020F0502020204030204" pitchFamily="34" charset="0"/>
                <a:cs typeface="Times New Roman" panose="02020603050405020304" pitchFamily="18" charset="0"/>
              </a:rPr>
              <a:t>70-80-ті роки для </a:t>
            </a:r>
            <a:r>
              <a:rPr lang="uk-UA" sz="1200" dirty="0" err="1">
                <a:effectLst/>
                <a:latin typeface="Calibri" panose="020F0502020204030204" pitchFamily="34" charset="0"/>
                <a:ea typeface="Calibri" panose="020F0502020204030204" pitchFamily="34" charset="0"/>
                <a:cs typeface="Times New Roman" panose="02020603050405020304" pitchFamily="18" charset="0"/>
              </a:rPr>
              <a:t>Д</a:t>
            </a:r>
            <a:r>
              <a:rPr lang="uk-UA" sz="1200" dirty="0">
                <a:effectLst/>
                <a:latin typeface="Calibri" panose="020F0502020204030204" pitchFamily="34" charset="0"/>
                <a:ea typeface="Calibri" panose="020F0502020204030204" pitchFamily="34" charset="0"/>
                <a:cs typeface="Times New Roman" panose="02020603050405020304" pitchFamily="18" charset="0"/>
              </a:rPr>
              <a:t>. Павличка позначені напруженою працею у найрізноманітніших сферах мистецького життя та жанрах</a:t>
            </a:r>
            <a:r>
              <a:rPr lang="uk-UA" sz="1200" dirty="0">
                <a:latin typeface="Calibri" panose="020F0502020204030204" pitchFamily="34" charset="0"/>
                <a:ea typeface="Calibri" panose="020F0502020204030204" pitchFamily="34" charset="0"/>
                <a:cs typeface="Times New Roman" panose="02020603050405020304" pitchFamily="18" charset="0"/>
              </a:rPr>
              <a:t>.</a:t>
            </a:r>
          </a:p>
          <a:p>
            <a:pPr algn="just"/>
            <a:r>
              <a:rPr lang="uk-UA" sz="1200" dirty="0">
                <a:effectLst/>
                <a:latin typeface="Calibri" panose="020F0502020204030204" pitchFamily="34" charset="0"/>
                <a:ea typeface="Calibri" panose="020F0502020204030204" pitchFamily="34" charset="0"/>
                <a:cs typeface="Times New Roman" panose="02020603050405020304" pitchFamily="18" charset="0"/>
              </a:rPr>
              <a:t>Активно поет працював у 90-ті і на початку 2000-х років. 1998 р. побачили світ збірка «Ностальгія».</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uk-UA"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ek 5" descr="Obsah obrázku osoba, muž, interiér&#10;&#10;Popis byl vytvořen automaticky">
            <a:extLst>
              <a:ext uri="{FF2B5EF4-FFF2-40B4-BE49-F238E27FC236}">
                <a16:creationId xmlns:a16="http://schemas.microsoft.com/office/drawing/2014/main" id="{0B7AF3EA-2529-DF8E-6D1A-D470FFFBB589}"/>
              </a:ext>
            </a:extLst>
          </p:cNvPr>
          <p:cNvPicPr>
            <a:picLocks noChangeAspect="1"/>
          </p:cNvPicPr>
          <p:nvPr/>
        </p:nvPicPr>
        <p:blipFill rotWithShape="1">
          <a:blip r:embed="rId2">
            <a:extLst>
              <a:ext uri="{28A0092B-C50C-407E-A947-70E740481C1C}">
                <a14:useLocalDpi xmlns:a14="http://schemas.microsoft.com/office/drawing/2010/main" val="0"/>
              </a:ext>
            </a:extLst>
          </a:blip>
          <a:srcRect l="25871" r="23620" b="-1"/>
          <a:stretch/>
        </p:blipFill>
        <p:spPr>
          <a:xfrm>
            <a:off x="7675658" y="2093976"/>
            <a:ext cx="3941064" cy="4096512"/>
          </a:xfrm>
          <a:prstGeom prst="rect">
            <a:avLst/>
          </a:prstGeom>
        </p:spPr>
      </p:pic>
      <p:sp>
        <p:nvSpPr>
          <p:cNvPr id="4" name="Nadpis 1">
            <a:extLst>
              <a:ext uri="{FF2B5EF4-FFF2-40B4-BE49-F238E27FC236}">
                <a16:creationId xmlns:a16="http://schemas.microsoft.com/office/drawing/2014/main" id="{4F0493A8-A632-F2D2-C465-5BDD4FDABB5C}"/>
              </a:ext>
            </a:extLst>
          </p:cNvPr>
          <p:cNvSpPr txBox="1">
            <a:spLocks/>
          </p:cNvSpPr>
          <p:nvPr/>
        </p:nvSpPr>
        <p:spPr>
          <a:xfrm>
            <a:off x="1885950" y="127569"/>
            <a:ext cx="8629650" cy="93923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uk-UA" sz="3700">
                <a:solidFill>
                  <a:schemeClr val="tx1">
                    <a:lumMod val="85000"/>
                    <a:lumOff val="15000"/>
                  </a:schemeClr>
                </a:solidFill>
              </a:rPr>
              <a:t>Шістдесятники. Поезія. </a:t>
            </a:r>
            <a:r>
              <a:rPr lang="uk-UA" sz="3700">
                <a:effectLst/>
                <a:latin typeface="Calibri" panose="020F0502020204030204" pitchFamily="34" charset="0"/>
                <a:ea typeface="Calibri" panose="020F0502020204030204" pitchFamily="34" charset="0"/>
                <a:cs typeface="Times New Roman" panose="02020603050405020304" pitchFamily="18" charset="0"/>
              </a:rPr>
              <a:t>Дмитро Павличко</a:t>
            </a:r>
            <a:endParaRPr lang="cs-CZ" sz="37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937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F45246D-4300-1E80-DDE3-2A1E98EADB05}"/>
              </a:ext>
            </a:extLst>
          </p:cNvPr>
          <p:cNvSpPr>
            <a:spLocks noGrp="1"/>
          </p:cNvSpPr>
          <p:nvPr>
            <p:ph type="title"/>
          </p:nvPr>
        </p:nvSpPr>
        <p:spPr>
          <a:xfrm>
            <a:off x="4383722" y="0"/>
            <a:ext cx="8107041" cy="850900"/>
          </a:xfrm>
        </p:spPr>
        <p:txBody>
          <a:bodyPr>
            <a:normAutofit/>
          </a:bodyPr>
          <a:lstStyle/>
          <a:p>
            <a:r>
              <a:rPr lang="uk-UA" dirty="0"/>
              <a:t>Дмитро Павличко. Творчість.</a:t>
            </a:r>
          </a:p>
        </p:txBody>
      </p:sp>
      <p:pic>
        <p:nvPicPr>
          <p:cNvPr id="5" name="Zástupný obsah 4" descr="Obsah obrázku osoba, muž, zeď, interiér&#10;&#10;Popis byl vytvořen automaticky">
            <a:extLst>
              <a:ext uri="{FF2B5EF4-FFF2-40B4-BE49-F238E27FC236}">
                <a16:creationId xmlns:a16="http://schemas.microsoft.com/office/drawing/2014/main" id="{9819B2BE-125E-6A0E-F813-D3BAF15E1618}"/>
              </a:ext>
            </a:extLst>
          </p:cNvPr>
          <p:cNvPicPr>
            <a:picLocks noChangeAspect="1"/>
          </p:cNvPicPr>
          <p:nvPr/>
        </p:nvPicPr>
        <p:blipFill rotWithShape="1">
          <a:blip r:embed="rId2">
            <a:extLst>
              <a:ext uri="{28A0092B-C50C-407E-A947-70E740481C1C}">
                <a14:useLocalDpi xmlns:a14="http://schemas.microsoft.com/office/drawing/2010/main" val="0"/>
              </a:ext>
            </a:extLst>
          </a:blip>
          <a:srcRect l="13334" r="6002"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18" name="Content Placeholder 8">
            <a:extLst>
              <a:ext uri="{FF2B5EF4-FFF2-40B4-BE49-F238E27FC236}">
                <a16:creationId xmlns:a16="http://schemas.microsoft.com/office/drawing/2014/main" id="{6CE0F83F-1D71-9527-D98F-A393546145E7}"/>
              </a:ext>
            </a:extLst>
          </p:cNvPr>
          <p:cNvSpPr>
            <a:spLocks noGrp="1"/>
          </p:cNvSpPr>
          <p:nvPr>
            <p:ph idx="1"/>
          </p:nvPr>
        </p:nvSpPr>
        <p:spPr>
          <a:xfrm>
            <a:off x="3966530" y="984250"/>
            <a:ext cx="8013699" cy="5740400"/>
          </a:xfrm>
        </p:spPr>
        <p:txBody>
          <a:bodyPr anchor="t">
            <a:noAutofit/>
          </a:bodyPr>
          <a:lstStyle/>
          <a:p>
            <a:r>
              <a:rPr lang="uk-UA" sz="1400" dirty="0">
                <a:latin typeface="+mj-lt"/>
              </a:rPr>
              <a:t>Характерні прикмети: </a:t>
            </a:r>
            <a:r>
              <a:rPr lang="uk-UA" sz="1400" dirty="0" err="1">
                <a:latin typeface="+mj-lt"/>
                <a:cs typeface="Times New Roman" panose="02020603050405020304" pitchFamily="18" charset="0"/>
              </a:rPr>
              <a:t>ф</a:t>
            </a:r>
            <a:r>
              <a:rPr lang="uk-UA" sz="1400" dirty="0" err="1">
                <a:effectLst/>
                <a:latin typeface="+mj-lt"/>
                <a:ea typeface="Calibri" panose="020F0502020204030204" pitchFamily="34" charset="0"/>
                <a:cs typeface="Times New Roman" panose="02020603050405020304" pitchFamily="18" charset="0"/>
              </a:rPr>
              <a:t>ілософізм</a:t>
            </a:r>
            <a:r>
              <a:rPr lang="uk-UA" sz="1400" dirty="0">
                <a:effectLst/>
                <a:latin typeface="+mj-lt"/>
                <a:ea typeface="Calibri" panose="020F0502020204030204" pitchFamily="34" charset="0"/>
                <a:cs typeface="Times New Roman" panose="02020603050405020304" pitchFamily="18" charset="0"/>
              </a:rPr>
              <a:t>, метафоричність мислення, що часто реалізуються в афористичності висловлювань, «співучасть» читача в пошуку істини, яка виростає з боротьби суперечливих начал.</a:t>
            </a:r>
          </a:p>
          <a:p>
            <a:r>
              <a:rPr lang="uk-UA" sz="1400" dirty="0">
                <a:latin typeface="+mj-lt"/>
                <a:ea typeface="Calibri" panose="020F0502020204030204" pitchFamily="34" charset="0"/>
                <a:cs typeface="Times New Roman" panose="02020603050405020304" pitchFamily="18" charset="0"/>
              </a:rPr>
              <a:t>Д</a:t>
            </a:r>
            <a:r>
              <a:rPr lang="uk-UA" sz="1400" dirty="0">
                <a:effectLst/>
                <a:latin typeface="+mj-lt"/>
                <a:ea typeface="Calibri" panose="020F0502020204030204" pitchFamily="34" charset="0"/>
                <a:cs typeface="Times New Roman" panose="02020603050405020304" pitchFamily="18" charset="0"/>
              </a:rPr>
              <a:t>осконало володіє всіма поетичними жанрами: від ліричного вірша, сонета – до поеми в усіх її жанрових різновидах. </a:t>
            </a:r>
          </a:p>
          <a:p>
            <a:r>
              <a:rPr lang="uk-UA" sz="1400" dirty="0">
                <a:effectLst/>
                <a:latin typeface="+mj-lt"/>
                <a:ea typeface="Calibri" panose="020F0502020204030204" pitchFamily="34" charset="0"/>
                <a:cs typeface="Times New Roman" panose="02020603050405020304" pitchFamily="18" charset="0"/>
              </a:rPr>
              <a:t>Авторові підвладна вся шкала людських переживань та емоцій, усі градації радості, сміху, смутку, печалі, любові.</a:t>
            </a:r>
          </a:p>
          <a:p>
            <a:pPr algn="just"/>
            <a:r>
              <a:rPr lang="uk-UA" sz="1400" b="1" dirty="0">
                <a:effectLst/>
                <a:latin typeface="+mj-lt"/>
                <a:ea typeface="Calibri" panose="020F0502020204030204" pitchFamily="34" charset="0"/>
                <a:cs typeface="Times New Roman" panose="02020603050405020304" pitchFamily="18" charset="0"/>
              </a:rPr>
              <a:t>«Два кольори» </a:t>
            </a:r>
            <a:r>
              <a:rPr lang="uk-UA" sz="1400" dirty="0">
                <a:effectLst/>
                <a:latin typeface="+mj-lt"/>
                <a:ea typeface="Calibri" panose="020F0502020204030204" pitchFamily="34" charset="0"/>
                <a:cs typeface="Times New Roman" panose="02020603050405020304" pitchFamily="18" charset="0"/>
              </a:rPr>
              <a:t>- 1964 р. Вишита матір'ю червоними і чорними нитками сорочка уособлює все життя, що у юнака попереду, його долю, у якій обов'язково переплетуться радісні і сумні «дороги», любов і розлука, радість і журба. Два кольори дві тривоги, дві символічні струни душі. Вони з'єднують в одному візерунку пам'ять про батьків і турботу про дітей, про сучасне й майбутнє.</a:t>
            </a:r>
          </a:p>
          <a:p>
            <a:pPr algn="just"/>
            <a:r>
              <a:rPr lang="uk-UA" sz="1400" dirty="0">
                <a:effectLst/>
                <a:latin typeface="+mj-lt"/>
                <a:ea typeface="Calibri" panose="020F0502020204030204" pitchFamily="34" charset="0"/>
                <a:cs typeface="Times New Roman" panose="02020603050405020304" pitchFamily="18" charset="0"/>
              </a:rPr>
              <a:t>Однією з найпопулярніших стала поезія </a:t>
            </a:r>
            <a:r>
              <a:rPr lang="uk-UA" sz="1400" b="1" dirty="0">
                <a:effectLst/>
                <a:latin typeface="+mj-lt"/>
                <a:ea typeface="Calibri" panose="020F0502020204030204" pitchFamily="34" charset="0"/>
                <a:cs typeface="Times New Roman" panose="02020603050405020304" pitchFamily="18" charset="0"/>
              </a:rPr>
              <a:t>«Коли ми йшли удвох з тобою...»</a:t>
            </a:r>
            <a:r>
              <a:rPr lang="uk-UA" sz="1400" dirty="0">
                <a:effectLst/>
                <a:latin typeface="+mj-lt"/>
                <a:ea typeface="Calibri" panose="020F0502020204030204" pitchFamily="34" charset="0"/>
                <a:cs typeface="Times New Roman" panose="02020603050405020304" pitchFamily="18" charset="0"/>
              </a:rPr>
              <a:t>, в якій щире почуття юнака наштовхується на стіну нерозуміння, розбивається об духовну черствість дівчини. </a:t>
            </a:r>
          </a:p>
          <a:p>
            <a:pPr algn="just"/>
            <a:r>
              <a:rPr lang="uk-UA" sz="1400" dirty="0">
                <a:effectLst/>
                <a:latin typeface="+mj-lt"/>
                <a:ea typeface="Calibri" panose="020F0502020204030204" pitchFamily="34" charset="0"/>
                <a:cs typeface="Times New Roman" panose="02020603050405020304" pitchFamily="18" charset="0"/>
              </a:rPr>
              <a:t>Збірка </a:t>
            </a:r>
            <a:r>
              <a:rPr lang="uk-UA" sz="1400" b="1" dirty="0">
                <a:effectLst/>
                <a:latin typeface="+mj-lt"/>
                <a:ea typeface="Calibri" panose="020F0502020204030204" pitchFamily="34" charset="0"/>
                <a:cs typeface="Times New Roman" panose="02020603050405020304" pitchFamily="18" charset="0"/>
              </a:rPr>
              <a:t>«</a:t>
            </a:r>
            <a:r>
              <a:rPr lang="uk-UA" sz="1400" b="1" dirty="0" err="1">
                <a:effectLst/>
                <a:latin typeface="+mj-lt"/>
                <a:ea typeface="Calibri" panose="020F0502020204030204" pitchFamily="34" charset="0"/>
                <a:cs typeface="Times New Roman" panose="02020603050405020304" pitchFamily="18" charset="0"/>
              </a:rPr>
              <a:t>Гранослов</a:t>
            </a:r>
            <a:r>
              <a:rPr lang="uk-UA" sz="1400" b="1" dirty="0">
                <a:effectLst/>
                <a:latin typeface="+mj-lt"/>
                <a:ea typeface="Calibri" panose="020F0502020204030204" pitchFamily="34" charset="0"/>
                <a:cs typeface="Times New Roman" panose="02020603050405020304" pitchFamily="18" charset="0"/>
              </a:rPr>
              <a:t>»</a:t>
            </a:r>
            <a:r>
              <a:rPr lang="cs-CZ" sz="1400" b="1" dirty="0">
                <a:effectLst/>
                <a:latin typeface="+mj-lt"/>
              </a:rPr>
              <a:t> </a:t>
            </a:r>
            <a:r>
              <a:rPr lang="uk-UA" sz="1400" b="1" dirty="0">
                <a:effectLst/>
                <a:latin typeface="+mj-lt"/>
              </a:rPr>
              <a:t>(</a:t>
            </a:r>
            <a:r>
              <a:rPr lang="uk-UA" sz="1400" dirty="0">
                <a:effectLst/>
                <a:latin typeface="+mj-lt"/>
                <a:ea typeface="Calibri" panose="020F0502020204030204" pitchFamily="34" charset="0"/>
                <a:cs typeface="Times New Roman" panose="02020603050405020304" pitchFamily="18" charset="0"/>
              </a:rPr>
              <a:t>1968 р.) </a:t>
            </a:r>
            <a:r>
              <a:rPr lang="uk-UA" sz="1400" dirty="0">
                <a:latin typeface="+mj-lt"/>
                <a:ea typeface="Calibri" panose="020F0502020204030204" pitchFamily="34" charset="0"/>
                <a:cs typeface="Times New Roman" panose="02020603050405020304" pitchFamily="18" charset="0"/>
              </a:rPr>
              <a:t>– </a:t>
            </a:r>
            <a:r>
              <a:rPr lang="uk-UA" sz="1400" dirty="0">
                <a:effectLst/>
                <a:latin typeface="+mj-lt"/>
                <a:ea typeface="Calibri" panose="020F0502020204030204" pitchFamily="34" charset="0"/>
                <a:cs typeface="Times New Roman" panose="02020603050405020304" pitchFamily="18" charset="0"/>
              </a:rPr>
              <a:t>інтелектуальна лірика, витончена та виважена, класично досконала та яскраво метафорична.</a:t>
            </a:r>
          </a:p>
          <a:p>
            <a:pPr algn="just"/>
            <a:r>
              <a:rPr lang="uk-UA" sz="1400" dirty="0">
                <a:effectLst/>
                <a:latin typeface="+mj-lt"/>
                <a:ea typeface="Calibri" panose="020F0502020204030204" pitchFamily="34" charset="0"/>
                <a:cs typeface="Times New Roman" panose="02020603050405020304" pitchFamily="18" charset="0"/>
              </a:rPr>
              <a:t>Людина у </a:t>
            </a:r>
            <a:r>
              <a:rPr lang="uk-UA" sz="1400" dirty="0" err="1">
                <a:effectLst/>
                <a:latin typeface="+mj-lt"/>
                <a:ea typeface="Calibri" panose="020F0502020204030204" pitchFamily="34" charset="0"/>
                <a:cs typeface="Times New Roman" panose="02020603050405020304" pitchFamily="18" charset="0"/>
              </a:rPr>
              <a:t>Д</a:t>
            </a:r>
            <a:r>
              <a:rPr lang="uk-UA" sz="1400" dirty="0">
                <a:effectLst/>
                <a:latin typeface="+mj-lt"/>
                <a:ea typeface="Calibri" panose="020F0502020204030204" pitchFamily="34" charset="0"/>
                <a:cs typeface="Times New Roman" panose="02020603050405020304" pitchFamily="18" charset="0"/>
              </a:rPr>
              <a:t>. Павличка в частиною природи, вона невіддільна від усього сущого, її духовний мікрокосм здобувається на повноту лише у гармонії зі всесвітом. </a:t>
            </a:r>
          </a:p>
          <a:p>
            <a:pPr algn="just"/>
            <a:r>
              <a:rPr lang="uk-UA" sz="1400" dirty="0">
                <a:effectLst/>
                <a:latin typeface="+mj-lt"/>
                <a:ea typeface="Calibri" panose="020F0502020204030204" pitchFamily="34" charset="0"/>
                <a:cs typeface="Times New Roman" panose="02020603050405020304" pitchFamily="18" charset="0"/>
              </a:rPr>
              <a:t>Справжньою поетичною перлиною є поезія «Біля вуликів на землі...». У ній – і вічність світу, природи, і тривкість людського життя, і розуміння його i конечності.</a:t>
            </a:r>
            <a:r>
              <a:rPr lang="cs-CZ" sz="1400" dirty="0">
                <a:effectLst/>
                <a:latin typeface="+mj-lt"/>
              </a:rPr>
              <a:t> </a:t>
            </a:r>
            <a:endParaRPr lang="uk-UA" sz="1400" dirty="0">
              <a:effectLst/>
              <a:latin typeface="+mj-lt"/>
            </a:endParaRPr>
          </a:p>
          <a:p>
            <a:pPr algn="just"/>
            <a:r>
              <a:rPr lang="uk-UA" sz="1400" dirty="0">
                <a:effectLst/>
                <a:latin typeface="+mj-lt"/>
                <a:ea typeface="Calibri" panose="020F0502020204030204" pitchFamily="34" charset="0"/>
                <a:cs typeface="Times New Roman" panose="02020603050405020304" pitchFamily="18" charset="0"/>
              </a:rPr>
              <a:t>У «</a:t>
            </a:r>
            <a:r>
              <a:rPr lang="uk-UA" sz="1400" dirty="0" err="1">
                <a:effectLst/>
                <a:latin typeface="+mj-lt"/>
                <a:ea typeface="Calibri" panose="020F0502020204030204" pitchFamily="34" charset="0"/>
                <a:cs typeface="Times New Roman" panose="02020603050405020304" pitchFamily="18" charset="0"/>
              </a:rPr>
              <a:t>Гранослові</a:t>
            </a:r>
            <a:r>
              <a:rPr lang="uk-UA" sz="1400" dirty="0">
                <a:effectLst/>
                <a:latin typeface="+mj-lt"/>
                <a:ea typeface="Calibri" panose="020F0502020204030204" pitchFamily="34" charset="0"/>
                <a:cs typeface="Times New Roman" panose="02020603050405020304" pitchFamily="18" charset="0"/>
              </a:rPr>
              <a:t>» поет шукає і знаходить нові мотиви і нові образи, поєднує задушевність і мисль, розгорнуту метафору і лаконізм, експериментує з формою, яка під пером автора зазнає змін</a:t>
            </a:r>
            <a:r>
              <a:rPr lang="cs-CZ" sz="1400" dirty="0">
                <a:effectLst/>
                <a:latin typeface="+mj-lt"/>
              </a:rPr>
              <a:t> </a:t>
            </a:r>
            <a:r>
              <a:rPr lang="uk-UA" sz="1400" dirty="0">
                <a:effectLst/>
                <a:latin typeface="+mj-lt"/>
              </a:rPr>
              <a:t> </a:t>
            </a:r>
            <a:r>
              <a:rPr lang="uk-UA" sz="1400" dirty="0">
                <a:effectLst/>
                <a:latin typeface="+mj-lt"/>
                <a:ea typeface="Calibri" panose="020F0502020204030204" pitchFamily="34" charset="0"/>
                <a:cs typeface="Times New Roman" panose="02020603050405020304" pitchFamily="18" charset="0"/>
              </a:rPr>
              <a:t>(вірші «Старенька рима», «Крила» та інші з циклу «Білі сонети»).</a:t>
            </a:r>
          </a:p>
          <a:p>
            <a:pPr algn="just"/>
            <a:r>
              <a:rPr lang="uk-UA" sz="1400" dirty="0">
                <a:effectLst/>
                <a:latin typeface="+mj-lt"/>
                <a:ea typeface="Calibri" panose="020F0502020204030204" pitchFamily="34" charset="0"/>
                <a:cs typeface="Times New Roman" panose="02020603050405020304" pitchFamily="18" charset="0"/>
              </a:rPr>
              <a:t>Збірка «Сонети подільської осені». 1973 </a:t>
            </a:r>
            <a:r>
              <a:rPr lang="uk-UA" sz="1400" dirty="0" err="1">
                <a:effectLst/>
                <a:latin typeface="+mj-lt"/>
                <a:ea typeface="Calibri" panose="020F0502020204030204" pitchFamily="34" charset="0"/>
                <a:cs typeface="Times New Roman" panose="02020603050405020304" pitchFamily="18" charset="0"/>
              </a:rPr>
              <a:t>p</a:t>
            </a:r>
            <a:r>
              <a:rPr lang="uk-UA" sz="1400" dirty="0">
                <a:effectLst/>
                <a:latin typeface="+mj-lt"/>
                <a:ea typeface="Calibri" panose="020F0502020204030204" pitchFamily="34" charset="0"/>
                <a:cs typeface="Times New Roman" panose="02020603050405020304" pitchFamily="18" charset="0"/>
              </a:rPr>
              <a:t>., продовжила поетичну лінію «</a:t>
            </a:r>
            <a:r>
              <a:rPr lang="uk-UA" sz="1400" dirty="0" err="1">
                <a:effectLst/>
                <a:latin typeface="+mj-lt"/>
                <a:ea typeface="Calibri" panose="020F0502020204030204" pitchFamily="34" charset="0"/>
                <a:cs typeface="Times New Roman" panose="02020603050405020304" pitchFamily="18" charset="0"/>
              </a:rPr>
              <a:t>Гранослова</a:t>
            </a:r>
            <a:r>
              <a:rPr lang="uk-UA" sz="1400" dirty="0">
                <a:effectLst/>
                <a:latin typeface="+mj-lt"/>
                <a:ea typeface="Calibri" panose="020F0502020204030204" pitchFamily="34" charset="0"/>
                <a:cs typeface="Times New Roman" panose="02020603050405020304" pitchFamily="18" charset="0"/>
              </a:rPr>
              <a:t>». Цикл «Львівські сонети», «Сонети подільської осені».</a:t>
            </a:r>
          </a:p>
          <a:p>
            <a:pPr algn="just"/>
            <a:endParaRPr lang="cs-CZ" sz="1400" dirty="0">
              <a:effectLst/>
              <a:latin typeface="+mj-lt"/>
              <a:ea typeface="Calibri" panose="020F0502020204030204" pitchFamily="34" charset="0"/>
              <a:cs typeface="Times New Roman" panose="02020603050405020304" pitchFamily="18" charset="0"/>
            </a:endParaRPr>
          </a:p>
          <a:p>
            <a:pPr algn="just"/>
            <a:endParaRPr lang="cs-CZ" sz="1400" b="1" dirty="0">
              <a:effectLst/>
              <a:latin typeface="+mj-lt"/>
              <a:ea typeface="Calibri" panose="020F0502020204030204" pitchFamily="34" charset="0"/>
              <a:cs typeface="Times New Roman" panose="02020603050405020304" pitchFamily="18" charset="0"/>
            </a:endParaRPr>
          </a:p>
          <a:p>
            <a:endParaRPr lang="en-US" sz="1400" dirty="0">
              <a:latin typeface="+mj-lt"/>
            </a:endParaRPr>
          </a:p>
        </p:txBody>
      </p:sp>
    </p:spTree>
    <p:extLst>
      <p:ext uri="{BB962C8B-B14F-4D97-AF65-F5344CB8AC3E}">
        <p14:creationId xmlns:p14="http://schemas.microsoft.com/office/powerpoint/2010/main" val="84865951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10349</Words>
  <Application>Microsoft Macintosh PowerPoint</Application>
  <PresentationFormat>Širokoúhlá obrazovka</PresentationFormat>
  <Paragraphs>450</Paragraphs>
  <Slides>61</Slides>
  <Notes>1</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61</vt:i4>
      </vt:variant>
    </vt:vector>
  </HeadingPairs>
  <TitlesOfParts>
    <vt:vector size="71" baseType="lpstr">
      <vt:lpstr>Arial</vt:lpstr>
      <vt:lpstr>Calibri</vt:lpstr>
      <vt:lpstr>Calibri Light</vt:lpstr>
      <vt:lpstr>Corbel</vt:lpstr>
      <vt:lpstr>Georgia</vt:lpstr>
      <vt:lpstr>Symbol</vt:lpstr>
      <vt:lpstr>Times New Roman</vt:lpstr>
      <vt:lpstr>Times New Roman,Italic</vt:lpstr>
      <vt:lpstr>Wingdings</vt:lpstr>
      <vt:lpstr>Motiv Office</vt:lpstr>
      <vt:lpstr>Dějiny ukrajinské literatury IV</vt:lpstr>
      <vt:lpstr>Українська поезія 50–80-х років</vt:lpstr>
      <vt:lpstr>Лірика шістдесятників</vt:lpstr>
      <vt:lpstr>Зміна жанрів у 60–80-х роках ХХ ст.</vt:lpstr>
      <vt:lpstr>«Нью-Йоркська група»</vt:lpstr>
      <vt:lpstr>«Київська школа»</vt:lpstr>
      <vt:lpstr>Творчі принципи поетів Київської школи </vt:lpstr>
      <vt:lpstr> </vt:lpstr>
      <vt:lpstr>Дмитро Павличко. Творчість.</vt:lpstr>
      <vt:lpstr>Дмитро Павличко. Творчість.</vt:lpstr>
      <vt:lpstr>Шістдесятники. Василь Симоненко.</vt:lpstr>
      <vt:lpstr>Василь Симоненко. Творчість.</vt:lpstr>
      <vt:lpstr>Шістдесятники. Поезія. Іван Драч</vt:lpstr>
      <vt:lpstr>Шістдесятники. Поезія. Іван Драч</vt:lpstr>
      <vt:lpstr>Шістдесятники. Поезія. Ліна Костенко.</vt:lpstr>
      <vt:lpstr>Микола Вінграновський. Шістдесятник.</vt:lpstr>
      <vt:lpstr>Емма Андієвська. Нью-Йорк.</vt:lpstr>
      <vt:lpstr>Василь Стус</vt:lpstr>
      <vt:lpstr>Василь Стус. Творчість.</vt:lpstr>
      <vt:lpstr>Проза 50–80-х років ХХ століття Діалектика художнього пошуку</vt:lpstr>
      <vt:lpstr>Проза 50–80-х років ХХ століття</vt:lpstr>
      <vt:lpstr>Зміни 60–70–80-х років</vt:lpstr>
      <vt:lpstr>Олесь Гончар</vt:lpstr>
      <vt:lpstr>Михайло Стельмах</vt:lpstr>
      <vt:lpstr>Василь Барка</vt:lpstr>
      <vt:lpstr>Анатолій Дімаров</vt:lpstr>
      <vt:lpstr>Павло Загребельний</vt:lpstr>
      <vt:lpstr>Юрій Мушкетик</vt:lpstr>
      <vt:lpstr>Володимир Яворівський</vt:lpstr>
      <vt:lpstr>Роман Іваничук</vt:lpstr>
      <vt:lpstr>Юрій Щербак</vt:lpstr>
      <vt:lpstr>Юрій Щербак</vt:lpstr>
      <vt:lpstr>Основними джерелами виникнення постмодернізму</vt:lpstr>
      <vt:lpstr>Постмодернізм </vt:lpstr>
      <vt:lpstr>Періодизація</vt:lpstr>
      <vt:lpstr>Надзвичайно цікавий, бурхливий і різновекторний період – кінець 80-х і до наших днів. Соціологічна рамка</vt:lpstr>
      <vt:lpstr>Поступовий обвал офіційний культури (літератури), нежиттєздатної та шаблонної, і зародження актуальної української культури – в музиці, арт-практиках, літературі</vt:lpstr>
      <vt:lpstr>Український постмодернізм мав декілька відгалужень:</vt:lpstr>
      <vt:lpstr>В Україні, в літературному процесі, і справді співіснувало безліч творчих практик із різними світоглядними установками</vt:lpstr>
      <vt:lpstr>БУ-БА-БУ бурлеск – балаган - буфонада</vt:lpstr>
      <vt:lpstr>Поезія </vt:lpstr>
      <vt:lpstr>Жанрово-тематичні різновиди укр. поезії</vt:lpstr>
      <vt:lpstr>Олесь Ульяненко «Сталінка»</vt:lpstr>
      <vt:lpstr>Олесь Ульяненко                      «Дофін Сатани»</vt:lpstr>
      <vt:lpstr>Євген Пашковський</vt:lpstr>
      <vt:lpstr>Степан Процюк</vt:lpstr>
      <vt:lpstr>Степан Процюк</vt:lpstr>
      <vt:lpstr>Марія Матіос  мала проза</vt:lpstr>
      <vt:lpstr>Марія Матіос  велика проза</vt:lpstr>
      <vt:lpstr>Галина Пагутяк </vt:lpstr>
      <vt:lpstr>Євгенія Коненко  </vt:lpstr>
      <vt:lpstr>Ukrajinská próza posledních let.  Hledání identity. </vt:lpstr>
      <vt:lpstr> 1. hledání své identity ve složitém období války </vt:lpstr>
      <vt:lpstr>2. návrat k minulosti pro přehodnocení současnosti </vt:lpstr>
      <vt:lpstr>3. próza míst a měst</vt:lpstr>
      <vt:lpstr>3. próza míst a měst</vt:lpstr>
      <vt:lpstr>Юрій Винничук</vt:lpstr>
      <vt:lpstr>Анатолій Дністровий роман «Б-52»</vt:lpstr>
      <vt:lpstr>Найновіші романи про життя в Радянському Союзі на межі ХХ та ХХІ століть </vt:lpstr>
      <vt:lpstr>Переклади з української мови чеською мовою починаючи з 1990 року </vt:lpstr>
      <vt:lpstr>Найновіші переклади</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Dějiny ukrajinské literatury IV</dc:title>
  <dc:creator>Krystyna Kuznietsova</dc:creator>
  <cp:lastModifiedBy>Krystyna Kuznietsova</cp:lastModifiedBy>
  <cp:revision>99</cp:revision>
  <dcterms:created xsi:type="dcterms:W3CDTF">2023-03-01T17:10:08Z</dcterms:created>
  <dcterms:modified xsi:type="dcterms:W3CDTF">2023-04-25T20:06:47Z</dcterms:modified>
</cp:coreProperties>
</file>