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5629-53E8-4294-9905-C400521337BE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6099-78AD-4D4C-B584-7387CE0BA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22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5629-53E8-4294-9905-C400521337BE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6099-78AD-4D4C-B584-7387CE0BA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471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5629-53E8-4294-9905-C400521337BE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6099-78AD-4D4C-B584-7387CE0BA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77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5629-53E8-4294-9905-C400521337BE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6099-78AD-4D4C-B584-7387CE0BA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766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5629-53E8-4294-9905-C400521337BE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6099-78AD-4D4C-B584-7387CE0BA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71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5629-53E8-4294-9905-C400521337BE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6099-78AD-4D4C-B584-7387CE0BA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52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5629-53E8-4294-9905-C400521337BE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6099-78AD-4D4C-B584-7387CE0BA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21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5629-53E8-4294-9905-C400521337BE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6099-78AD-4D4C-B584-7387CE0BA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386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5629-53E8-4294-9905-C400521337BE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6099-78AD-4D4C-B584-7387CE0BA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244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5629-53E8-4294-9905-C400521337BE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6099-78AD-4D4C-B584-7387CE0BA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94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5629-53E8-4294-9905-C400521337BE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6099-78AD-4D4C-B584-7387CE0BA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71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35629-53E8-4294-9905-C400521337BE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06099-78AD-4D4C-B584-7387CE0BA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07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Novinky připravovaného zákona o pedagogických pracovnících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824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body návrhu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130% průměrné mzdy podle ČSÚ, mandatorní výdaj, nikoliv pouze politický závazek</a:t>
            </a:r>
          </a:p>
          <a:p>
            <a:r>
              <a:rPr lang="cs-CZ" dirty="0" smtClean="0"/>
              <a:t>Zvýšení pravomocí ředitelů škol ve věci personální politiky: flexibilita v odměňování, možnost na několik let (3?) přijmout vysokoškoláka bez pedagogického vzdělání i s diplomem pro blízký obor, flexibilita v zaměstnávání osob z praxe</a:t>
            </a:r>
          </a:p>
          <a:p>
            <a:r>
              <a:rPr lang="cs-CZ" dirty="0" smtClean="0"/>
              <a:t>Větší prostor pro školní specialisty v oboru psychologie, logopedie, asistenty pedagoga apod.</a:t>
            </a:r>
          </a:p>
          <a:p>
            <a:r>
              <a:rPr lang="cs-CZ" dirty="0" smtClean="0"/>
              <a:t>Kvalifikační prostupnost ZŠ a SŠ</a:t>
            </a:r>
          </a:p>
          <a:p>
            <a:r>
              <a:rPr lang="cs-CZ" dirty="0" smtClean="0"/>
              <a:t>Pedagogické vzdělání v režimu celoživotního vzdělávání alternativně i mimo vysoké školy</a:t>
            </a:r>
          </a:p>
          <a:p>
            <a:r>
              <a:rPr lang="cs-CZ" dirty="0" smtClean="0"/>
              <a:t>Adaptační období, novinky v přípravě a podpoře provázejících učitelů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2662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600465"/>
              </p:ext>
            </p:extLst>
          </p:nvPr>
        </p:nvGraphicFramePr>
        <p:xfrm>
          <a:off x="2846623" y="1825625"/>
          <a:ext cx="8396520" cy="4351339"/>
        </p:xfrm>
        <a:graphic>
          <a:graphicData uri="http://schemas.openxmlformats.org/drawingml/2006/table">
            <a:tbl>
              <a:tblPr/>
              <a:tblGrid>
                <a:gridCol w="559768">
                  <a:extLst>
                    <a:ext uri="{9D8B030D-6E8A-4147-A177-3AD203B41FA5}">
                      <a16:colId xmlns:a16="http://schemas.microsoft.com/office/drawing/2014/main" val="1253506571"/>
                    </a:ext>
                  </a:extLst>
                </a:gridCol>
                <a:gridCol w="559768">
                  <a:extLst>
                    <a:ext uri="{9D8B030D-6E8A-4147-A177-3AD203B41FA5}">
                      <a16:colId xmlns:a16="http://schemas.microsoft.com/office/drawing/2014/main" val="280411934"/>
                    </a:ext>
                  </a:extLst>
                </a:gridCol>
                <a:gridCol w="559768">
                  <a:extLst>
                    <a:ext uri="{9D8B030D-6E8A-4147-A177-3AD203B41FA5}">
                      <a16:colId xmlns:a16="http://schemas.microsoft.com/office/drawing/2014/main" val="302779026"/>
                    </a:ext>
                  </a:extLst>
                </a:gridCol>
                <a:gridCol w="559768">
                  <a:extLst>
                    <a:ext uri="{9D8B030D-6E8A-4147-A177-3AD203B41FA5}">
                      <a16:colId xmlns:a16="http://schemas.microsoft.com/office/drawing/2014/main" val="1230197643"/>
                    </a:ext>
                  </a:extLst>
                </a:gridCol>
                <a:gridCol w="559768">
                  <a:extLst>
                    <a:ext uri="{9D8B030D-6E8A-4147-A177-3AD203B41FA5}">
                      <a16:colId xmlns:a16="http://schemas.microsoft.com/office/drawing/2014/main" val="2237189527"/>
                    </a:ext>
                  </a:extLst>
                </a:gridCol>
                <a:gridCol w="559768">
                  <a:extLst>
                    <a:ext uri="{9D8B030D-6E8A-4147-A177-3AD203B41FA5}">
                      <a16:colId xmlns:a16="http://schemas.microsoft.com/office/drawing/2014/main" val="4209963430"/>
                    </a:ext>
                  </a:extLst>
                </a:gridCol>
                <a:gridCol w="559768">
                  <a:extLst>
                    <a:ext uri="{9D8B030D-6E8A-4147-A177-3AD203B41FA5}">
                      <a16:colId xmlns:a16="http://schemas.microsoft.com/office/drawing/2014/main" val="874502575"/>
                    </a:ext>
                  </a:extLst>
                </a:gridCol>
                <a:gridCol w="559768">
                  <a:extLst>
                    <a:ext uri="{9D8B030D-6E8A-4147-A177-3AD203B41FA5}">
                      <a16:colId xmlns:a16="http://schemas.microsoft.com/office/drawing/2014/main" val="3475684266"/>
                    </a:ext>
                  </a:extLst>
                </a:gridCol>
                <a:gridCol w="559768">
                  <a:extLst>
                    <a:ext uri="{9D8B030D-6E8A-4147-A177-3AD203B41FA5}">
                      <a16:colId xmlns:a16="http://schemas.microsoft.com/office/drawing/2014/main" val="1231842106"/>
                    </a:ext>
                  </a:extLst>
                </a:gridCol>
                <a:gridCol w="559768">
                  <a:extLst>
                    <a:ext uri="{9D8B030D-6E8A-4147-A177-3AD203B41FA5}">
                      <a16:colId xmlns:a16="http://schemas.microsoft.com/office/drawing/2014/main" val="3415584302"/>
                    </a:ext>
                  </a:extLst>
                </a:gridCol>
                <a:gridCol w="559768">
                  <a:extLst>
                    <a:ext uri="{9D8B030D-6E8A-4147-A177-3AD203B41FA5}">
                      <a16:colId xmlns:a16="http://schemas.microsoft.com/office/drawing/2014/main" val="2955201398"/>
                    </a:ext>
                  </a:extLst>
                </a:gridCol>
                <a:gridCol w="559768">
                  <a:extLst>
                    <a:ext uri="{9D8B030D-6E8A-4147-A177-3AD203B41FA5}">
                      <a16:colId xmlns:a16="http://schemas.microsoft.com/office/drawing/2014/main" val="2680381584"/>
                    </a:ext>
                  </a:extLst>
                </a:gridCol>
                <a:gridCol w="559768">
                  <a:extLst>
                    <a:ext uri="{9D8B030D-6E8A-4147-A177-3AD203B41FA5}">
                      <a16:colId xmlns:a16="http://schemas.microsoft.com/office/drawing/2014/main" val="2748925890"/>
                    </a:ext>
                  </a:extLst>
                </a:gridCol>
                <a:gridCol w="559768">
                  <a:extLst>
                    <a:ext uri="{9D8B030D-6E8A-4147-A177-3AD203B41FA5}">
                      <a16:colId xmlns:a16="http://schemas.microsoft.com/office/drawing/2014/main" val="1188389839"/>
                    </a:ext>
                  </a:extLst>
                </a:gridCol>
                <a:gridCol w="559768">
                  <a:extLst>
                    <a:ext uri="{9D8B030D-6E8A-4147-A177-3AD203B41FA5}">
                      <a16:colId xmlns:a16="http://schemas.microsoft.com/office/drawing/2014/main" val="2947312608"/>
                    </a:ext>
                  </a:extLst>
                </a:gridCol>
              </a:tblGrid>
              <a:tr h="226044">
                <a:tc rowSpan="2">
                  <a:txBody>
                    <a:bodyPr/>
                    <a:lstStyle/>
                    <a:p>
                      <a:r>
                        <a:rPr lang="cs-CZ" sz="1100"/>
                        <a:t>Platový</a:t>
                      </a:r>
                    </a:p>
                    <a:p>
                      <a:r>
                        <a:rPr lang="cs-CZ" sz="1100"/>
                        <a:t>stupeň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sz="1100"/>
                        <a:t>Praxe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3">
                  <a:txBody>
                    <a:bodyPr/>
                    <a:lstStyle/>
                    <a:p>
                      <a:r>
                        <a:rPr lang="cs-CZ" sz="1100"/>
                        <a:t>Platová třída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544467"/>
                  </a:ext>
                </a:extLst>
              </a:tr>
              <a:tr h="5085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4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5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6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7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8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9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10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11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12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13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14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15*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16*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702126"/>
                  </a:ext>
                </a:extLst>
              </a:tr>
              <a:tr h="395576">
                <a:tc>
                  <a:txBody>
                    <a:bodyPr/>
                    <a:lstStyle/>
                    <a:p>
                      <a:r>
                        <a:rPr lang="cs-CZ" sz="1100"/>
                        <a:t>1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do 2 let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15540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16860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18230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19750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25040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31290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31550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32120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32820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33600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34860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37480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40380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644458"/>
                  </a:ext>
                </a:extLst>
              </a:tr>
              <a:tr h="395576">
                <a:tc>
                  <a:txBody>
                    <a:bodyPr/>
                    <a:lstStyle/>
                    <a:p>
                      <a:r>
                        <a:rPr lang="cs-CZ" sz="1100"/>
                        <a:t>2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do 6 let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16110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17460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18990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20560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25760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31560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31850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32690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33500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34620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36490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40100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43350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1580928"/>
                  </a:ext>
                </a:extLst>
              </a:tr>
              <a:tr h="565109">
                <a:tc>
                  <a:txBody>
                    <a:bodyPr/>
                    <a:lstStyle/>
                    <a:p>
                      <a:r>
                        <a:rPr lang="cs-CZ" sz="1100"/>
                        <a:t>3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do 12 let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17120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18620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20200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22000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26430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31930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32330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33100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34850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36070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38450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42270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46400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4500411"/>
                  </a:ext>
                </a:extLst>
              </a:tr>
              <a:tr h="565109">
                <a:tc>
                  <a:txBody>
                    <a:bodyPr/>
                    <a:lstStyle/>
                    <a:p>
                      <a:r>
                        <a:rPr lang="cs-CZ" sz="1100"/>
                        <a:t>4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do 19 let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18300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19870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21600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23380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27650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32590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33330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34340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36300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38720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41640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45670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49960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9365418"/>
                  </a:ext>
                </a:extLst>
              </a:tr>
              <a:tr h="565109">
                <a:tc>
                  <a:txBody>
                    <a:bodyPr/>
                    <a:lstStyle/>
                    <a:p>
                      <a:r>
                        <a:rPr lang="cs-CZ" sz="1100"/>
                        <a:t>5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do 27 let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19470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21170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23000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25020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28870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33600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34380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35780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38560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41700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45750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49520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53640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430979"/>
                  </a:ext>
                </a:extLst>
              </a:tr>
              <a:tr h="565109">
                <a:tc>
                  <a:txBody>
                    <a:bodyPr/>
                    <a:lstStyle/>
                    <a:p>
                      <a:r>
                        <a:rPr lang="cs-CZ" sz="1100"/>
                        <a:t>6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do 32 let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21130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22980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24890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27050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30920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35330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36290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37770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41780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45140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49450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52120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55600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266084"/>
                  </a:ext>
                </a:extLst>
              </a:tr>
              <a:tr h="565109">
                <a:tc>
                  <a:txBody>
                    <a:bodyPr/>
                    <a:lstStyle/>
                    <a:p>
                      <a:r>
                        <a:rPr lang="cs-CZ" sz="1100"/>
                        <a:t>7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nad 32 let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21720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23580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25590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27810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31800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36130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37060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38790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42780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46260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50630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54000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/>
                        <a:t>57670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3239747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846387" y="1592560"/>
            <a:ext cx="1575231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253948" y="349857"/>
            <a:ext cx="57328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Podle předpisu je </a:t>
            </a:r>
            <a:r>
              <a:rPr lang="cs-CZ" dirty="0" err="1" smtClean="0"/>
              <a:t>sš</a:t>
            </a:r>
            <a:r>
              <a:rPr lang="cs-CZ" dirty="0" smtClean="0"/>
              <a:t> pedagog řazen do 8.-14. platové třídy, zpravidla se jedná o 11.-12. třídu (průměrná mzda v ČR na podzim 2022 činila 39500 Kč)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343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Novinky v profesní přípravě učitelů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196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 MŠMT vázané na připravovanou zákonnou novelu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Provázející učitel: </a:t>
            </a:r>
          </a:p>
          <a:p>
            <a:pPr>
              <a:buFontTx/>
              <a:buChar char="-"/>
            </a:pPr>
            <a:r>
              <a:rPr lang="cs-CZ" dirty="0" smtClean="0"/>
              <a:t>snížení výukové povinnosti na </a:t>
            </a:r>
            <a:r>
              <a:rPr lang="cs-CZ" dirty="0" err="1" smtClean="0"/>
              <a:t>sš</a:t>
            </a:r>
            <a:r>
              <a:rPr lang="cs-CZ" dirty="0" smtClean="0"/>
              <a:t> při zachování platu (řediteli jej de facto doplatí MŠMT) + příplatek 2000 Kč/měsíčně za spolupráci s fakultou</a:t>
            </a:r>
          </a:p>
          <a:p>
            <a:pPr>
              <a:buFontTx/>
              <a:buChar char="-"/>
            </a:pPr>
            <a:r>
              <a:rPr lang="cs-CZ" dirty="0" smtClean="0"/>
              <a:t>Nové povinnosti: ročně 40 hod. školení na fakultě, tzv. tripartita, působení na ostatní </a:t>
            </a:r>
            <a:r>
              <a:rPr lang="cs-CZ" dirty="0" err="1" smtClean="0"/>
              <a:t>sš</a:t>
            </a:r>
            <a:r>
              <a:rPr lang="cs-CZ" dirty="0" smtClean="0"/>
              <a:t> vyučující</a:t>
            </a:r>
          </a:p>
          <a:p>
            <a:pPr marL="0" indent="0">
              <a:buNone/>
            </a:pPr>
            <a:r>
              <a:rPr lang="cs-CZ" dirty="0" smtClean="0"/>
              <a:t>- Tripartita: povinnost realizace aspoň dvou asistovaných náslechů během studia (účast didaktika + PU) s hloubkovou reflexí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7166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Kontexty změn v učitelském studiu na 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PdF</a:t>
            </a:r>
            <a:r>
              <a:rPr lang="cs-CZ" dirty="0" smtClean="0"/>
              <a:t> a </a:t>
            </a:r>
            <a:r>
              <a:rPr lang="cs-CZ" dirty="0" err="1" smtClean="0"/>
              <a:t>PřF</a:t>
            </a:r>
            <a:r>
              <a:rPr lang="cs-CZ" dirty="0" smtClean="0"/>
              <a:t> již prakticky přešly na pětiletý koncept učitelského studia</a:t>
            </a:r>
          </a:p>
          <a:p>
            <a:r>
              <a:rPr lang="cs-CZ" dirty="0" smtClean="0"/>
              <a:t>FF zůstává jako jediná na MU s konceptem dvouletým, výrazně minoritní i v rámci ČR (výhody a nevýhody </a:t>
            </a:r>
            <a:r>
              <a:rPr lang="cs-CZ" smtClean="0"/>
              <a:t>této varianty?)</a:t>
            </a:r>
            <a:endParaRPr lang="cs-CZ" dirty="0" smtClean="0"/>
          </a:p>
          <a:p>
            <a:r>
              <a:rPr lang="cs-CZ" dirty="0" smtClean="0"/>
              <a:t>Kompetence </a:t>
            </a:r>
            <a:r>
              <a:rPr lang="cs-CZ" dirty="0" err="1" smtClean="0"/>
              <a:t>PdF</a:t>
            </a:r>
            <a:r>
              <a:rPr lang="cs-CZ" dirty="0" smtClean="0"/>
              <a:t> a FF se stále více překrývají de facto, po schválení novely i de iure</a:t>
            </a:r>
          </a:p>
          <a:p>
            <a:r>
              <a:rPr lang="cs-CZ" dirty="0" smtClean="0"/>
              <a:t>Rozporná reakce ředitelů partnerských škol</a:t>
            </a:r>
          </a:p>
          <a:p>
            <a:r>
              <a:rPr lang="cs-CZ" dirty="0" smtClean="0"/>
              <a:t>Ekonomické nevýhodnost realizace učitelských SP na FF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1356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427</Words>
  <Application>Microsoft Office PowerPoint</Application>
  <PresentationFormat>Širokoúhlá obrazovka</PresentationFormat>
  <Paragraphs>144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Novinky připravovaného zákona o pedagogických pracovnících</vt:lpstr>
      <vt:lpstr>Hlavní body návrhu zákona</vt:lpstr>
      <vt:lpstr>Prezentace aplikace PowerPoint</vt:lpstr>
      <vt:lpstr>Novinky v profesní přípravě učitelů</vt:lpstr>
      <vt:lpstr>Vize MŠMT vázané na připravovanou zákonnou novelu</vt:lpstr>
      <vt:lpstr>Kontexty změn v učitelském studiu na MU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Novinky připravované zákona o pedagogických pracovníků</dc:title>
  <dc:creator>Lukáš</dc:creator>
  <cp:lastModifiedBy>Lukáš</cp:lastModifiedBy>
  <cp:revision>3</cp:revision>
  <dcterms:created xsi:type="dcterms:W3CDTF">2023-02-24T05:43:50Z</dcterms:created>
  <dcterms:modified xsi:type="dcterms:W3CDTF">2023-02-24T06:00:03Z</dcterms:modified>
</cp:coreProperties>
</file>