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  <p:sldId id="267" r:id="rId10"/>
    <p:sldId id="268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446"/>
    <a:srgbClr val="D5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/>
    <p:restoredTop sz="94714"/>
  </p:normalViewPr>
  <p:slideViewPr>
    <p:cSldViewPr>
      <p:cViewPr varScale="1">
        <p:scale>
          <a:sx n="74" d="100"/>
          <a:sy n="74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viIhOorr11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xLD8oWRmlA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dqkfpKJw348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gux_pyEIcU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Qg0XyRXaB-Q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16"/>
          <p:cNvSpPr txBox="1"/>
          <p:nvPr/>
        </p:nvSpPr>
        <p:spPr>
          <a:xfrm>
            <a:off x="835225" y="1997013"/>
            <a:ext cx="6591299" cy="1624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Korean culture class</a:t>
            </a:r>
            <a:endParaRPr lang="en-US" sz="6000" kern="1200" spc="-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225" y="4342627"/>
            <a:ext cx="5724144" cy="1191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Mail: goyuji4@gmail.com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/>
              <a:t>Instagram: @</a:t>
            </a:r>
            <a:r>
              <a:rPr lang="en-US" altLang="ko-KR" sz="3000" dirty="0" err="1"/>
              <a:t>yuvvnzzn</a:t>
            </a:r>
            <a:endParaRPr lang="en-US" sz="3000" dirty="0"/>
          </a:p>
        </p:txBody>
      </p:sp>
      <p:pic>
        <p:nvPicPr>
          <p:cNvPr id="4110" name="Picture 14" descr="한국 소개 - 관광 — 뉴욕한국문화원">
            <a:extLst>
              <a:ext uri="{FF2B5EF4-FFF2-40B4-BE49-F238E27FC236}">
                <a16:creationId xmlns:a16="http://schemas.microsoft.com/office/drawing/2014/main" id="{4F76F06D-4D9B-06E9-8595-B111B27C1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r="1" b="3417"/>
          <a:stretch/>
        </p:blipFill>
        <p:spPr bwMode="auto">
          <a:xfrm>
            <a:off x="7356474" y="-6"/>
            <a:ext cx="10931526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ine your Korea">
            <a:extLst>
              <a:ext uri="{FF2B5EF4-FFF2-40B4-BE49-F238E27FC236}">
                <a16:creationId xmlns:a16="http://schemas.microsoft.com/office/drawing/2014/main" id="{21ED3ECB-A83E-C667-C5E9-06354C2A5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 r="-2" b="-2"/>
          <a:stretch/>
        </p:blipFill>
        <p:spPr bwMode="auto">
          <a:xfrm>
            <a:off x="7090092" y="5541553"/>
            <a:ext cx="11208571" cy="474545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E17FA1-54BF-A6D2-C014-FDA739B3A3F0}"/>
              </a:ext>
            </a:extLst>
          </p:cNvPr>
          <p:cNvSpPr txBox="1"/>
          <p:nvPr/>
        </p:nvSpPr>
        <p:spPr>
          <a:xfrm>
            <a:off x="877897" y="596285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/>
              <a:t>Yuji Koh</a:t>
            </a:r>
            <a:endParaRPr kumimoji="1" lang="ko-KR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제주] 북촌 돌하르방공원 : 제주 가볼만한 곳 : 네이버 블로그">
            <a:extLst>
              <a:ext uri="{FF2B5EF4-FFF2-40B4-BE49-F238E27FC236}">
                <a16:creationId xmlns:a16="http://schemas.microsoft.com/office/drawing/2014/main" id="{06E64439-9ACE-00CF-D6CE-0E91086CA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r="-1" b="26277"/>
          <a:stretch/>
        </p:blipFill>
        <p:spPr bwMode="auto">
          <a:xfrm>
            <a:off x="20" y="10"/>
            <a:ext cx="9157684" cy="6287609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제주의 얼굴 '돌하르방' |">
            <a:extLst>
              <a:ext uri="{FF2B5EF4-FFF2-40B4-BE49-F238E27FC236}">
                <a16:creationId xmlns:a16="http://schemas.microsoft.com/office/drawing/2014/main" id="{C2E1F7DD-781C-5641-86FD-2A5E60616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5"/>
          <a:stretch/>
        </p:blipFill>
        <p:spPr bwMode="auto">
          <a:xfrm>
            <a:off x="693630" y="6456627"/>
            <a:ext cx="8121174" cy="3830373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C77FC-C2A6-325F-ECA6-2E9DF59057D8}"/>
              </a:ext>
            </a:extLst>
          </p:cNvPr>
          <p:cNvSpPr txBox="1"/>
          <p:nvPr/>
        </p:nvSpPr>
        <p:spPr>
          <a:xfrm>
            <a:off x="8939965" y="3180476"/>
            <a:ext cx="8673096" cy="3962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4800" dirty="0" err="1"/>
              <a:t>jeju</a:t>
            </a:r>
            <a:r>
              <a:rPr lang="en-US" altLang="ko-KR" sz="4800" dirty="0"/>
              <a:t> Dol </a:t>
            </a:r>
            <a:r>
              <a:rPr lang="en-US" altLang="ko-KR" sz="4800" dirty="0" err="1"/>
              <a:t>Hareubang</a:t>
            </a:r>
            <a:endParaRPr lang="en-US" altLang="ko-KR" sz="4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ko-KR" sz="3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-US" altLang="ko-KR" sz="3000" dirty="0" err="1"/>
              <a:t>Jeju</a:t>
            </a:r>
            <a:r>
              <a:rPr lang="en-US" altLang="ko-KR" sz="3000" dirty="0"/>
              <a:t> is a volcanic island, so basalt is famous.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ko-KR" sz="3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-made of basalt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ko-KR" sz="3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-dol means stone </a:t>
            </a:r>
            <a:r>
              <a:rPr lang="en-US" altLang="ko-KR" sz="3000" dirty="0" err="1"/>
              <a:t>Harubang</a:t>
            </a:r>
            <a:r>
              <a:rPr lang="en-US" altLang="ko-KR" sz="3000" dirty="0"/>
              <a:t> is a </a:t>
            </a:r>
            <a:r>
              <a:rPr lang="en-US" altLang="ko-KR" sz="3000" dirty="0" err="1"/>
              <a:t>Jeju</a:t>
            </a:r>
            <a:r>
              <a:rPr lang="en-US" altLang="ko-KR" sz="3000" dirty="0"/>
              <a:t> dialect meaning grandfather.</a:t>
            </a:r>
            <a:endParaRPr kumimoji="1"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val="2473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39200" y="-3447339"/>
            <a:ext cx="36571429" cy="23221239"/>
            <a:chOff x="-9152206" y="-4932323"/>
            <a:chExt cx="36571429" cy="232212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32323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10169" y="1044832"/>
              <a:ext cx="18285714" cy="116106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495800" y="8365945"/>
            <a:ext cx="898592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3600" dirty="0">
                <a:solidFill>
                  <a:srgbClr val="424835"/>
                </a:solidFill>
                <a:latin typeface="Noto Sans CJK KR Light" pitchFamily="34" charset="0"/>
                <a:cs typeface="Noto Sans CJK KR Light" pitchFamily="34" charset="0"/>
              </a:rPr>
              <a:t>3</a:t>
            </a:r>
            <a:endParaRPr lang="en-US" sz="3600" dirty="0">
              <a:solidFill>
                <a:srgbClr val="424835"/>
              </a:solidFill>
              <a:latin typeface="Noto Sans CJK KR Light" pitchFamily="34" charset="0"/>
              <a:cs typeface="Noto Sans CJK KR Light" pitchFamily="34" charset="0"/>
            </a:endParaRPr>
          </a:p>
          <a:p>
            <a:pPr algn="ctr"/>
            <a:r>
              <a:rPr lang="en" altLang="ko-KR" sz="3600" dirty="0" err="1"/>
              <a:t>Jeju</a:t>
            </a:r>
            <a:endParaRPr lang="en-US" sz="3600" dirty="0"/>
          </a:p>
        </p:txBody>
      </p:sp>
      <p:sp>
        <p:nvSpPr>
          <p:cNvPr id="18" name="Object 18"/>
          <p:cNvSpPr txBox="1"/>
          <p:nvPr/>
        </p:nvSpPr>
        <p:spPr>
          <a:xfrm>
            <a:off x="4495800" y="3502275"/>
            <a:ext cx="898592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3600" dirty="0">
                <a:solidFill>
                  <a:srgbClr val="424835"/>
                </a:solidFill>
                <a:latin typeface="Noto Sans CJK KR Light" pitchFamily="34" charset="0"/>
                <a:cs typeface="Noto Sans CJK KR Light" pitchFamily="34" charset="0"/>
              </a:rPr>
              <a:t> </a:t>
            </a:r>
            <a:r>
              <a:rPr lang="en-US" sz="3600" dirty="0">
                <a:solidFill>
                  <a:srgbClr val="424835"/>
                </a:solidFill>
                <a:latin typeface="Noto Sans CJK KR Light" pitchFamily="34" charset="0"/>
                <a:cs typeface="Noto Sans CJK KR Light" pitchFamily="34" charset="0"/>
              </a:rPr>
              <a:t>1</a:t>
            </a:r>
          </a:p>
          <a:p>
            <a:pPr algn="ctr"/>
            <a:r>
              <a:rPr lang="en" altLang="ko-KR" sz="3600" dirty="0" err="1"/>
              <a:t>korea</a:t>
            </a:r>
            <a:r>
              <a:rPr lang="en" altLang="ko-KR" sz="3600" dirty="0"/>
              <a:t> geography</a:t>
            </a:r>
            <a:endParaRPr lang="en-US" sz="3600" dirty="0"/>
          </a:p>
        </p:txBody>
      </p:sp>
      <p:sp>
        <p:nvSpPr>
          <p:cNvPr id="19" name="Object 19"/>
          <p:cNvSpPr txBox="1"/>
          <p:nvPr/>
        </p:nvSpPr>
        <p:spPr>
          <a:xfrm>
            <a:off x="4649898" y="570116"/>
            <a:ext cx="898592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kern="0" spc="-100" dirty="0">
                <a:solidFill>
                  <a:srgbClr val="424835"/>
                </a:solidFill>
                <a:latin typeface="Noto Sans CJK KR Bold" pitchFamily="34" charset="0"/>
              </a:rPr>
              <a:t>INDEX</a:t>
            </a:r>
            <a:endParaRPr lang="en-US" sz="6000" dirty="0"/>
          </a:p>
        </p:txBody>
      </p:sp>
      <p:sp>
        <p:nvSpPr>
          <p:cNvPr id="20" name="Object 20"/>
          <p:cNvSpPr txBox="1"/>
          <p:nvPr/>
        </p:nvSpPr>
        <p:spPr>
          <a:xfrm>
            <a:off x="4495800" y="6011566"/>
            <a:ext cx="898592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3600" dirty="0">
                <a:solidFill>
                  <a:srgbClr val="424835"/>
                </a:solidFill>
                <a:latin typeface="Noto Sans CJK KR Light" pitchFamily="34" charset="0"/>
                <a:cs typeface="Noto Sans CJK KR Bold" pitchFamily="34" charset="0"/>
              </a:rPr>
              <a:t>2</a:t>
            </a:r>
            <a:endParaRPr lang="en-US" sz="3600" dirty="0">
              <a:solidFill>
                <a:srgbClr val="424835"/>
              </a:solidFill>
              <a:latin typeface="Noto Sans CJK KR Bold" pitchFamily="34" charset="0"/>
              <a:cs typeface="Noto Sans CJK KR Bold" pitchFamily="34" charset="0"/>
            </a:endParaRPr>
          </a:p>
          <a:p>
            <a:pPr algn="ctr"/>
            <a:r>
              <a:rPr lang="en" altLang="ko-KR" sz="3600" dirty="0"/>
              <a:t>Korea </a:t>
            </a:r>
            <a:r>
              <a:rPr lang="en-US" altLang="ko-KR" sz="3600" dirty="0"/>
              <a:t>city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944177" cy="10287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1257301" y="965200"/>
            <a:ext cx="5832789" cy="270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4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Where is Korea located?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7DCBD-481A-7494-EF03-18B76C17C3C0}"/>
              </a:ext>
            </a:extLst>
          </p:cNvPr>
          <p:cNvSpPr txBox="1"/>
          <p:nvPr/>
        </p:nvSpPr>
        <p:spPr>
          <a:xfrm>
            <a:off x="1257301" y="3935071"/>
            <a:ext cx="5832792" cy="5330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/>
              <a:t>-Located in Asia (East Asia)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/>
              <a:t>-Divided into North and South Korea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/>
              <a:t>-It is a peninsula type and 70% of the land is mountains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ko-KR" sz="3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515588-9568-A037-40C7-5B383F4F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1714" y="1409700"/>
            <a:ext cx="883582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래픽 5" descr="표식 단색으로 채워진">
            <a:extLst>
              <a:ext uri="{FF2B5EF4-FFF2-40B4-BE49-F238E27FC236}">
                <a16:creationId xmlns:a16="http://schemas.microsoft.com/office/drawing/2014/main" id="{76ECAD3C-6BFD-B4D1-535D-BC6CC15DC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00317" y="28575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2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8287998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DB27C-E5AB-0A5A-CEFE-B70AF43AB5F6}"/>
              </a:ext>
            </a:extLst>
          </p:cNvPr>
          <p:cNvSpPr txBox="1"/>
          <p:nvPr/>
        </p:nvSpPr>
        <p:spPr>
          <a:xfrm>
            <a:off x="838200" y="7758552"/>
            <a:ext cx="10074867" cy="1488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-H</a:t>
            </a:r>
            <a:r>
              <a:rPr lang="en-US" altLang="ko-KR" sz="36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igh population density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3600" b="0" i="0" u="none" strike="noStrike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</a:t>
            </a:r>
            <a:r>
              <a:rPr lang="en-US" altLang="ko-KR" sz="3600">
                <a:latin typeface="+mj-lt"/>
                <a:ea typeface="+mj-ea"/>
                <a:cs typeface="+mj-cs"/>
              </a:rPr>
              <a:t>1/5</a:t>
            </a:r>
            <a:r>
              <a:rPr lang="en-US" altLang="ko-KR" sz="36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altLang="ko-KR" sz="36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of the population lives in Seoul</a:t>
            </a:r>
            <a:endParaRPr kumimoji="1" lang="en-US" altLang="ko-KR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023710A2-B614-1101-F95F-E1F6B309B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-1"/>
          <a:stretch/>
        </p:blipFill>
        <p:spPr bwMode="auto">
          <a:xfrm>
            <a:off x="20" y="10"/>
            <a:ext cx="9143980" cy="7166603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하늘, 야외, 스카이라인, 도시 풍경이(가) 표시된 사진&#10;&#10;자동 생성된 설명">
            <a:extLst>
              <a:ext uri="{FF2B5EF4-FFF2-40B4-BE49-F238E27FC236}">
                <a16:creationId xmlns:a16="http://schemas.microsoft.com/office/drawing/2014/main" id="{BE94A2F2-01AC-B44E-16B9-AEBBEE7F9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4586" b="-1"/>
          <a:stretch/>
        </p:blipFill>
        <p:spPr bwMode="auto">
          <a:xfrm>
            <a:off x="9144000" y="22983"/>
            <a:ext cx="9144000" cy="8183328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F9389D-A9E8-29F9-C1A8-FB9D4247FCDA}"/>
              </a:ext>
            </a:extLst>
          </p:cNvPr>
          <p:cNvSpPr txBox="1"/>
          <p:nvPr/>
        </p:nvSpPr>
        <p:spPr>
          <a:xfrm>
            <a:off x="8153400" y="876305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dirty="0">
                <a:hlinkClick r:id="rId4"/>
              </a:rPr>
              <a:t>https://youtu.be/viIhOorr11I</a:t>
            </a:r>
            <a:endParaRPr kumimoji="1"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1351B-A0B3-B0FD-7217-7BF2369EE88B}"/>
              </a:ext>
            </a:extLst>
          </p:cNvPr>
          <p:cNvSpPr txBox="1"/>
          <p:nvPr/>
        </p:nvSpPr>
        <p:spPr>
          <a:xfrm>
            <a:off x="11810694" y="2516351"/>
            <a:ext cx="3505200" cy="125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 kern="1200" dirty="0">
                <a:solidFill>
                  <a:srgbClr val="D43446"/>
                </a:solidFill>
                <a:latin typeface="+mj-lt"/>
                <a:ea typeface="+mj-ea"/>
                <a:cs typeface="+mj-cs"/>
              </a:rPr>
              <a:t>Busan</a:t>
            </a:r>
          </a:p>
        </p:txBody>
      </p:sp>
      <p:pic>
        <p:nvPicPr>
          <p:cNvPr id="2052" name="Picture 4" descr="부산 가볼만한곳 부산 엑스더스카이 엘시티 전망대 해운대 야경 놀거리 데이트 장소 부산여행코스추천 : 네이버 블로그">
            <a:extLst>
              <a:ext uri="{FF2B5EF4-FFF2-40B4-BE49-F238E27FC236}">
                <a16:creationId xmlns:a16="http://schemas.microsoft.com/office/drawing/2014/main" id="{5DC8DDF7-228D-6550-846B-282512E8E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/>
          <a:stretch/>
        </p:blipFill>
        <p:spPr bwMode="auto">
          <a:xfrm>
            <a:off x="20" y="10"/>
            <a:ext cx="9157684" cy="6287609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부산 '세븐 브리지'가 만드는 행운 이야기 - 조선일보">
            <a:extLst>
              <a:ext uri="{FF2B5EF4-FFF2-40B4-BE49-F238E27FC236}">
                <a16:creationId xmlns:a16="http://schemas.microsoft.com/office/drawing/2014/main" id="{63651C00-2D5F-FC5E-AA5A-D0BDF820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/>
          <a:stretch/>
        </p:blipFill>
        <p:spPr bwMode="auto">
          <a:xfrm>
            <a:off x="693630" y="6456627"/>
            <a:ext cx="8121174" cy="3830373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E2F32-E500-7560-5B48-6B48B4112E51}"/>
              </a:ext>
            </a:extLst>
          </p:cNvPr>
          <p:cNvSpPr txBox="1"/>
          <p:nvPr/>
        </p:nvSpPr>
        <p:spPr>
          <a:xfrm>
            <a:off x="8797551" y="4533900"/>
            <a:ext cx="9171333" cy="2819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" altLang="ko-KR" sz="3000" dirty="0"/>
              <a:t>2nd largest city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ko-KR" sz="3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-US" altLang="ko-KR" sz="3000" b="0" i="0" u="none" strike="noStrike" dirty="0">
                <a:effectLst/>
              </a:rPr>
              <a:t>Located on the sea, active trade area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b="0" i="0" u="none" strike="noStrike" dirty="0">
                <a:effectLst/>
              </a:rPr>
              <a:t> </a:t>
            </a:r>
            <a:endParaRPr lang="en-US" altLang="ko-KR" sz="3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b="0" i="0" u="none" strike="noStrike" dirty="0">
                <a:effectLst/>
              </a:rPr>
              <a:t>-Famous for night view and bridge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b="0" i="0" u="none" strike="noStrike" dirty="0">
                <a:effectLst/>
              </a:rPr>
              <a:t>-Efforts are being made to attract the 2030 Busan Expo</a:t>
            </a:r>
            <a:endParaRPr kumimoji="1" lang="en-US" altLang="ko-KR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88730-E8E3-257C-9F6F-83959D8A9090}"/>
              </a:ext>
            </a:extLst>
          </p:cNvPr>
          <p:cNvSpPr txBox="1"/>
          <p:nvPr/>
        </p:nvSpPr>
        <p:spPr>
          <a:xfrm>
            <a:off x="14020800" y="394357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dirty="0">
                <a:hlinkClick r:id="rId4"/>
              </a:rPr>
              <a:t>https://youtu.be/xLD8oWRmlAE</a:t>
            </a:r>
            <a:endParaRPr kumimoji="1"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1351B-A0B3-B0FD-7217-7BF2369EE88B}"/>
              </a:ext>
            </a:extLst>
          </p:cNvPr>
          <p:cNvSpPr txBox="1"/>
          <p:nvPr/>
        </p:nvSpPr>
        <p:spPr>
          <a:xfrm>
            <a:off x="10717902" y="6673550"/>
            <a:ext cx="3676731" cy="804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600" kern="1200" dirty="0" err="1">
                <a:solidFill>
                  <a:srgbClr val="D43446"/>
                </a:solidFill>
                <a:latin typeface="+mj-lt"/>
                <a:ea typeface="+mj-ea"/>
                <a:cs typeface="+mj-cs"/>
              </a:rPr>
              <a:t>Gyeongju</a:t>
            </a:r>
            <a:endParaRPr kumimoji="1" lang="en-US" altLang="ko-KR" sz="6600" kern="1200" dirty="0">
              <a:solidFill>
                <a:srgbClr val="D4344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0" name="Picture 8" descr="경주의 야간 관광명소 베스트 5 - 과거와 현대가 만나 신비로운 경주의 밤 - Go Guides">
            <a:extLst>
              <a:ext uri="{FF2B5EF4-FFF2-40B4-BE49-F238E27FC236}">
                <a16:creationId xmlns:a16="http://schemas.microsoft.com/office/drawing/2014/main" id="{9767F558-CD6D-D51E-C419-9A9809BB8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r="4705" b="1"/>
          <a:stretch/>
        </p:blipFill>
        <p:spPr bwMode="auto">
          <a:xfrm>
            <a:off x="6379482" y="0"/>
            <a:ext cx="7181933" cy="5986796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E2F32-E500-7560-5B48-6B48B4112E51}"/>
              </a:ext>
            </a:extLst>
          </p:cNvPr>
          <p:cNvSpPr txBox="1"/>
          <p:nvPr/>
        </p:nvSpPr>
        <p:spPr>
          <a:xfrm>
            <a:off x="9290693" y="8030790"/>
            <a:ext cx="7291422" cy="1039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2800" dirty="0"/>
              <a:t>-The ancient capital of Silla Dynasty in Korea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28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2800" dirty="0"/>
              <a:t>-Historical and traditional city</a:t>
            </a:r>
            <a:endParaRPr kumimoji="1" lang="en-US" altLang="ko-KR" sz="2800" dirty="0"/>
          </a:p>
        </p:txBody>
      </p:sp>
      <p:pic>
        <p:nvPicPr>
          <p:cNvPr id="3078" name="Picture 6" descr="경주시 명소 | 꼭 가봐야 할 5곳과 역사적인 명소 » Agoda: Check in, step out">
            <a:extLst>
              <a:ext uri="{FF2B5EF4-FFF2-40B4-BE49-F238E27FC236}">
                <a16:creationId xmlns:a16="http://schemas.microsoft.com/office/drawing/2014/main" id="{E748E3D1-9250-7B10-F609-E4F645E5E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7" r="19846" b="1"/>
          <a:stretch/>
        </p:blipFill>
        <p:spPr bwMode="auto">
          <a:xfrm>
            <a:off x="20" y="416208"/>
            <a:ext cx="6829087" cy="8919327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국보 경주 석굴암 석굴 (慶州 石窟庵 石窟) | 국가문화유산포털 | 문화재 종목별 검색">
            <a:extLst>
              <a:ext uri="{FF2B5EF4-FFF2-40B4-BE49-F238E27FC236}">
                <a16:creationId xmlns:a16="http://schemas.microsoft.com/office/drawing/2014/main" id="{0E53955C-82AB-EC88-D231-4EFE81443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r="6483" b="1"/>
          <a:stretch/>
        </p:blipFill>
        <p:spPr bwMode="auto">
          <a:xfrm>
            <a:off x="13561415" y="-2"/>
            <a:ext cx="4726585" cy="572996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BFCAD-EC6B-5463-B091-F28732E60C47}"/>
              </a:ext>
            </a:extLst>
          </p:cNvPr>
          <p:cNvSpPr txBox="1"/>
          <p:nvPr/>
        </p:nvSpPr>
        <p:spPr>
          <a:xfrm>
            <a:off x="13161741" y="749044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dirty="0">
                <a:hlinkClick r:id="rId5"/>
              </a:rPr>
              <a:t>https://</a:t>
            </a:r>
            <a:r>
              <a:rPr kumimoji="1" lang="en" altLang="ko-KR" dirty="0" err="1">
                <a:hlinkClick r:id="rId5"/>
              </a:rPr>
              <a:t>youtu.be</a:t>
            </a:r>
            <a:r>
              <a:rPr kumimoji="1" lang="en" altLang="ko-KR" dirty="0">
                <a:hlinkClick r:id="rId5"/>
              </a:rPr>
              <a:t>/dqkfpKJw348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73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3D514-0F3A-0DCA-7F81-4423724F21FC}"/>
              </a:ext>
            </a:extLst>
          </p:cNvPr>
          <p:cNvSpPr txBox="1"/>
          <p:nvPr/>
        </p:nvSpPr>
        <p:spPr>
          <a:xfrm>
            <a:off x="1535434" y="1100459"/>
            <a:ext cx="2171699" cy="1547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 kern="1200" dirty="0" err="1">
                <a:solidFill>
                  <a:srgbClr val="D43446"/>
                </a:solidFill>
                <a:latin typeface="+mj-lt"/>
                <a:ea typeface="+mj-ea"/>
                <a:cs typeface="+mj-cs"/>
              </a:rPr>
              <a:t>Jeju</a:t>
            </a:r>
            <a:endParaRPr kumimoji="1" lang="en-US" altLang="ko-KR" sz="6600" kern="1200" dirty="0">
              <a:solidFill>
                <a:srgbClr val="D4344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457C7-43AC-0276-6D22-EB4E92153F30}"/>
              </a:ext>
            </a:extLst>
          </p:cNvPr>
          <p:cNvSpPr txBox="1"/>
          <p:nvPr/>
        </p:nvSpPr>
        <p:spPr>
          <a:xfrm>
            <a:off x="152400" y="3826756"/>
            <a:ext cx="7863835" cy="34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b="0" i="0" u="none" strike="noStrike" dirty="0">
                <a:effectLst/>
              </a:rPr>
              <a:t>-An island located in the southernmost part of Korea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b="0" i="0" u="none" strike="noStrike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-US" altLang="ko-KR" sz="3000" b="0" i="0" u="none" strike="noStrike" dirty="0">
                <a:effectLst/>
              </a:rPr>
              <a:t>It has the largest mountain in South Korea and is a volcanic island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b="0" i="0" u="none" strike="noStrike" dirty="0">
                <a:effectLst/>
              </a:rPr>
              <a:t>-Selected as UNESCO World Natural Heritage</a:t>
            </a:r>
            <a:endParaRPr kumimoji="1" lang="en-US" altLang="ko-KR" sz="3000" dirty="0"/>
          </a:p>
        </p:txBody>
      </p:sp>
      <p:pic>
        <p:nvPicPr>
          <p:cNvPr id="1026" name="Picture 2" descr="제주도 해수욕장 정보 총정리 15곳. [위치,장단점, 특징]">
            <a:extLst>
              <a:ext uri="{FF2B5EF4-FFF2-40B4-BE49-F238E27FC236}">
                <a16:creationId xmlns:a16="http://schemas.microsoft.com/office/drawing/2014/main" id="{DD8685DB-4D91-590A-26E6-36859E077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8" r="1" b="1"/>
          <a:stretch/>
        </p:blipFill>
        <p:spPr bwMode="auto">
          <a:xfrm>
            <a:off x="8016234" y="-6"/>
            <a:ext cx="10271765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한라산 (제주도 국가지질공원)&gt; 여행지 | 한국관광100선:대한민국 구석구석">
            <a:extLst>
              <a:ext uri="{FF2B5EF4-FFF2-40B4-BE49-F238E27FC236}">
                <a16:creationId xmlns:a16="http://schemas.microsoft.com/office/drawing/2014/main" id="{B9FF1134-222B-1920-E912-9024FCEC8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1" r="-2" b="-2"/>
          <a:stretch/>
        </p:blipFill>
        <p:spPr bwMode="auto">
          <a:xfrm>
            <a:off x="7691628" y="5541553"/>
            <a:ext cx="10591800" cy="4745448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3142C-13FF-B262-14BE-2AAB239FE1A9}"/>
              </a:ext>
            </a:extLst>
          </p:cNvPr>
          <p:cNvSpPr txBox="1"/>
          <p:nvPr/>
        </p:nvSpPr>
        <p:spPr>
          <a:xfrm>
            <a:off x="3276600" y="246360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dirty="0">
                <a:hlinkClick r:id="rId4"/>
              </a:rPr>
              <a:t>https://youtu.be/gux_pyEIcUY</a:t>
            </a:r>
            <a:endParaRPr kumimoji="1"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BC 연예뉴스 사진">
            <a:extLst>
              <a:ext uri="{FF2B5EF4-FFF2-40B4-BE49-F238E27FC236}">
                <a16:creationId xmlns:a16="http://schemas.microsoft.com/office/drawing/2014/main" id="{7BFA509E-08E8-691E-32E9-27D0D283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r="1" b="10988"/>
          <a:stretch/>
        </p:blipFill>
        <p:spPr bwMode="auto">
          <a:xfrm>
            <a:off x="20" y="3"/>
            <a:ext cx="11301940" cy="6296052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이정재X박해수 '오징어게임' 스페셜 포스터 공개...팽팽한 긴장감 - 스타투데이">
            <a:extLst>
              <a:ext uri="{FF2B5EF4-FFF2-40B4-BE49-F238E27FC236}">
                <a16:creationId xmlns:a16="http://schemas.microsoft.com/office/drawing/2014/main" id="{2F5B384B-5E86-FA9F-CCB5-D0F2850FB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1" r="-1" b="13813"/>
          <a:stretch/>
        </p:blipFill>
        <p:spPr bwMode="auto">
          <a:xfrm>
            <a:off x="1" y="6474382"/>
            <a:ext cx="10255275" cy="3812606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A98D7-C83F-275E-B084-F942C27F71AF}"/>
              </a:ext>
            </a:extLst>
          </p:cNvPr>
          <p:cNvSpPr txBox="1"/>
          <p:nvPr/>
        </p:nvSpPr>
        <p:spPr>
          <a:xfrm>
            <a:off x="9506173" y="8274916"/>
            <a:ext cx="2252661" cy="47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squid game</a:t>
            </a:r>
            <a:endParaRPr kumimoji="1" lang="en-US" altLang="ko-KR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JOY 조이 '안녕 (Hello)' MV - YouTube">
            <a:extLst>
              <a:ext uri="{FF2B5EF4-FFF2-40B4-BE49-F238E27FC236}">
                <a16:creationId xmlns:a16="http://schemas.microsoft.com/office/drawing/2014/main" id="{8913A6DB-C6A1-037C-1A19-F74B99DB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-2157"/>
            <a:ext cx="7086600" cy="58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D35A57-FC79-EFBA-E987-EF8719E51DB2}"/>
              </a:ext>
            </a:extLst>
          </p:cNvPr>
          <p:cNvSpPr txBox="1"/>
          <p:nvPr/>
        </p:nvSpPr>
        <p:spPr>
          <a:xfrm>
            <a:off x="13204270" y="629821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800" b="0" i="0" u="none" strike="noStrike" dirty="0">
                <a:solidFill>
                  <a:srgbClr val="202124"/>
                </a:solidFill>
                <a:effectLst/>
                <a:latin typeface="+mj-lt"/>
                <a:ea typeface="Apple SD Gothic Neo" panose="02000300000000000000" pitchFamily="2" charset="-127"/>
              </a:rPr>
              <a:t>Red Velvet Joy - Hello</a:t>
            </a:r>
            <a:endParaRPr kumimoji="1" lang="ko-KR" altLang="en-US" sz="28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0652D8-726F-6212-B696-31D34753AAFE}"/>
              </a:ext>
            </a:extLst>
          </p:cNvPr>
          <p:cNvSpPr txBox="1"/>
          <p:nvPr/>
        </p:nvSpPr>
        <p:spPr>
          <a:xfrm>
            <a:off x="7925607" y="6323636"/>
            <a:ext cx="304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800" dirty="0">
                <a:latin typeface="+mj-lt"/>
              </a:rPr>
              <a:t>Twice</a:t>
            </a:r>
            <a:r>
              <a:rPr lang="ko-KR" altLang="en-US" sz="2800" dirty="0">
                <a:latin typeface="+mj-lt"/>
              </a:rPr>
              <a:t> </a:t>
            </a:r>
            <a:r>
              <a:rPr lang="en-US" altLang="ko-KR" sz="2800" dirty="0">
                <a:latin typeface="+mj-lt"/>
              </a:rPr>
              <a:t>-</a:t>
            </a:r>
            <a:r>
              <a:rPr lang="ko-KR" altLang="en-US" sz="2800" dirty="0">
                <a:latin typeface="+mj-lt"/>
              </a:rPr>
              <a:t> </a:t>
            </a:r>
            <a:r>
              <a:rPr lang="en" altLang="ko-KR" sz="2800" b="0" i="0" u="none" strike="noStrike" dirty="0">
                <a:solidFill>
                  <a:srgbClr val="202124"/>
                </a:solidFill>
                <a:effectLst/>
                <a:latin typeface="+mj-lt"/>
                <a:ea typeface="Apple SD Gothic Neo" panose="02000300000000000000" pitchFamily="2" charset="-127"/>
              </a:rPr>
              <a:t>alcohol free</a:t>
            </a:r>
            <a:r>
              <a:rPr lang="ko-KR" altLang="en-US" sz="2800" dirty="0">
                <a:latin typeface="+mj-lt"/>
              </a:rPr>
              <a:t> </a:t>
            </a:r>
            <a:endParaRPr kumimoji="1" lang="ko-KR" altLang="en-US" sz="28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4838F-B37B-0ED9-1CD0-751BD301281C}"/>
              </a:ext>
            </a:extLst>
          </p:cNvPr>
          <p:cNvSpPr txBox="1"/>
          <p:nvPr/>
        </p:nvSpPr>
        <p:spPr>
          <a:xfrm>
            <a:off x="9468752" y="90414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dirty="0">
                <a:hlinkClick r:id="rId5"/>
              </a:rPr>
              <a:t>https://youtu.be/Qg0XyRXaB-Q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519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96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제주해녀문화에서 'ESG'를 보다">
            <a:extLst>
              <a:ext uri="{FF2B5EF4-FFF2-40B4-BE49-F238E27FC236}">
                <a16:creationId xmlns:a16="http://schemas.microsoft.com/office/drawing/2014/main" id="{C775DBAB-47E7-8FDF-1796-90A7D84E6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r="-1" b="-1"/>
          <a:stretch/>
        </p:blipFill>
        <p:spPr bwMode="auto">
          <a:xfrm>
            <a:off x="20" y="10"/>
            <a:ext cx="9157684" cy="6287609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커버스토리] 제주도·독도·외국까지 맨몸으로 물질하며 바다와 함께 삶 꾸려온 해녀문화 맛보기 | 소년중앙">
            <a:extLst>
              <a:ext uri="{FF2B5EF4-FFF2-40B4-BE49-F238E27FC236}">
                <a16:creationId xmlns:a16="http://schemas.microsoft.com/office/drawing/2014/main" id="{3B4AB4DE-85C8-B3A2-49B0-1050F1431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2"/>
          <a:stretch/>
        </p:blipFill>
        <p:spPr bwMode="auto">
          <a:xfrm>
            <a:off x="693630" y="6456627"/>
            <a:ext cx="8121174" cy="3830373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DBC55-4859-1EDF-3499-3B9AE19A592B}"/>
              </a:ext>
            </a:extLst>
          </p:cNvPr>
          <p:cNvSpPr txBox="1"/>
          <p:nvPr/>
        </p:nvSpPr>
        <p:spPr>
          <a:xfrm>
            <a:off x="9851334" y="3314700"/>
            <a:ext cx="76581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4800" b="0" i="0" u="none" strike="noStrike" dirty="0" err="1">
                <a:effectLst/>
              </a:rPr>
              <a:t>Jeju</a:t>
            </a:r>
            <a:r>
              <a:rPr lang="en-US" altLang="ko-KR" sz="4800" b="0" i="0" u="none" strike="noStrike" dirty="0">
                <a:effectLst/>
              </a:rPr>
              <a:t> </a:t>
            </a:r>
            <a:r>
              <a:rPr lang="en-US" altLang="ko-KR" sz="4800" b="0" i="0" u="none" strike="noStrike" dirty="0" err="1">
                <a:effectLst/>
              </a:rPr>
              <a:t>Haenyeo</a:t>
            </a:r>
            <a:endParaRPr lang="en-US" altLang="ko-KR" sz="4800" b="0" i="0" u="none" strike="noStrike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-US" altLang="ko-KR" sz="3000" b="0" i="0" u="none" strike="noStrike" dirty="0">
                <a:effectLst/>
              </a:rPr>
              <a:t>Diving in the sea to catch seafood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-US" altLang="ko-KR" sz="3000" b="0" i="0" u="none" strike="noStrike" dirty="0">
                <a:effectLst/>
              </a:rPr>
              <a:t>made up of women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3000" dirty="0"/>
              <a:t>-</a:t>
            </a:r>
            <a:r>
              <a:rPr lang="en-US" altLang="ko-KR" sz="3000" b="0" i="0" u="none" strike="noStrike" dirty="0" err="1">
                <a:effectLst/>
              </a:rPr>
              <a:t>Jeju's</a:t>
            </a:r>
            <a:r>
              <a:rPr lang="en-US" altLang="ko-KR" sz="3000" b="0" i="0" u="none" strike="noStrike" dirty="0">
                <a:effectLst/>
              </a:rPr>
              <a:t> Social Tradition</a:t>
            </a:r>
            <a:endParaRPr kumimoji="1"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val="266322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252</Words>
  <Application>Microsoft Macintosh PowerPoint</Application>
  <PresentationFormat>사용자 지정</PresentationFormat>
  <Paragraphs>60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Noto Sans CJK KR Bold</vt:lpstr>
      <vt:lpstr>Noto Sans CJK KR Light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고유지</cp:lastModifiedBy>
  <cp:revision>6</cp:revision>
  <dcterms:created xsi:type="dcterms:W3CDTF">2023-05-07T07:57:56Z</dcterms:created>
  <dcterms:modified xsi:type="dcterms:W3CDTF">2023-05-22T15:08:44Z</dcterms:modified>
</cp:coreProperties>
</file>