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9" r:id="rId2"/>
    <p:sldId id="289" r:id="rId3"/>
    <p:sldId id="287" r:id="rId4"/>
    <p:sldId id="263" r:id="rId5"/>
    <p:sldId id="267" r:id="rId6"/>
    <p:sldId id="268" r:id="rId7"/>
    <p:sldId id="291" r:id="rId8"/>
    <p:sldId id="284" r:id="rId9"/>
    <p:sldId id="297" r:id="rId10"/>
    <p:sldId id="265" r:id="rId11"/>
    <p:sldId id="292" r:id="rId12"/>
    <p:sldId id="288" r:id="rId13"/>
    <p:sldId id="293" r:id="rId14"/>
    <p:sldId id="294" r:id="rId15"/>
    <p:sldId id="303" r:id="rId16"/>
    <p:sldId id="298" r:id="rId17"/>
    <p:sldId id="299" r:id="rId18"/>
    <p:sldId id="302" r:id="rId19"/>
    <p:sldId id="304" r:id="rId20"/>
    <p:sldId id="300" r:id="rId21"/>
    <p:sldId id="290" r:id="rId22"/>
    <p:sldId id="306" r:id="rId23"/>
    <p:sldId id="305" r:id="rId24"/>
    <p:sldId id="307" r:id="rId25"/>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F68920"/>
    <a:srgbClr val="C8E5E3"/>
    <a:srgbClr val="2F7DC8"/>
    <a:srgbClr val="FFF4CC"/>
    <a:srgbClr val="3997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87" d="100"/>
          <a:sy n="87" d="100"/>
        </p:scale>
        <p:origin x="42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1T12:19:03.707"/>
    </inkml:context>
    <inkml:brush xml:id="br0">
      <inkml:brushProperty name="width" value="0.10583" units="cm"/>
      <inkml:brushProperty name="height" value="0.10583" units="cm"/>
      <inkml:brushProperty name="color" value="#FF0000"/>
    </inkml:brush>
  </inkml:definitions>
  <inkml:trace contextRef="#ctx0" brushRef="#br0">0 4507 24575,'0'-1'0,"1"-1"0,-1 1 0,1-1 0,0 1 0,-1-1 0,1 1 0,0-1 0,0 1 0,0 0 0,0-1 0,0 1 0,0 0 0,0 0 0,0 0 0,0 0 0,1 0 0,-1 0 0,0 0 0,1 0 0,-1 0 0,1 1 0,-1-1 0,1 0 0,-1 1 0,1-1 0,2 1 0,49-10 0,-49 10 0,96-7 0,121 7 0,-92 2 0,-78 1 0,92 16 0,18 3 0,289-19 0,-231-6 0,-195 3 0,-1 1 0,0 0 0,1 2 0,43 11 0,72 14 0,-39-9 0,-47-8 0,2-3 0,73 2 0,113-12 0,-93 0 0,-33 4 0,127-5 0,-225 1 0,1-1 0,-1-1 0,0 0 0,0-1 0,0-1 0,-1-1 0,25-13 0,4-7 0,51-40 0,-54 35 0,59-33 0,-66 44 0,-1-1 0,40-36 0,-48 36 0,1 1 0,1 1 0,0 2 0,32-15 0,208-79 0,-193 79 0,29-14 0,-83 36 0,1 2 0,1 0 0,-1 1 0,1 1 0,39-7 0,-19 9 0,1 1 0,52 3 0,-72 2 0,20 1 0,1-2 0,-1-2 0,67-12 0,-59 2 0,57-19 0,-63 15 0,-30 12 0,0-2 0,1 0 0,-2 0 0,1-2 0,-1 0 0,0-1 0,15-11 0,20-20 0,0 3 0,3 2 0,69-35 0,-73 43 0,0-3 0,-2-1 0,-2-3 0,75-70 0,-106 92 0,1 0 0,1 1 0,-1 1 0,2 0 0,-1 1 0,1 1 0,1 0 0,0 1 0,0 1 0,0 1 0,0 1 0,24-3 0,25 0 0,0 3 0,73 5 0,-73 1 0,9-3 0,71 4 0,-128 0 0,-1 1 0,1 1 0,-1 0 0,0 2 0,21 9 0,-14-5 0,42 11 0,-26-15 0,2-1 0,-1-2 0,1-2 0,59-5 0,72 3 0,-46 20 0,-85-11 0,53 4 0,-75-12 0,0-1 0,-1 0 0,38-6 0,-50 4 0,1 0 0,-1 0 0,0-1 0,0 0 0,0 0 0,-1-1 0,1 0 0,-1-1 0,0 1 0,0-1 0,0-1 0,6-6 0,140-167 0,-106 120 0,-33 40 0,-1-1 0,11-23 0,-11 20 0,20-29 0,-28 45 0,0 1 0,1-1 0,0 2 0,0-1 0,0 0 0,0 1 0,1 1 0,11-7 0,125-52 0,-120 53 0,3 1 0,1 0 0,0 2 0,1 1 0,-1 1 0,43-2 0,145 9 0,-95 1 0,-74-2 0,-11 0 0,57-6 0,-80 4 0,1-2 0,-1 1 0,0-2 0,0 1 0,-1-2 0,1 0 0,-1 0 0,15-10 0,42-26 0,3 2 0,0 4 0,3 3 0,87-25 0,-136 47 0,0-1 0,-1-1 0,40-26 0,-47 26 0,0 2 0,1-1 0,0 2 0,1 1 0,-1 0 0,2 1 0,-1 1 0,30-5 0,16 5 0,-41 5 0,1-1 0,-1-1 0,0-2 0,24-7 0,-35 8 0,24-9 0,0 1 0,0 2 0,75-9 0,-64 15 0,-1-3 0,0-1 0,0-2 0,-1-3 0,84-33 0,-101 35 0,1 1 0,1 2 0,0 1 0,0 2 0,49-3 0,-58 6 0,29-6 0,0-2 0,64-22 0,-18 5 0,-54 13 0,0-2 0,-1-2 0,-1-2 0,0-1 0,42-32 0,7-1 0,-57 37 0,38-14 0,-43 20 0,0-2 0,33-19 0,-28 13 0,0 2 0,39-14 0,30-15 0,-73 28 0,0-2 0,-2 0 0,-1-2 0,42-42 0,27-25 0,-58 62 0,1 2 0,58-29 0,34-22 0,-75 37 0,57-52 0,-34 30 0,-50 41 0,35-32 0,187-188 0,-229 224 0,-1 0 0,34-18 0,10-8 0,-34 18 0,-2-2 0,27-31 0,-9 10 0,-18 19 0,-4 7 0,-1-2 0,-2 0 0,0-2 0,-1 0 0,32-55 0,-47 68 0,0 1 0,1 1 0,12-20 0,-15 27 0,0-1 0,0 1 0,0 0 0,1 0 0,-1 0 0,1 0 0,0 1 0,-1 0 0,1-1 0,0 1 0,7-2 0,22-8-341,0-1 0,-1-2-1,41-26 1,-39 18-6485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7AF288-F7F7-431E-A275-DA6330E1EB8E}" type="datetimeFigureOut">
              <a:rPr lang="ko-KR" altLang="en-US" smtClean="0"/>
              <a:t>2023-04-12</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24197-CCAD-4694-B345-9DE457C14B38}" type="slidenum">
              <a:rPr lang="ko-KR" altLang="en-US" smtClean="0"/>
              <a:t>‹#›</a:t>
            </a:fld>
            <a:endParaRPr lang="ko-KR" altLang="en-US"/>
          </a:p>
        </p:txBody>
      </p:sp>
    </p:spTree>
    <p:extLst>
      <p:ext uri="{BB962C8B-B14F-4D97-AF65-F5344CB8AC3E}">
        <p14:creationId xmlns:p14="http://schemas.microsoft.com/office/powerpoint/2010/main" val="3688151836"/>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C809AAB-BB07-66D3-3259-5A25010F4B73}"/>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a16="http://schemas.microsoft.com/office/drawing/2014/main" id="{BABBFAF8-D49D-E2C4-00B8-244C9E0614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2E7722E2-A6C6-C5B5-DB1E-41CB95B60039}"/>
              </a:ext>
            </a:extLst>
          </p:cNvPr>
          <p:cNvSpPr>
            <a:spLocks noGrp="1"/>
          </p:cNvSpPr>
          <p:nvPr>
            <p:ph type="dt" sz="half" idx="10"/>
          </p:nvPr>
        </p:nvSpPr>
        <p:spPr/>
        <p:txBody>
          <a:bodyPr/>
          <a:lstStyle/>
          <a:p>
            <a:fld id="{B2330906-3464-42DD-A9A2-130F5886E3B5}" type="datetimeFigureOut">
              <a:rPr lang="ko-KR" altLang="en-US" smtClean="0"/>
              <a:t>2023-04-12</a:t>
            </a:fld>
            <a:endParaRPr lang="ko-KR" altLang="en-US"/>
          </a:p>
        </p:txBody>
      </p:sp>
      <p:sp>
        <p:nvSpPr>
          <p:cNvPr id="5" name="바닥글 개체 틀 4">
            <a:extLst>
              <a:ext uri="{FF2B5EF4-FFF2-40B4-BE49-F238E27FC236}">
                <a16:creationId xmlns:a16="http://schemas.microsoft.com/office/drawing/2014/main" id="{A97A2339-70F0-D5D3-C5F7-75227571F433}"/>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AC74BAAF-F984-9E46-FD19-17E7361C4A0B}"/>
              </a:ext>
            </a:extLst>
          </p:cNvPr>
          <p:cNvSpPr>
            <a:spLocks noGrp="1"/>
          </p:cNvSpPr>
          <p:nvPr>
            <p:ph type="sldNum" sz="quarter" idx="12"/>
          </p:nvPr>
        </p:nvSpPr>
        <p:spPr/>
        <p:txBody>
          <a:bodyPr/>
          <a:lstStyle/>
          <a:p>
            <a:fld id="{19E44262-7323-44DC-AA15-C997E3B7B956}" type="slidenum">
              <a:rPr lang="ko-KR" altLang="en-US" smtClean="0"/>
              <a:t>‹#›</a:t>
            </a:fld>
            <a:endParaRPr lang="ko-KR" altLang="en-US"/>
          </a:p>
        </p:txBody>
      </p:sp>
    </p:spTree>
    <p:extLst>
      <p:ext uri="{BB962C8B-B14F-4D97-AF65-F5344CB8AC3E}">
        <p14:creationId xmlns:p14="http://schemas.microsoft.com/office/powerpoint/2010/main" val="20984990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41AEC63-5E73-0BDE-6D6B-C5ABF980F641}"/>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1891942B-F976-31C4-3D3D-18A1709CF110}"/>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7C0D4366-7CAB-6BAD-3EE7-140DB5268B1F}"/>
              </a:ext>
            </a:extLst>
          </p:cNvPr>
          <p:cNvSpPr>
            <a:spLocks noGrp="1"/>
          </p:cNvSpPr>
          <p:nvPr>
            <p:ph type="dt" sz="half" idx="10"/>
          </p:nvPr>
        </p:nvSpPr>
        <p:spPr/>
        <p:txBody>
          <a:bodyPr/>
          <a:lstStyle/>
          <a:p>
            <a:fld id="{B2330906-3464-42DD-A9A2-130F5886E3B5}" type="datetimeFigureOut">
              <a:rPr lang="ko-KR" altLang="en-US" smtClean="0"/>
              <a:t>2023-04-12</a:t>
            </a:fld>
            <a:endParaRPr lang="ko-KR" altLang="en-US"/>
          </a:p>
        </p:txBody>
      </p:sp>
      <p:sp>
        <p:nvSpPr>
          <p:cNvPr id="5" name="바닥글 개체 틀 4">
            <a:extLst>
              <a:ext uri="{FF2B5EF4-FFF2-40B4-BE49-F238E27FC236}">
                <a16:creationId xmlns:a16="http://schemas.microsoft.com/office/drawing/2014/main" id="{C06748B2-DAC3-6125-0903-2782EF399A29}"/>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48CA5751-2C50-8F78-8DA1-428660A7DFC3}"/>
              </a:ext>
            </a:extLst>
          </p:cNvPr>
          <p:cNvSpPr>
            <a:spLocks noGrp="1"/>
          </p:cNvSpPr>
          <p:nvPr>
            <p:ph type="sldNum" sz="quarter" idx="12"/>
          </p:nvPr>
        </p:nvSpPr>
        <p:spPr/>
        <p:txBody>
          <a:bodyPr/>
          <a:lstStyle/>
          <a:p>
            <a:fld id="{19E44262-7323-44DC-AA15-C997E3B7B956}" type="slidenum">
              <a:rPr lang="ko-KR" altLang="en-US" smtClean="0"/>
              <a:t>‹#›</a:t>
            </a:fld>
            <a:endParaRPr lang="ko-KR" altLang="en-US"/>
          </a:p>
        </p:txBody>
      </p:sp>
    </p:spTree>
    <p:extLst>
      <p:ext uri="{BB962C8B-B14F-4D97-AF65-F5344CB8AC3E}">
        <p14:creationId xmlns:p14="http://schemas.microsoft.com/office/powerpoint/2010/main" val="3888025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8140CD28-DCB9-F641-CB50-601A77053B66}"/>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EA8BA0AF-2D20-A0B4-C644-ED7DA3E55E15}"/>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3AA20CD1-FD0C-4860-86F0-813A34029BBF}"/>
              </a:ext>
            </a:extLst>
          </p:cNvPr>
          <p:cNvSpPr>
            <a:spLocks noGrp="1"/>
          </p:cNvSpPr>
          <p:nvPr>
            <p:ph type="dt" sz="half" idx="10"/>
          </p:nvPr>
        </p:nvSpPr>
        <p:spPr/>
        <p:txBody>
          <a:bodyPr/>
          <a:lstStyle/>
          <a:p>
            <a:fld id="{B2330906-3464-42DD-A9A2-130F5886E3B5}" type="datetimeFigureOut">
              <a:rPr lang="ko-KR" altLang="en-US" smtClean="0"/>
              <a:t>2023-04-12</a:t>
            </a:fld>
            <a:endParaRPr lang="ko-KR" altLang="en-US"/>
          </a:p>
        </p:txBody>
      </p:sp>
      <p:sp>
        <p:nvSpPr>
          <p:cNvPr id="5" name="바닥글 개체 틀 4">
            <a:extLst>
              <a:ext uri="{FF2B5EF4-FFF2-40B4-BE49-F238E27FC236}">
                <a16:creationId xmlns:a16="http://schemas.microsoft.com/office/drawing/2014/main" id="{52A93ACC-15DB-4825-D204-8C4E1C453D30}"/>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C1F14685-4EDB-20A5-68D6-84452EDA066A}"/>
              </a:ext>
            </a:extLst>
          </p:cNvPr>
          <p:cNvSpPr>
            <a:spLocks noGrp="1"/>
          </p:cNvSpPr>
          <p:nvPr>
            <p:ph type="sldNum" sz="quarter" idx="12"/>
          </p:nvPr>
        </p:nvSpPr>
        <p:spPr/>
        <p:txBody>
          <a:bodyPr/>
          <a:lstStyle/>
          <a:p>
            <a:fld id="{19E44262-7323-44DC-AA15-C997E3B7B956}" type="slidenum">
              <a:rPr lang="ko-KR" altLang="en-US" smtClean="0"/>
              <a:t>‹#›</a:t>
            </a:fld>
            <a:endParaRPr lang="ko-KR" altLang="en-US"/>
          </a:p>
        </p:txBody>
      </p:sp>
    </p:spTree>
    <p:extLst>
      <p:ext uri="{BB962C8B-B14F-4D97-AF65-F5344CB8AC3E}">
        <p14:creationId xmlns:p14="http://schemas.microsoft.com/office/powerpoint/2010/main" val="42357579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043B8DC-D34B-000F-0C0C-7CD9C2BCF105}"/>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089D5C27-ECC3-6650-5F5F-C643162D563C}"/>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A3425540-AE80-FB7C-D6B6-EC51831B59A1}"/>
              </a:ext>
            </a:extLst>
          </p:cNvPr>
          <p:cNvSpPr>
            <a:spLocks noGrp="1"/>
          </p:cNvSpPr>
          <p:nvPr>
            <p:ph type="dt" sz="half" idx="10"/>
          </p:nvPr>
        </p:nvSpPr>
        <p:spPr/>
        <p:txBody>
          <a:bodyPr/>
          <a:lstStyle/>
          <a:p>
            <a:fld id="{B2330906-3464-42DD-A9A2-130F5886E3B5}" type="datetimeFigureOut">
              <a:rPr lang="ko-KR" altLang="en-US" smtClean="0"/>
              <a:t>2023-04-12</a:t>
            </a:fld>
            <a:endParaRPr lang="ko-KR" altLang="en-US"/>
          </a:p>
        </p:txBody>
      </p:sp>
      <p:sp>
        <p:nvSpPr>
          <p:cNvPr id="5" name="바닥글 개체 틀 4">
            <a:extLst>
              <a:ext uri="{FF2B5EF4-FFF2-40B4-BE49-F238E27FC236}">
                <a16:creationId xmlns:a16="http://schemas.microsoft.com/office/drawing/2014/main" id="{BD7B930D-BC3F-2F1D-EC46-8417AAE45E32}"/>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94ADBB6E-747F-1CF7-5018-1E44D03F712E}"/>
              </a:ext>
            </a:extLst>
          </p:cNvPr>
          <p:cNvSpPr>
            <a:spLocks noGrp="1"/>
          </p:cNvSpPr>
          <p:nvPr>
            <p:ph type="sldNum" sz="quarter" idx="12"/>
          </p:nvPr>
        </p:nvSpPr>
        <p:spPr/>
        <p:txBody>
          <a:bodyPr/>
          <a:lstStyle/>
          <a:p>
            <a:fld id="{19E44262-7323-44DC-AA15-C997E3B7B956}" type="slidenum">
              <a:rPr lang="ko-KR" altLang="en-US" smtClean="0"/>
              <a:t>‹#›</a:t>
            </a:fld>
            <a:endParaRPr lang="ko-KR" altLang="en-US"/>
          </a:p>
        </p:txBody>
      </p:sp>
    </p:spTree>
    <p:extLst>
      <p:ext uri="{BB962C8B-B14F-4D97-AF65-F5344CB8AC3E}">
        <p14:creationId xmlns:p14="http://schemas.microsoft.com/office/powerpoint/2010/main" val="26030919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4ECB85C-9A69-5291-D593-C7F1E352F373}"/>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id="{14FBB01C-5693-6FD5-C664-109CEE47A3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30E101DF-CEFC-63F2-1821-603B55BBAC1A}"/>
              </a:ext>
            </a:extLst>
          </p:cNvPr>
          <p:cNvSpPr>
            <a:spLocks noGrp="1"/>
          </p:cNvSpPr>
          <p:nvPr>
            <p:ph type="dt" sz="half" idx="10"/>
          </p:nvPr>
        </p:nvSpPr>
        <p:spPr/>
        <p:txBody>
          <a:bodyPr/>
          <a:lstStyle/>
          <a:p>
            <a:fld id="{B2330906-3464-42DD-A9A2-130F5886E3B5}" type="datetimeFigureOut">
              <a:rPr lang="ko-KR" altLang="en-US" smtClean="0"/>
              <a:t>2023-04-12</a:t>
            </a:fld>
            <a:endParaRPr lang="ko-KR" altLang="en-US"/>
          </a:p>
        </p:txBody>
      </p:sp>
      <p:sp>
        <p:nvSpPr>
          <p:cNvPr id="5" name="바닥글 개체 틀 4">
            <a:extLst>
              <a:ext uri="{FF2B5EF4-FFF2-40B4-BE49-F238E27FC236}">
                <a16:creationId xmlns:a16="http://schemas.microsoft.com/office/drawing/2014/main" id="{E8AE8763-5D98-326D-BE06-52D6CCC0F750}"/>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78D29503-FF8F-84FB-942C-3FA916D0B410}"/>
              </a:ext>
            </a:extLst>
          </p:cNvPr>
          <p:cNvSpPr>
            <a:spLocks noGrp="1"/>
          </p:cNvSpPr>
          <p:nvPr>
            <p:ph type="sldNum" sz="quarter" idx="12"/>
          </p:nvPr>
        </p:nvSpPr>
        <p:spPr/>
        <p:txBody>
          <a:bodyPr/>
          <a:lstStyle/>
          <a:p>
            <a:fld id="{19E44262-7323-44DC-AA15-C997E3B7B956}" type="slidenum">
              <a:rPr lang="ko-KR" altLang="en-US" smtClean="0"/>
              <a:t>‹#›</a:t>
            </a:fld>
            <a:endParaRPr lang="ko-KR" altLang="en-US"/>
          </a:p>
        </p:txBody>
      </p:sp>
    </p:spTree>
    <p:extLst>
      <p:ext uri="{BB962C8B-B14F-4D97-AF65-F5344CB8AC3E}">
        <p14:creationId xmlns:p14="http://schemas.microsoft.com/office/powerpoint/2010/main" val="26717170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8EFD8C6-3309-D59A-720D-FC9A8C3CA44F}"/>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40A24CFD-D492-EAC5-15ED-734C935E69A4}"/>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7C7D44B7-FFE9-5D8F-0CFF-80B9264B205D}"/>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27767735-D96C-71FA-ED1F-E1D8203CAAE5}"/>
              </a:ext>
            </a:extLst>
          </p:cNvPr>
          <p:cNvSpPr>
            <a:spLocks noGrp="1"/>
          </p:cNvSpPr>
          <p:nvPr>
            <p:ph type="dt" sz="half" idx="10"/>
          </p:nvPr>
        </p:nvSpPr>
        <p:spPr/>
        <p:txBody>
          <a:bodyPr/>
          <a:lstStyle/>
          <a:p>
            <a:fld id="{B2330906-3464-42DD-A9A2-130F5886E3B5}" type="datetimeFigureOut">
              <a:rPr lang="ko-KR" altLang="en-US" smtClean="0"/>
              <a:t>2023-04-12</a:t>
            </a:fld>
            <a:endParaRPr lang="ko-KR" altLang="en-US"/>
          </a:p>
        </p:txBody>
      </p:sp>
      <p:sp>
        <p:nvSpPr>
          <p:cNvPr id="6" name="바닥글 개체 틀 5">
            <a:extLst>
              <a:ext uri="{FF2B5EF4-FFF2-40B4-BE49-F238E27FC236}">
                <a16:creationId xmlns:a16="http://schemas.microsoft.com/office/drawing/2014/main" id="{557B87D4-784C-AF99-A588-B6C69DB55644}"/>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4F20B123-461C-D89F-6FF7-F5072751C6DC}"/>
              </a:ext>
            </a:extLst>
          </p:cNvPr>
          <p:cNvSpPr>
            <a:spLocks noGrp="1"/>
          </p:cNvSpPr>
          <p:nvPr>
            <p:ph type="sldNum" sz="quarter" idx="12"/>
          </p:nvPr>
        </p:nvSpPr>
        <p:spPr/>
        <p:txBody>
          <a:bodyPr/>
          <a:lstStyle/>
          <a:p>
            <a:fld id="{19E44262-7323-44DC-AA15-C997E3B7B956}" type="slidenum">
              <a:rPr lang="ko-KR" altLang="en-US" smtClean="0"/>
              <a:t>‹#›</a:t>
            </a:fld>
            <a:endParaRPr lang="ko-KR" altLang="en-US"/>
          </a:p>
        </p:txBody>
      </p:sp>
    </p:spTree>
    <p:extLst>
      <p:ext uri="{BB962C8B-B14F-4D97-AF65-F5344CB8AC3E}">
        <p14:creationId xmlns:p14="http://schemas.microsoft.com/office/powerpoint/2010/main" val="1120247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67B6BBC-3D34-9C2D-BF51-7180DBF61B99}"/>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8553ABC9-40CB-407B-AFED-11690CD99A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24E6B8E8-D776-7BBE-4E98-DC19F9471B90}"/>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126F7701-A639-D5F5-B3CA-C535933A12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94922B08-757D-1973-EB8F-24828C53E43C}"/>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EFAB1034-65D7-0D02-6634-42F2D917CFA4}"/>
              </a:ext>
            </a:extLst>
          </p:cNvPr>
          <p:cNvSpPr>
            <a:spLocks noGrp="1"/>
          </p:cNvSpPr>
          <p:nvPr>
            <p:ph type="dt" sz="half" idx="10"/>
          </p:nvPr>
        </p:nvSpPr>
        <p:spPr/>
        <p:txBody>
          <a:bodyPr/>
          <a:lstStyle/>
          <a:p>
            <a:fld id="{B2330906-3464-42DD-A9A2-130F5886E3B5}" type="datetimeFigureOut">
              <a:rPr lang="ko-KR" altLang="en-US" smtClean="0"/>
              <a:t>2023-04-12</a:t>
            </a:fld>
            <a:endParaRPr lang="ko-KR" altLang="en-US"/>
          </a:p>
        </p:txBody>
      </p:sp>
      <p:sp>
        <p:nvSpPr>
          <p:cNvPr id="8" name="바닥글 개체 틀 7">
            <a:extLst>
              <a:ext uri="{FF2B5EF4-FFF2-40B4-BE49-F238E27FC236}">
                <a16:creationId xmlns:a16="http://schemas.microsoft.com/office/drawing/2014/main" id="{2C47607B-1D91-2300-A87D-C96D6A22D7D8}"/>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DACFFFF0-C92C-8F59-ACF2-335F11FB5AFC}"/>
              </a:ext>
            </a:extLst>
          </p:cNvPr>
          <p:cNvSpPr>
            <a:spLocks noGrp="1"/>
          </p:cNvSpPr>
          <p:nvPr>
            <p:ph type="sldNum" sz="quarter" idx="12"/>
          </p:nvPr>
        </p:nvSpPr>
        <p:spPr/>
        <p:txBody>
          <a:bodyPr/>
          <a:lstStyle/>
          <a:p>
            <a:fld id="{19E44262-7323-44DC-AA15-C997E3B7B956}" type="slidenum">
              <a:rPr lang="ko-KR" altLang="en-US" smtClean="0"/>
              <a:t>‹#›</a:t>
            </a:fld>
            <a:endParaRPr lang="ko-KR" altLang="en-US"/>
          </a:p>
        </p:txBody>
      </p:sp>
    </p:spTree>
    <p:extLst>
      <p:ext uri="{BB962C8B-B14F-4D97-AF65-F5344CB8AC3E}">
        <p14:creationId xmlns:p14="http://schemas.microsoft.com/office/powerpoint/2010/main" val="21319469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9E9F414-CC9B-2C77-CE22-9D4B3747051E}"/>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1B4A8905-5EB4-BFA6-4E0F-20951F2144ED}"/>
              </a:ext>
            </a:extLst>
          </p:cNvPr>
          <p:cNvSpPr>
            <a:spLocks noGrp="1"/>
          </p:cNvSpPr>
          <p:nvPr>
            <p:ph type="dt" sz="half" idx="10"/>
          </p:nvPr>
        </p:nvSpPr>
        <p:spPr/>
        <p:txBody>
          <a:bodyPr/>
          <a:lstStyle/>
          <a:p>
            <a:fld id="{B2330906-3464-42DD-A9A2-130F5886E3B5}" type="datetimeFigureOut">
              <a:rPr lang="ko-KR" altLang="en-US" smtClean="0"/>
              <a:t>2023-04-12</a:t>
            </a:fld>
            <a:endParaRPr lang="ko-KR" altLang="en-US"/>
          </a:p>
        </p:txBody>
      </p:sp>
      <p:sp>
        <p:nvSpPr>
          <p:cNvPr id="4" name="바닥글 개체 틀 3">
            <a:extLst>
              <a:ext uri="{FF2B5EF4-FFF2-40B4-BE49-F238E27FC236}">
                <a16:creationId xmlns:a16="http://schemas.microsoft.com/office/drawing/2014/main" id="{16BE0273-337C-DD6D-D752-07092D0CAE0A}"/>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9BC7CF47-F976-FE16-AFD3-0396FE26395F}"/>
              </a:ext>
            </a:extLst>
          </p:cNvPr>
          <p:cNvSpPr>
            <a:spLocks noGrp="1"/>
          </p:cNvSpPr>
          <p:nvPr>
            <p:ph type="sldNum" sz="quarter" idx="12"/>
          </p:nvPr>
        </p:nvSpPr>
        <p:spPr/>
        <p:txBody>
          <a:bodyPr/>
          <a:lstStyle/>
          <a:p>
            <a:fld id="{19E44262-7323-44DC-AA15-C997E3B7B956}" type="slidenum">
              <a:rPr lang="ko-KR" altLang="en-US" smtClean="0"/>
              <a:t>‹#›</a:t>
            </a:fld>
            <a:endParaRPr lang="ko-KR" altLang="en-US"/>
          </a:p>
        </p:txBody>
      </p:sp>
    </p:spTree>
    <p:extLst>
      <p:ext uri="{BB962C8B-B14F-4D97-AF65-F5344CB8AC3E}">
        <p14:creationId xmlns:p14="http://schemas.microsoft.com/office/powerpoint/2010/main" val="25312869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27120798-2ED2-D2E3-A5C0-CD72BD57CCAC}"/>
              </a:ext>
            </a:extLst>
          </p:cNvPr>
          <p:cNvSpPr>
            <a:spLocks noGrp="1"/>
          </p:cNvSpPr>
          <p:nvPr>
            <p:ph type="dt" sz="half" idx="10"/>
          </p:nvPr>
        </p:nvSpPr>
        <p:spPr/>
        <p:txBody>
          <a:bodyPr/>
          <a:lstStyle/>
          <a:p>
            <a:fld id="{B2330906-3464-42DD-A9A2-130F5886E3B5}" type="datetimeFigureOut">
              <a:rPr lang="ko-KR" altLang="en-US" smtClean="0"/>
              <a:t>2023-04-12</a:t>
            </a:fld>
            <a:endParaRPr lang="ko-KR" altLang="en-US"/>
          </a:p>
        </p:txBody>
      </p:sp>
      <p:sp>
        <p:nvSpPr>
          <p:cNvPr id="3" name="바닥글 개체 틀 2">
            <a:extLst>
              <a:ext uri="{FF2B5EF4-FFF2-40B4-BE49-F238E27FC236}">
                <a16:creationId xmlns:a16="http://schemas.microsoft.com/office/drawing/2014/main" id="{70420A6B-D632-00E9-072D-4BD3223A0A6E}"/>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8AB559BE-5B60-AEE3-2637-62565BEB758E}"/>
              </a:ext>
            </a:extLst>
          </p:cNvPr>
          <p:cNvSpPr>
            <a:spLocks noGrp="1"/>
          </p:cNvSpPr>
          <p:nvPr>
            <p:ph type="sldNum" sz="quarter" idx="12"/>
          </p:nvPr>
        </p:nvSpPr>
        <p:spPr/>
        <p:txBody>
          <a:bodyPr/>
          <a:lstStyle/>
          <a:p>
            <a:fld id="{19E44262-7323-44DC-AA15-C997E3B7B956}" type="slidenum">
              <a:rPr lang="ko-KR" altLang="en-US" smtClean="0"/>
              <a:t>‹#›</a:t>
            </a:fld>
            <a:endParaRPr lang="ko-KR" altLang="en-US"/>
          </a:p>
        </p:txBody>
      </p:sp>
    </p:spTree>
    <p:extLst>
      <p:ext uri="{BB962C8B-B14F-4D97-AF65-F5344CB8AC3E}">
        <p14:creationId xmlns:p14="http://schemas.microsoft.com/office/powerpoint/2010/main" val="4376357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9DE7CFC-F356-7082-ABED-5E55247EB594}"/>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54A43A35-ED07-8A1E-2F16-C3651F11C2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CFB8BC26-DFF1-3299-A06F-02E01AC1D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B51D58B0-F905-518B-5889-1B1DAA72274F}"/>
              </a:ext>
            </a:extLst>
          </p:cNvPr>
          <p:cNvSpPr>
            <a:spLocks noGrp="1"/>
          </p:cNvSpPr>
          <p:nvPr>
            <p:ph type="dt" sz="half" idx="10"/>
          </p:nvPr>
        </p:nvSpPr>
        <p:spPr/>
        <p:txBody>
          <a:bodyPr/>
          <a:lstStyle/>
          <a:p>
            <a:fld id="{B2330906-3464-42DD-A9A2-130F5886E3B5}" type="datetimeFigureOut">
              <a:rPr lang="ko-KR" altLang="en-US" smtClean="0"/>
              <a:t>2023-04-12</a:t>
            </a:fld>
            <a:endParaRPr lang="ko-KR" altLang="en-US"/>
          </a:p>
        </p:txBody>
      </p:sp>
      <p:sp>
        <p:nvSpPr>
          <p:cNvPr id="6" name="바닥글 개체 틀 5">
            <a:extLst>
              <a:ext uri="{FF2B5EF4-FFF2-40B4-BE49-F238E27FC236}">
                <a16:creationId xmlns:a16="http://schemas.microsoft.com/office/drawing/2014/main" id="{66F9C093-E266-3F30-4153-0E7E595279E8}"/>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9BD78D8A-4A7B-F753-FD66-C6F9FFD7123D}"/>
              </a:ext>
            </a:extLst>
          </p:cNvPr>
          <p:cNvSpPr>
            <a:spLocks noGrp="1"/>
          </p:cNvSpPr>
          <p:nvPr>
            <p:ph type="sldNum" sz="quarter" idx="12"/>
          </p:nvPr>
        </p:nvSpPr>
        <p:spPr/>
        <p:txBody>
          <a:bodyPr/>
          <a:lstStyle/>
          <a:p>
            <a:fld id="{19E44262-7323-44DC-AA15-C997E3B7B956}" type="slidenum">
              <a:rPr lang="ko-KR" altLang="en-US" smtClean="0"/>
              <a:t>‹#›</a:t>
            </a:fld>
            <a:endParaRPr lang="ko-KR" altLang="en-US"/>
          </a:p>
        </p:txBody>
      </p:sp>
    </p:spTree>
    <p:extLst>
      <p:ext uri="{BB962C8B-B14F-4D97-AF65-F5344CB8AC3E}">
        <p14:creationId xmlns:p14="http://schemas.microsoft.com/office/powerpoint/2010/main" val="26595424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95F0C56-5D75-EA15-39D4-EFB9849CE2E8}"/>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EC684A25-2AE1-E94A-1144-9480C1C287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id="{FA95E0D6-01B6-954C-AD6B-932A310A8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A583D54D-01E3-DD88-95A8-960BA44AF947}"/>
              </a:ext>
            </a:extLst>
          </p:cNvPr>
          <p:cNvSpPr>
            <a:spLocks noGrp="1"/>
          </p:cNvSpPr>
          <p:nvPr>
            <p:ph type="dt" sz="half" idx="10"/>
          </p:nvPr>
        </p:nvSpPr>
        <p:spPr/>
        <p:txBody>
          <a:bodyPr/>
          <a:lstStyle/>
          <a:p>
            <a:fld id="{B2330906-3464-42DD-A9A2-130F5886E3B5}" type="datetimeFigureOut">
              <a:rPr lang="ko-KR" altLang="en-US" smtClean="0"/>
              <a:t>2023-04-12</a:t>
            </a:fld>
            <a:endParaRPr lang="ko-KR" altLang="en-US"/>
          </a:p>
        </p:txBody>
      </p:sp>
      <p:sp>
        <p:nvSpPr>
          <p:cNvPr id="6" name="바닥글 개체 틀 5">
            <a:extLst>
              <a:ext uri="{FF2B5EF4-FFF2-40B4-BE49-F238E27FC236}">
                <a16:creationId xmlns:a16="http://schemas.microsoft.com/office/drawing/2014/main" id="{199090AA-32D6-E8B5-4051-9CBF222BE69F}"/>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B228C0AA-CFBC-FB0A-6BD4-173728EE7ACC}"/>
              </a:ext>
            </a:extLst>
          </p:cNvPr>
          <p:cNvSpPr>
            <a:spLocks noGrp="1"/>
          </p:cNvSpPr>
          <p:nvPr>
            <p:ph type="sldNum" sz="quarter" idx="12"/>
          </p:nvPr>
        </p:nvSpPr>
        <p:spPr/>
        <p:txBody>
          <a:bodyPr/>
          <a:lstStyle/>
          <a:p>
            <a:fld id="{19E44262-7323-44DC-AA15-C997E3B7B956}" type="slidenum">
              <a:rPr lang="ko-KR" altLang="en-US" smtClean="0"/>
              <a:t>‹#›</a:t>
            </a:fld>
            <a:endParaRPr lang="ko-KR" altLang="en-US"/>
          </a:p>
        </p:txBody>
      </p:sp>
    </p:spTree>
    <p:extLst>
      <p:ext uri="{BB962C8B-B14F-4D97-AF65-F5344CB8AC3E}">
        <p14:creationId xmlns:p14="http://schemas.microsoft.com/office/powerpoint/2010/main" val="29649036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DB33507B-91E9-3ABA-4D56-860AE04773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FF5AEF69-B121-F6BE-F7B4-BEF3FF7BA2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DB6A8D11-D5A8-0C17-2F77-22817133C3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330906-3464-42DD-A9A2-130F5886E3B5}" type="datetimeFigureOut">
              <a:rPr lang="ko-KR" altLang="en-US" smtClean="0"/>
              <a:t>2023-04-12</a:t>
            </a:fld>
            <a:endParaRPr lang="ko-KR" altLang="en-US"/>
          </a:p>
        </p:txBody>
      </p:sp>
      <p:sp>
        <p:nvSpPr>
          <p:cNvPr id="5" name="바닥글 개체 틀 4">
            <a:extLst>
              <a:ext uri="{FF2B5EF4-FFF2-40B4-BE49-F238E27FC236}">
                <a16:creationId xmlns:a16="http://schemas.microsoft.com/office/drawing/2014/main" id="{6466FE15-B7B6-6D0E-9241-635FD78389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B741389A-449A-F689-76EF-57956B5B2B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E44262-7323-44DC-AA15-C997E3B7B956}" type="slidenum">
              <a:rPr lang="ko-KR" altLang="en-US" smtClean="0"/>
              <a:t>‹#›</a:t>
            </a:fld>
            <a:endParaRPr lang="ko-KR" altLang="en-US"/>
          </a:p>
        </p:txBody>
      </p:sp>
    </p:spTree>
    <p:extLst>
      <p:ext uri="{BB962C8B-B14F-4D97-AF65-F5344CB8AC3E}">
        <p14:creationId xmlns:p14="http://schemas.microsoft.com/office/powerpoint/2010/main" val="3187988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그림 1">
            <a:extLst>
              <a:ext uri="{FF2B5EF4-FFF2-40B4-BE49-F238E27FC236}">
                <a16:creationId xmlns:a16="http://schemas.microsoft.com/office/drawing/2014/main" id="{02C19377-F7A7-1792-7E4C-03F6A0C41C58}"/>
              </a:ext>
            </a:extLst>
          </p:cNvPr>
          <p:cNvPicPr>
            <a:picLocks noChangeAspect="1"/>
          </p:cNvPicPr>
          <p:nvPr/>
        </p:nvPicPr>
        <p:blipFill rotWithShape="1">
          <a:blip r:embed="rId2">
            <a:alphaModFix/>
          </a:blip>
          <a:srcRect t="14449"/>
          <a:stretch/>
        </p:blipFill>
        <p:spPr>
          <a:xfrm>
            <a:off x="20" y="1"/>
            <a:ext cx="12191980" cy="6857999"/>
          </a:xfrm>
          <a:prstGeom prst="rect">
            <a:avLst/>
          </a:prstGeom>
        </p:spPr>
      </p:pic>
      <p:sp>
        <p:nvSpPr>
          <p:cNvPr id="11" name="직사각형 10">
            <a:extLst>
              <a:ext uri="{FF2B5EF4-FFF2-40B4-BE49-F238E27FC236}">
                <a16:creationId xmlns:a16="http://schemas.microsoft.com/office/drawing/2014/main" id="{0C9E745A-861F-232B-8E28-9A0DC2A87330}"/>
              </a:ext>
            </a:extLst>
          </p:cNvPr>
          <p:cNvSpPr/>
          <p:nvPr/>
        </p:nvSpPr>
        <p:spPr>
          <a:xfrm>
            <a:off x="-394446" y="-156270"/>
            <a:ext cx="13769788" cy="7602071"/>
          </a:xfrm>
          <a:prstGeom prst="rect">
            <a:avLst/>
          </a:prstGeom>
          <a:solidFill>
            <a:schemeClr val="bg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a:extLst>
              <a:ext uri="{FF2B5EF4-FFF2-40B4-BE49-F238E27FC236}">
                <a16:creationId xmlns:a16="http://schemas.microsoft.com/office/drawing/2014/main" id="{1A51ACC0-9127-3664-BE19-CA78AC508E98}"/>
              </a:ext>
            </a:extLst>
          </p:cNvPr>
          <p:cNvSpPr txBox="1"/>
          <p:nvPr/>
        </p:nvSpPr>
        <p:spPr>
          <a:xfrm>
            <a:off x="5459505" y="1465964"/>
            <a:ext cx="5470360" cy="2178802"/>
          </a:xfrm>
          <a:prstGeom prst="rect">
            <a:avLst/>
          </a:prstGeom>
          <a:noFill/>
        </p:spPr>
        <p:txBody>
          <a:bodyPr wrap="square" rtlCol="0">
            <a:spAutoFit/>
          </a:bodyPr>
          <a:lstStyle/>
          <a:p>
            <a:pPr>
              <a:lnSpc>
                <a:spcPct val="150000"/>
              </a:lnSpc>
            </a:pPr>
            <a:r>
              <a:rPr lang="en-US" altLang="ko-KR" sz="4800" dirty="0">
                <a:latin typeface="Cooper Black" panose="0208090404030B020404" pitchFamily="18" charset="0"/>
                <a:cs typeface="Angsana New" panose="020B0502040204020203" pitchFamily="18" charset="-34"/>
              </a:rPr>
              <a:t> “   Welcome to </a:t>
            </a:r>
          </a:p>
          <a:p>
            <a:pPr>
              <a:lnSpc>
                <a:spcPct val="150000"/>
              </a:lnSpc>
            </a:pPr>
            <a:r>
              <a:rPr lang="en-US" altLang="ko-KR" sz="4800" dirty="0">
                <a:latin typeface="Cooper Black" panose="0208090404030B020404" pitchFamily="18" charset="0"/>
                <a:cs typeface="Angsana New" panose="020B0502040204020203" pitchFamily="18" charset="-34"/>
              </a:rPr>
              <a:t>      </a:t>
            </a:r>
            <a:r>
              <a:rPr lang="en-US" altLang="ko-KR" sz="4800" dirty="0" err="1">
                <a:latin typeface="Cooper Black" panose="0208090404030B020404" pitchFamily="18" charset="0"/>
                <a:cs typeface="Angsana New" panose="020B0502040204020203" pitchFamily="18" charset="-34"/>
              </a:rPr>
              <a:t>Jeju</a:t>
            </a:r>
            <a:r>
              <a:rPr lang="en-US" altLang="ko-KR" sz="4800" dirty="0">
                <a:latin typeface="Cooper Black" panose="0208090404030B020404" pitchFamily="18" charset="0"/>
                <a:cs typeface="Angsana New" panose="020B0502040204020203" pitchFamily="18" charset="-34"/>
              </a:rPr>
              <a:t> Island   ”</a:t>
            </a:r>
          </a:p>
        </p:txBody>
      </p:sp>
    </p:spTree>
    <p:extLst>
      <p:ext uri="{BB962C8B-B14F-4D97-AF65-F5344CB8AC3E}">
        <p14:creationId xmlns:p14="http://schemas.microsoft.com/office/powerpoint/2010/main" val="2816700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41" name="Straight Connector 14">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2" name="Rectangle 15">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그림 6">
            <a:extLst>
              <a:ext uri="{FF2B5EF4-FFF2-40B4-BE49-F238E27FC236}">
                <a16:creationId xmlns:a16="http://schemas.microsoft.com/office/drawing/2014/main" id="{544355FF-F379-9372-B8B6-2E15370FDB43}"/>
              </a:ext>
            </a:extLst>
          </p:cNvPr>
          <p:cNvPicPr>
            <a:picLocks noChangeAspect="1"/>
          </p:cNvPicPr>
          <p:nvPr/>
        </p:nvPicPr>
        <p:blipFill rotWithShape="1">
          <a:blip r:embed="rId2"/>
          <a:srcRect t="2344"/>
          <a:stretch/>
        </p:blipFill>
        <p:spPr>
          <a:xfrm>
            <a:off x="1225287" y="753663"/>
            <a:ext cx="4742019" cy="2834308"/>
          </a:xfrm>
          <a:prstGeom prst="rect">
            <a:avLst/>
          </a:prstGeom>
        </p:spPr>
      </p:pic>
      <p:pic>
        <p:nvPicPr>
          <p:cNvPr id="2" name="그림 1">
            <a:extLst>
              <a:ext uri="{FF2B5EF4-FFF2-40B4-BE49-F238E27FC236}">
                <a16:creationId xmlns:a16="http://schemas.microsoft.com/office/drawing/2014/main" id="{B51137BC-9CF6-5FEB-D975-9F61E656485C}"/>
              </a:ext>
            </a:extLst>
          </p:cNvPr>
          <p:cNvPicPr>
            <a:picLocks noChangeAspect="1"/>
          </p:cNvPicPr>
          <p:nvPr/>
        </p:nvPicPr>
        <p:blipFill>
          <a:blip r:embed="rId3"/>
          <a:stretch>
            <a:fillRect/>
          </a:stretch>
        </p:blipFill>
        <p:spPr>
          <a:xfrm>
            <a:off x="6556078" y="753661"/>
            <a:ext cx="4410634" cy="2834309"/>
          </a:xfrm>
          <a:prstGeom prst="rect">
            <a:avLst/>
          </a:prstGeom>
        </p:spPr>
      </p:pic>
      <p:sp>
        <p:nvSpPr>
          <p:cNvPr id="3" name="직사각형 2">
            <a:extLst>
              <a:ext uri="{FF2B5EF4-FFF2-40B4-BE49-F238E27FC236}">
                <a16:creationId xmlns:a16="http://schemas.microsoft.com/office/drawing/2014/main" id="{E0C476B0-3D1D-C9EC-3AF2-7990E06B8844}"/>
              </a:ext>
            </a:extLst>
          </p:cNvPr>
          <p:cNvSpPr/>
          <p:nvPr/>
        </p:nvSpPr>
        <p:spPr>
          <a:xfrm>
            <a:off x="2271255" y="5873351"/>
            <a:ext cx="7643187" cy="12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4E116FB2-6A74-E3CA-582C-CDBA145A5AFD}"/>
              </a:ext>
            </a:extLst>
          </p:cNvPr>
          <p:cNvSpPr/>
          <p:nvPr/>
        </p:nvSpPr>
        <p:spPr>
          <a:xfrm>
            <a:off x="2271255" y="6129963"/>
            <a:ext cx="7643187" cy="788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8F74CCC2-9EEB-8A9B-0F77-07AC822ABFC6}"/>
              </a:ext>
            </a:extLst>
          </p:cNvPr>
          <p:cNvSpPr/>
          <p:nvPr/>
        </p:nvSpPr>
        <p:spPr>
          <a:xfrm>
            <a:off x="1225287" y="4023585"/>
            <a:ext cx="9741424" cy="1364844"/>
          </a:xfrm>
          <a:prstGeom prst="rect">
            <a:avLst/>
          </a:prstGeom>
          <a:solidFill>
            <a:schemeClr val="bg1">
              <a:lumMod val="95000"/>
            </a:schemeClr>
          </a:solidFill>
          <a:ln w="3175">
            <a:noFill/>
            <a:prstDash val="solid"/>
            <a:extLst>
              <a:ext uri="{C807C97D-BFC1-408E-A445-0C87EB9F89A2}">
                <ask:lineSketchStyleProps xmlns:ask="http://schemas.microsoft.com/office/drawing/2018/sketchyshapes" sd="981765707">
                  <a:custGeom>
                    <a:avLst/>
                    <a:gdLst>
                      <a:gd name="connsiteX0" fmla="*/ 0 w 9741424"/>
                      <a:gd name="connsiteY0" fmla="*/ 0 h 1201191"/>
                      <a:gd name="connsiteX1" fmla="*/ 9741424 w 9741424"/>
                      <a:gd name="connsiteY1" fmla="*/ 0 h 1201191"/>
                      <a:gd name="connsiteX2" fmla="*/ 9741424 w 9741424"/>
                      <a:gd name="connsiteY2" fmla="*/ 1201191 h 1201191"/>
                      <a:gd name="connsiteX3" fmla="*/ 0 w 9741424"/>
                      <a:gd name="connsiteY3" fmla="*/ 1201191 h 1201191"/>
                      <a:gd name="connsiteX4" fmla="*/ 0 w 9741424"/>
                      <a:gd name="connsiteY4" fmla="*/ 0 h 12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1424" h="1201191" fill="none" extrusionOk="0">
                        <a:moveTo>
                          <a:pt x="0" y="0"/>
                        </a:moveTo>
                        <a:cubicBezTo>
                          <a:pt x="2284572" y="-33775"/>
                          <a:pt x="7873506" y="138873"/>
                          <a:pt x="9741424" y="0"/>
                        </a:cubicBezTo>
                        <a:cubicBezTo>
                          <a:pt x="9788175" y="406877"/>
                          <a:pt x="9727339" y="1001193"/>
                          <a:pt x="9741424" y="1201191"/>
                        </a:cubicBezTo>
                        <a:cubicBezTo>
                          <a:pt x="7092377" y="1063861"/>
                          <a:pt x="3153561" y="1063335"/>
                          <a:pt x="0" y="1201191"/>
                        </a:cubicBezTo>
                        <a:cubicBezTo>
                          <a:pt x="21329" y="948939"/>
                          <a:pt x="9350" y="416263"/>
                          <a:pt x="0" y="0"/>
                        </a:cubicBezTo>
                        <a:close/>
                      </a:path>
                      <a:path w="9741424" h="1201191" stroke="0" extrusionOk="0">
                        <a:moveTo>
                          <a:pt x="0" y="0"/>
                        </a:moveTo>
                        <a:cubicBezTo>
                          <a:pt x="2250095" y="-101487"/>
                          <a:pt x="8278873" y="-162162"/>
                          <a:pt x="9741424" y="0"/>
                        </a:cubicBezTo>
                        <a:cubicBezTo>
                          <a:pt x="9694770" y="360177"/>
                          <a:pt x="9684781" y="803426"/>
                          <a:pt x="9741424" y="1201191"/>
                        </a:cubicBezTo>
                        <a:cubicBezTo>
                          <a:pt x="4948078" y="1251256"/>
                          <a:pt x="2657899" y="1042742"/>
                          <a:pt x="0" y="1201191"/>
                        </a:cubicBezTo>
                        <a:cubicBezTo>
                          <a:pt x="43597" y="1045315"/>
                          <a:pt x="-60266" y="16118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000" dirty="0">
                <a:solidFill>
                  <a:sysClr val="windowText" lastClr="000000"/>
                </a:solidFill>
              </a:rPr>
              <a:t>The picture on the left is a scene from a real drama. This door can go back and forth in the dimension of time. If you look at the picture on the right, you take pictures here. If anyone wants to go, go in May. Buckwheat flowers bloom only in May, so it is a good month to take pictures.</a:t>
            </a:r>
            <a:endParaRPr lang="ko-KR" altLang="en-US" sz="2000" dirty="0">
              <a:solidFill>
                <a:sysClr val="windowText" lastClr="000000"/>
              </a:solidFill>
            </a:endParaRPr>
          </a:p>
        </p:txBody>
      </p:sp>
    </p:spTree>
    <p:extLst>
      <p:ext uri="{BB962C8B-B14F-4D97-AF65-F5344CB8AC3E}">
        <p14:creationId xmlns:p14="http://schemas.microsoft.com/office/powerpoint/2010/main" val="2819799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077" name="Rectangle 2076">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직사각형 9">
            <a:extLst>
              <a:ext uri="{FF2B5EF4-FFF2-40B4-BE49-F238E27FC236}">
                <a16:creationId xmlns:a16="http://schemas.microsoft.com/office/drawing/2014/main" id="{961DBFDC-B4A3-4419-96A3-2DD61C2248C0}"/>
              </a:ext>
            </a:extLst>
          </p:cNvPr>
          <p:cNvSpPr/>
          <p:nvPr/>
        </p:nvSpPr>
        <p:spPr>
          <a:xfrm>
            <a:off x="-863537" y="4542785"/>
            <a:ext cx="13916024" cy="18901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 name="그림 3">
            <a:extLst>
              <a:ext uri="{FF2B5EF4-FFF2-40B4-BE49-F238E27FC236}">
                <a16:creationId xmlns:a16="http://schemas.microsoft.com/office/drawing/2014/main" id="{1598AC15-CCC6-4D19-92F7-DEF6377F9AE0}"/>
              </a:ext>
            </a:extLst>
          </p:cNvPr>
          <p:cNvPicPr>
            <a:picLocks noChangeAspect="1"/>
          </p:cNvPicPr>
          <p:nvPr/>
        </p:nvPicPr>
        <p:blipFill rotWithShape="1">
          <a:blip r:embed="rId2"/>
          <a:srcRect t="6622" r="-5" b="-5"/>
          <a:stretch/>
        </p:blipFill>
        <p:spPr>
          <a:xfrm>
            <a:off x="2577131" y="189802"/>
            <a:ext cx="2255462" cy="3155238"/>
          </a:xfrm>
          <a:prstGeom prst="rect">
            <a:avLst/>
          </a:prstGeom>
        </p:spPr>
      </p:pic>
      <p:pic>
        <p:nvPicPr>
          <p:cNvPr id="2050" name="Picture 2" descr="사랑의불시착' 미국 돌풍, 넷플릭스 TV쇼 6위 - 사회 - Korea Daily Times 코리아 데일리 타임스ㅡ">
            <a:extLst>
              <a:ext uri="{FF2B5EF4-FFF2-40B4-BE49-F238E27FC236}">
                <a16:creationId xmlns:a16="http://schemas.microsoft.com/office/drawing/2014/main" id="{FEB21DEE-EE19-C752-6193-935C74AD3E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46" r="-1" b="-1"/>
          <a:stretch/>
        </p:blipFill>
        <p:spPr bwMode="auto">
          <a:xfrm>
            <a:off x="4968269" y="189802"/>
            <a:ext cx="2255462" cy="31552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늑대소년', 그를 기다리게 하지 마세요.">
            <a:extLst>
              <a:ext uri="{FF2B5EF4-FFF2-40B4-BE49-F238E27FC236}">
                <a16:creationId xmlns:a16="http://schemas.microsoft.com/office/drawing/2014/main" id="{015D1BD9-BDBD-ACDF-4B1D-3C21694D34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2748"/>
          <a:stretch/>
        </p:blipFill>
        <p:spPr bwMode="auto">
          <a:xfrm>
            <a:off x="4968269" y="3532940"/>
            <a:ext cx="2255462" cy="31552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명작드라마 추천] 대장금 (2003) : 네이버 포스트">
            <a:extLst>
              <a:ext uri="{FF2B5EF4-FFF2-40B4-BE49-F238E27FC236}">
                <a16:creationId xmlns:a16="http://schemas.microsoft.com/office/drawing/2014/main" id="{08E91D2B-DE66-D5D0-80B5-634294AD0D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 b="6617"/>
          <a:stretch/>
        </p:blipFill>
        <p:spPr bwMode="auto">
          <a:xfrm>
            <a:off x="7357970" y="187899"/>
            <a:ext cx="4646601" cy="6500279"/>
          </a:xfrm>
          <a:prstGeom prst="rect">
            <a:avLst/>
          </a:prstGeom>
          <a:noFill/>
          <a:extLst>
            <a:ext uri="{909E8E84-426E-40DD-AFC4-6F175D3DCCD1}">
              <a14:hiddenFill xmlns:a14="http://schemas.microsoft.com/office/drawing/2010/main">
                <a:solidFill>
                  <a:srgbClr val="FFFFFF"/>
                </a:solidFill>
              </a14:hiddenFill>
            </a:ext>
          </a:extLst>
        </p:spPr>
      </p:pic>
      <p:pic>
        <p:nvPicPr>
          <p:cNvPr id="3" name="그림 2">
            <a:extLst>
              <a:ext uri="{FF2B5EF4-FFF2-40B4-BE49-F238E27FC236}">
                <a16:creationId xmlns:a16="http://schemas.microsoft.com/office/drawing/2014/main" id="{5BA0722C-873E-4A5A-717B-DACECE3998F6}"/>
              </a:ext>
            </a:extLst>
          </p:cNvPr>
          <p:cNvPicPr>
            <a:picLocks noChangeAspect="1"/>
          </p:cNvPicPr>
          <p:nvPr/>
        </p:nvPicPr>
        <p:blipFill rotWithShape="1">
          <a:blip r:embed="rId6"/>
          <a:srcRect l="24383" r="4133" b="-1"/>
          <a:stretch/>
        </p:blipFill>
        <p:spPr>
          <a:xfrm>
            <a:off x="2577131" y="3532940"/>
            <a:ext cx="2255462" cy="3155238"/>
          </a:xfrm>
          <a:prstGeom prst="rect">
            <a:avLst/>
          </a:prstGeom>
        </p:spPr>
      </p:pic>
      <p:sp>
        <p:nvSpPr>
          <p:cNvPr id="7" name="직사각형 6">
            <a:extLst>
              <a:ext uri="{FF2B5EF4-FFF2-40B4-BE49-F238E27FC236}">
                <a16:creationId xmlns:a16="http://schemas.microsoft.com/office/drawing/2014/main" id="{C279E932-2944-5FD4-F6B7-FBC9B56DC187}"/>
              </a:ext>
            </a:extLst>
          </p:cNvPr>
          <p:cNvSpPr/>
          <p:nvPr/>
        </p:nvSpPr>
        <p:spPr>
          <a:xfrm>
            <a:off x="238210" y="310091"/>
            <a:ext cx="98770" cy="10007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9916C6E5-9667-D4EA-B311-2AB6C951E74A}"/>
              </a:ext>
            </a:extLst>
          </p:cNvPr>
          <p:cNvSpPr/>
          <p:nvPr/>
        </p:nvSpPr>
        <p:spPr>
          <a:xfrm>
            <a:off x="0" y="310091"/>
            <a:ext cx="155978" cy="10007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E6B6B0E9-1F37-7209-DC92-E27BEBECD934}"/>
              </a:ext>
            </a:extLst>
          </p:cNvPr>
          <p:cNvSpPr/>
          <p:nvPr/>
        </p:nvSpPr>
        <p:spPr>
          <a:xfrm>
            <a:off x="422678" y="310092"/>
            <a:ext cx="65809" cy="10007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473154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6EFC7BB-64AE-45E4-90F7-BA062F86E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FB5B51E-2110-4BFE-90CE-A5C01B483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그림 2" descr="야외, 하늘, 물, 자연이(가) 표시된 사진&#10;&#10;자동 생성된 설명">
            <a:extLst>
              <a:ext uri="{FF2B5EF4-FFF2-40B4-BE49-F238E27FC236}">
                <a16:creationId xmlns:a16="http://schemas.microsoft.com/office/drawing/2014/main" id="{F9398409-21E9-5F5B-9691-809FDAE0854A}"/>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15414"/>
          <a:stretch/>
        </p:blipFill>
        <p:spPr>
          <a:xfrm>
            <a:off x="20" y="10"/>
            <a:ext cx="12191980" cy="6857990"/>
          </a:xfrm>
          <a:prstGeom prst="rect">
            <a:avLst/>
          </a:prstGeom>
        </p:spPr>
      </p:pic>
      <p:sp>
        <p:nvSpPr>
          <p:cNvPr id="2" name="TextBox 1">
            <a:extLst>
              <a:ext uri="{FF2B5EF4-FFF2-40B4-BE49-F238E27FC236}">
                <a16:creationId xmlns:a16="http://schemas.microsoft.com/office/drawing/2014/main" id="{465AA5DF-A052-AFDB-4F8B-05D264900F8B}"/>
              </a:ext>
            </a:extLst>
          </p:cNvPr>
          <p:cNvSpPr txBox="1"/>
          <p:nvPr/>
        </p:nvSpPr>
        <p:spPr>
          <a:xfrm>
            <a:off x="838200" y="1387056"/>
            <a:ext cx="9144000" cy="2513271"/>
          </a:xfrm>
          <a:prstGeom prst="rect">
            <a:avLst/>
          </a:prstGeom>
        </p:spPr>
        <p:txBody>
          <a:bodyPr vert="horz" lIns="91440" tIns="45720" rIns="91440" bIns="45720" rtlCol="0" anchor="b">
            <a:normAutofit/>
          </a:bodyPr>
          <a:lstStyle/>
          <a:p>
            <a:pPr latinLnBrk="0">
              <a:lnSpc>
                <a:spcPct val="90000"/>
              </a:lnSpc>
              <a:spcBef>
                <a:spcPct val="0"/>
              </a:spcBef>
              <a:spcAft>
                <a:spcPts val="600"/>
              </a:spcAft>
            </a:pPr>
            <a:r>
              <a:rPr lang="en-US" altLang="ko-KR" sz="5200" b="0" i="0">
                <a:solidFill>
                  <a:srgbClr val="FFFFFF"/>
                </a:solidFill>
                <a:effectLst/>
                <a:latin typeface="+mj-lt"/>
                <a:ea typeface="+mj-ea"/>
                <a:cs typeface="+mj-cs"/>
              </a:rPr>
              <a:t>Local Foods of Jeju</a:t>
            </a:r>
            <a:endParaRPr lang="en-US" altLang="ko-KR" sz="5200">
              <a:solidFill>
                <a:srgbClr val="FFFFFF"/>
              </a:solidFill>
              <a:latin typeface="+mj-lt"/>
              <a:ea typeface="+mj-ea"/>
              <a:cs typeface="+mj-cs"/>
            </a:endParaRPr>
          </a:p>
        </p:txBody>
      </p:sp>
    </p:spTree>
    <p:extLst>
      <p:ext uri="{BB962C8B-B14F-4D97-AF65-F5344CB8AC3E}">
        <p14:creationId xmlns:p14="http://schemas.microsoft.com/office/powerpoint/2010/main" val="14529334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0" name="Rectangle 4109">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6CF84F2B-0B67-7FF0-CCBD-5E9FEE289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56" t="9091"/>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2" name="Rectangle 4111">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4" name="Rectangle 41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16" name="Rectangle 41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그림 1">
            <a:extLst>
              <a:ext uri="{FF2B5EF4-FFF2-40B4-BE49-F238E27FC236}">
                <a16:creationId xmlns:a16="http://schemas.microsoft.com/office/drawing/2014/main" id="{8D595B06-498C-1E60-E810-877BF49BB158}"/>
              </a:ext>
            </a:extLst>
          </p:cNvPr>
          <p:cNvPicPr>
            <a:picLocks noChangeAspect="1"/>
          </p:cNvPicPr>
          <p:nvPr/>
        </p:nvPicPr>
        <p:blipFill>
          <a:blip r:embed="rId3"/>
          <a:stretch>
            <a:fillRect/>
          </a:stretch>
        </p:blipFill>
        <p:spPr>
          <a:xfrm>
            <a:off x="8772525" y="4840066"/>
            <a:ext cx="2619375" cy="1743075"/>
          </a:xfrm>
          <a:prstGeom prst="rect">
            <a:avLst/>
          </a:prstGeom>
        </p:spPr>
      </p:pic>
      <p:sp>
        <p:nvSpPr>
          <p:cNvPr id="3" name="타원 2">
            <a:extLst>
              <a:ext uri="{FF2B5EF4-FFF2-40B4-BE49-F238E27FC236}">
                <a16:creationId xmlns:a16="http://schemas.microsoft.com/office/drawing/2014/main" id="{3C8029E5-D4B7-2514-F78B-FCB958607EFB}"/>
              </a:ext>
            </a:extLst>
          </p:cNvPr>
          <p:cNvSpPr/>
          <p:nvPr/>
        </p:nvSpPr>
        <p:spPr>
          <a:xfrm>
            <a:off x="1908405" y="1513640"/>
            <a:ext cx="3106507" cy="167247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 name="직선 연결선 3">
            <a:extLst>
              <a:ext uri="{FF2B5EF4-FFF2-40B4-BE49-F238E27FC236}">
                <a16:creationId xmlns:a16="http://schemas.microsoft.com/office/drawing/2014/main" id="{390A3311-2303-A61D-3540-5B9C0B8080EB}"/>
              </a:ext>
            </a:extLst>
          </p:cNvPr>
          <p:cNvCxnSpPr>
            <a:cxnSpLocks/>
          </p:cNvCxnSpPr>
          <p:nvPr/>
        </p:nvCxnSpPr>
        <p:spPr>
          <a:xfrm>
            <a:off x="4513994" y="1758568"/>
            <a:ext cx="4212550" cy="3081498"/>
          </a:xfrm>
          <a:prstGeom prst="line">
            <a:avLst/>
          </a:prstGeom>
          <a:ln w="508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 name="직선 연결선 4">
            <a:extLst>
              <a:ext uri="{FF2B5EF4-FFF2-40B4-BE49-F238E27FC236}">
                <a16:creationId xmlns:a16="http://schemas.microsoft.com/office/drawing/2014/main" id="{22AAFD2A-E200-B356-A180-3CBB72EA9B5F}"/>
              </a:ext>
            </a:extLst>
          </p:cNvPr>
          <p:cNvCxnSpPr>
            <a:cxnSpLocks/>
            <a:stCxn id="3" idx="3"/>
          </p:cNvCxnSpPr>
          <p:nvPr/>
        </p:nvCxnSpPr>
        <p:spPr>
          <a:xfrm>
            <a:off x="2363342" y="2941183"/>
            <a:ext cx="6363202" cy="3641958"/>
          </a:xfrm>
          <a:prstGeom prst="line">
            <a:avLst/>
          </a:prstGeom>
          <a:ln w="508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DF4DF6C4-72A1-629F-10D4-66986A922F21}"/>
              </a:ext>
            </a:extLst>
          </p:cNvPr>
          <p:cNvSpPr txBox="1"/>
          <p:nvPr/>
        </p:nvSpPr>
        <p:spPr>
          <a:xfrm>
            <a:off x="7851648" y="812527"/>
            <a:ext cx="2800350" cy="1015663"/>
          </a:xfrm>
          <a:prstGeom prst="rect">
            <a:avLst/>
          </a:prstGeom>
          <a:noFill/>
        </p:spPr>
        <p:txBody>
          <a:bodyPr wrap="square" rtlCol="0">
            <a:spAutoFit/>
          </a:bodyPr>
          <a:lstStyle/>
          <a:p>
            <a:r>
              <a:rPr lang="en-US" altLang="ko-KR" sz="3000" dirty="0" err="1"/>
              <a:t>Jalidommulhoe</a:t>
            </a:r>
            <a:r>
              <a:rPr lang="en-US" altLang="ko-KR" sz="3000" dirty="0"/>
              <a:t> (</a:t>
            </a:r>
            <a:r>
              <a:rPr lang="ko-KR" altLang="en-US" sz="3000" dirty="0" err="1"/>
              <a:t>자리돔물회</a:t>
            </a:r>
            <a:r>
              <a:rPr lang="en-US" altLang="ko-KR" sz="3000" dirty="0"/>
              <a:t>)</a:t>
            </a:r>
            <a:endParaRPr lang="ko-KR" altLang="en-US" sz="3000" dirty="0"/>
          </a:p>
        </p:txBody>
      </p:sp>
      <p:sp>
        <p:nvSpPr>
          <p:cNvPr id="14" name="직사각형 13">
            <a:extLst>
              <a:ext uri="{FF2B5EF4-FFF2-40B4-BE49-F238E27FC236}">
                <a16:creationId xmlns:a16="http://schemas.microsoft.com/office/drawing/2014/main" id="{6ED7811A-B311-82CC-EA4A-950B8BA68D94}"/>
              </a:ext>
            </a:extLst>
          </p:cNvPr>
          <p:cNvSpPr/>
          <p:nvPr/>
        </p:nvSpPr>
        <p:spPr>
          <a:xfrm>
            <a:off x="7851648" y="1965165"/>
            <a:ext cx="3817837" cy="2454435"/>
          </a:xfrm>
          <a:prstGeom prst="rect">
            <a:avLst/>
          </a:prstGeom>
          <a:solidFill>
            <a:schemeClr val="bg1">
              <a:lumMod val="95000"/>
            </a:schemeClr>
          </a:solidFill>
          <a:ln w="3175">
            <a:noFill/>
            <a:prstDash val="solid"/>
            <a:extLst>
              <a:ext uri="{C807C97D-BFC1-408E-A445-0C87EB9F89A2}">
                <ask:lineSketchStyleProps xmlns:ask="http://schemas.microsoft.com/office/drawing/2018/sketchyshapes" sd="981765707">
                  <a:custGeom>
                    <a:avLst/>
                    <a:gdLst>
                      <a:gd name="connsiteX0" fmla="*/ 0 w 9741424"/>
                      <a:gd name="connsiteY0" fmla="*/ 0 h 1201191"/>
                      <a:gd name="connsiteX1" fmla="*/ 9741424 w 9741424"/>
                      <a:gd name="connsiteY1" fmla="*/ 0 h 1201191"/>
                      <a:gd name="connsiteX2" fmla="*/ 9741424 w 9741424"/>
                      <a:gd name="connsiteY2" fmla="*/ 1201191 h 1201191"/>
                      <a:gd name="connsiteX3" fmla="*/ 0 w 9741424"/>
                      <a:gd name="connsiteY3" fmla="*/ 1201191 h 1201191"/>
                      <a:gd name="connsiteX4" fmla="*/ 0 w 9741424"/>
                      <a:gd name="connsiteY4" fmla="*/ 0 h 12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1424" h="1201191" fill="none" extrusionOk="0">
                        <a:moveTo>
                          <a:pt x="0" y="0"/>
                        </a:moveTo>
                        <a:cubicBezTo>
                          <a:pt x="2284572" y="-33775"/>
                          <a:pt x="7873506" y="138873"/>
                          <a:pt x="9741424" y="0"/>
                        </a:cubicBezTo>
                        <a:cubicBezTo>
                          <a:pt x="9788175" y="406877"/>
                          <a:pt x="9727339" y="1001193"/>
                          <a:pt x="9741424" y="1201191"/>
                        </a:cubicBezTo>
                        <a:cubicBezTo>
                          <a:pt x="7092377" y="1063861"/>
                          <a:pt x="3153561" y="1063335"/>
                          <a:pt x="0" y="1201191"/>
                        </a:cubicBezTo>
                        <a:cubicBezTo>
                          <a:pt x="21329" y="948939"/>
                          <a:pt x="9350" y="416263"/>
                          <a:pt x="0" y="0"/>
                        </a:cubicBezTo>
                        <a:close/>
                      </a:path>
                      <a:path w="9741424" h="1201191" stroke="0" extrusionOk="0">
                        <a:moveTo>
                          <a:pt x="0" y="0"/>
                        </a:moveTo>
                        <a:cubicBezTo>
                          <a:pt x="2250095" y="-101487"/>
                          <a:pt x="8278873" y="-162162"/>
                          <a:pt x="9741424" y="0"/>
                        </a:cubicBezTo>
                        <a:cubicBezTo>
                          <a:pt x="9694770" y="360177"/>
                          <a:pt x="9684781" y="803426"/>
                          <a:pt x="9741424" y="1201191"/>
                        </a:cubicBezTo>
                        <a:cubicBezTo>
                          <a:pt x="4948078" y="1251256"/>
                          <a:pt x="2657899" y="1042742"/>
                          <a:pt x="0" y="1201191"/>
                        </a:cubicBezTo>
                        <a:cubicBezTo>
                          <a:pt x="43597" y="1045315"/>
                          <a:pt x="-60266" y="16118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000" dirty="0">
                <a:solidFill>
                  <a:sysClr val="windowText" lastClr="000000"/>
                </a:solidFill>
              </a:rPr>
              <a:t>Live : in one area in the wide sea.</a:t>
            </a:r>
          </a:p>
          <a:p>
            <a:r>
              <a:rPr lang="en-US" altLang="ko-KR" sz="2000" dirty="0">
                <a:solidFill>
                  <a:sysClr val="windowText" lastClr="000000"/>
                </a:solidFill>
              </a:rPr>
              <a:t>Compared to other fish species: smaller in size, goes around in groups</a:t>
            </a:r>
          </a:p>
          <a:p>
            <a:r>
              <a:rPr lang="en-US" altLang="ko-KR" sz="2000" dirty="0">
                <a:solidFill>
                  <a:sysClr val="windowText" lastClr="000000"/>
                </a:solidFill>
              </a:rPr>
              <a:t>Best to eat : between June and July before spawning.</a:t>
            </a:r>
            <a:endParaRPr lang="ko-KR" altLang="en-US" sz="2000" dirty="0">
              <a:solidFill>
                <a:sysClr val="windowText" lastClr="000000"/>
              </a:solidFill>
            </a:endParaRPr>
          </a:p>
        </p:txBody>
      </p:sp>
    </p:spTree>
    <p:extLst>
      <p:ext uri="{BB962C8B-B14F-4D97-AF65-F5344CB8AC3E}">
        <p14:creationId xmlns:p14="http://schemas.microsoft.com/office/powerpoint/2010/main" val="27563290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55" name="Rectangle 515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C90D9510-BCA9-12CB-947F-077BBD5067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173" r="-1" b="201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57" name="Rectangle 515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59" name="Rectangle 515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61" name="Rectangle 516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그림 1">
            <a:extLst>
              <a:ext uri="{FF2B5EF4-FFF2-40B4-BE49-F238E27FC236}">
                <a16:creationId xmlns:a16="http://schemas.microsoft.com/office/drawing/2014/main" id="{E8F875AA-F88B-E5DF-4A1B-933269B34EE7}"/>
              </a:ext>
            </a:extLst>
          </p:cNvPr>
          <p:cNvPicPr>
            <a:picLocks noChangeAspect="1"/>
          </p:cNvPicPr>
          <p:nvPr/>
        </p:nvPicPr>
        <p:blipFill>
          <a:blip r:embed="rId3"/>
          <a:stretch>
            <a:fillRect/>
          </a:stretch>
        </p:blipFill>
        <p:spPr>
          <a:xfrm>
            <a:off x="144732" y="4324349"/>
            <a:ext cx="2143125" cy="2143125"/>
          </a:xfrm>
          <a:prstGeom prst="rect">
            <a:avLst/>
          </a:prstGeom>
        </p:spPr>
      </p:pic>
      <p:pic>
        <p:nvPicPr>
          <p:cNvPr id="3" name="그림 2">
            <a:extLst>
              <a:ext uri="{FF2B5EF4-FFF2-40B4-BE49-F238E27FC236}">
                <a16:creationId xmlns:a16="http://schemas.microsoft.com/office/drawing/2014/main" id="{5721F914-7343-5331-1888-6076B496F773}"/>
              </a:ext>
            </a:extLst>
          </p:cNvPr>
          <p:cNvPicPr>
            <a:picLocks noChangeAspect="1"/>
          </p:cNvPicPr>
          <p:nvPr/>
        </p:nvPicPr>
        <p:blipFill>
          <a:blip r:embed="rId4"/>
          <a:stretch>
            <a:fillRect/>
          </a:stretch>
        </p:blipFill>
        <p:spPr>
          <a:xfrm>
            <a:off x="2385480" y="4333874"/>
            <a:ext cx="2133600" cy="2133600"/>
          </a:xfrm>
          <a:prstGeom prst="rect">
            <a:avLst/>
          </a:prstGeom>
        </p:spPr>
      </p:pic>
      <p:sp>
        <p:nvSpPr>
          <p:cNvPr id="4" name="타원 3">
            <a:extLst>
              <a:ext uri="{FF2B5EF4-FFF2-40B4-BE49-F238E27FC236}">
                <a16:creationId xmlns:a16="http://schemas.microsoft.com/office/drawing/2014/main" id="{9D0B2B9E-ED95-E9FA-6CF9-8F2C5C41319F}"/>
              </a:ext>
            </a:extLst>
          </p:cNvPr>
          <p:cNvSpPr/>
          <p:nvPr/>
        </p:nvSpPr>
        <p:spPr>
          <a:xfrm rot="2009827">
            <a:off x="8152880" y="680243"/>
            <a:ext cx="3528505" cy="29122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 name="직선 연결선 5">
            <a:extLst>
              <a:ext uri="{FF2B5EF4-FFF2-40B4-BE49-F238E27FC236}">
                <a16:creationId xmlns:a16="http://schemas.microsoft.com/office/drawing/2014/main" id="{775C1ECB-9396-618A-9713-567D4753EF47}"/>
              </a:ext>
            </a:extLst>
          </p:cNvPr>
          <p:cNvCxnSpPr>
            <a:cxnSpLocks/>
          </p:cNvCxnSpPr>
          <p:nvPr/>
        </p:nvCxnSpPr>
        <p:spPr>
          <a:xfrm flipV="1">
            <a:off x="2287857" y="3614738"/>
            <a:ext cx="8542068" cy="2852736"/>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DBB056B1-5D6D-A43B-1CE9-F11E174438F6}"/>
              </a:ext>
            </a:extLst>
          </p:cNvPr>
          <p:cNvSpPr txBox="1"/>
          <p:nvPr/>
        </p:nvSpPr>
        <p:spPr>
          <a:xfrm>
            <a:off x="481029" y="762462"/>
            <a:ext cx="2800350" cy="553998"/>
          </a:xfrm>
          <a:prstGeom prst="rect">
            <a:avLst/>
          </a:prstGeom>
          <a:noFill/>
        </p:spPr>
        <p:txBody>
          <a:bodyPr wrap="square" rtlCol="0">
            <a:spAutoFit/>
          </a:bodyPr>
          <a:lstStyle/>
          <a:p>
            <a:r>
              <a:rPr lang="en-US" altLang="ko-KR" sz="3000" dirty="0"/>
              <a:t>Hairtail Soup</a:t>
            </a:r>
            <a:endParaRPr lang="ko-KR" altLang="en-US" sz="3000" dirty="0"/>
          </a:p>
        </p:txBody>
      </p:sp>
      <p:sp>
        <p:nvSpPr>
          <p:cNvPr id="22" name="직사각형 21">
            <a:extLst>
              <a:ext uri="{FF2B5EF4-FFF2-40B4-BE49-F238E27FC236}">
                <a16:creationId xmlns:a16="http://schemas.microsoft.com/office/drawing/2014/main" id="{ABCD882D-9976-0EE9-FD23-8F491D67D3BF}"/>
              </a:ext>
            </a:extLst>
          </p:cNvPr>
          <p:cNvSpPr/>
          <p:nvPr/>
        </p:nvSpPr>
        <p:spPr>
          <a:xfrm>
            <a:off x="466208" y="1397671"/>
            <a:ext cx="4171106" cy="2704107"/>
          </a:xfrm>
          <a:prstGeom prst="rect">
            <a:avLst/>
          </a:prstGeom>
          <a:solidFill>
            <a:schemeClr val="bg1">
              <a:lumMod val="95000"/>
            </a:schemeClr>
          </a:solidFill>
          <a:ln w="3175">
            <a:noFill/>
            <a:prstDash val="solid"/>
            <a:extLst>
              <a:ext uri="{C807C97D-BFC1-408E-A445-0C87EB9F89A2}">
                <ask:lineSketchStyleProps xmlns:ask="http://schemas.microsoft.com/office/drawing/2018/sketchyshapes" sd="981765707">
                  <a:custGeom>
                    <a:avLst/>
                    <a:gdLst>
                      <a:gd name="connsiteX0" fmla="*/ 0 w 9741424"/>
                      <a:gd name="connsiteY0" fmla="*/ 0 h 1201191"/>
                      <a:gd name="connsiteX1" fmla="*/ 9741424 w 9741424"/>
                      <a:gd name="connsiteY1" fmla="*/ 0 h 1201191"/>
                      <a:gd name="connsiteX2" fmla="*/ 9741424 w 9741424"/>
                      <a:gd name="connsiteY2" fmla="*/ 1201191 h 1201191"/>
                      <a:gd name="connsiteX3" fmla="*/ 0 w 9741424"/>
                      <a:gd name="connsiteY3" fmla="*/ 1201191 h 1201191"/>
                      <a:gd name="connsiteX4" fmla="*/ 0 w 9741424"/>
                      <a:gd name="connsiteY4" fmla="*/ 0 h 12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1424" h="1201191" fill="none" extrusionOk="0">
                        <a:moveTo>
                          <a:pt x="0" y="0"/>
                        </a:moveTo>
                        <a:cubicBezTo>
                          <a:pt x="2284572" y="-33775"/>
                          <a:pt x="7873506" y="138873"/>
                          <a:pt x="9741424" y="0"/>
                        </a:cubicBezTo>
                        <a:cubicBezTo>
                          <a:pt x="9788175" y="406877"/>
                          <a:pt x="9727339" y="1001193"/>
                          <a:pt x="9741424" y="1201191"/>
                        </a:cubicBezTo>
                        <a:cubicBezTo>
                          <a:pt x="7092377" y="1063861"/>
                          <a:pt x="3153561" y="1063335"/>
                          <a:pt x="0" y="1201191"/>
                        </a:cubicBezTo>
                        <a:cubicBezTo>
                          <a:pt x="21329" y="948939"/>
                          <a:pt x="9350" y="416263"/>
                          <a:pt x="0" y="0"/>
                        </a:cubicBezTo>
                        <a:close/>
                      </a:path>
                      <a:path w="9741424" h="1201191" stroke="0" extrusionOk="0">
                        <a:moveTo>
                          <a:pt x="0" y="0"/>
                        </a:moveTo>
                        <a:cubicBezTo>
                          <a:pt x="2250095" y="-101487"/>
                          <a:pt x="8278873" y="-162162"/>
                          <a:pt x="9741424" y="0"/>
                        </a:cubicBezTo>
                        <a:cubicBezTo>
                          <a:pt x="9694770" y="360177"/>
                          <a:pt x="9684781" y="803426"/>
                          <a:pt x="9741424" y="1201191"/>
                        </a:cubicBezTo>
                        <a:cubicBezTo>
                          <a:pt x="4948078" y="1251256"/>
                          <a:pt x="2657899" y="1042742"/>
                          <a:pt x="0" y="1201191"/>
                        </a:cubicBezTo>
                        <a:cubicBezTo>
                          <a:pt x="43597" y="1045315"/>
                          <a:pt x="-60266" y="16118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ysClr val="windowText" lastClr="000000"/>
                </a:solidFill>
              </a:rPr>
              <a:t>Silver hairtail</a:t>
            </a:r>
          </a:p>
          <a:p>
            <a:endParaRPr lang="en-US" altLang="ko-KR" dirty="0">
              <a:solidFill>
                <a:sysClr val="windowText" lastClr="000000"/>
              </a:solidFill>
            </a:endParaRPr>
          </a:p>
          <a:p>
            <a:r>
              <a:rPr lang="en-US" altLang="ko-KR" dirty="0">
                <a:solidFill>
                  <a:sysClr val="windowText" lastClr="000000"/>
                </a:solidFill>
              </a:rPr>
              <a:t>Time : with ripe pumpkins in autumn</a:t>
            </a:r>
          </a:p>
          <a:p>
            <a:endParaRPr lang="en-US" altLang="ko-KR" dirty="0">
              <a:solidFill>
                <a:sysClr val="windowText" lastClr="000000"/>
              </a:solidFill>
            </a:endParaRPr>
          </a:p>
          <a:p>
            <a:r>
              <a:rPr lang="en-US" altLang="ko-KR" dirty="0">
                <a:solidFill>
                  <a:sysClr val="windowText" lastClr="000000"/>
                </a:solidFill>
              </a:rPr>
              <a:t>Point : only eat in </a:t>
            </a:r>
            <a:r>
              <a:rPr lang="en-US" altLang="ko-KR" dirty="0" err="1">
                <a:solidFill>
                  <a:sysClr val="windowText" lastClr="000000"/>
                </a:solidFill>
              </a:rPr>
              <a:t>Jeju</a:t>
            </a:r>
            <a:endParaRPr lang="en-US" altLang="ko-KR" dirty="0">
              <a:solidFill>
                <a:sysClr val="windowText" lastClr="000000"/>
              </a:solidFill>
            </a:endParaRPr>
          </a:p>
          <a:p>
            <a:r>
              <a:rPr lang="en-US" altLang="ko-KR" dirty="0">
                <a:solidFill>
                  <a:sysClr val="windowText" lastClr="000000"/>
                </a:solidFill>
              </a:rPr>
              <a:t>-&gt; the fishy smell remains even if the hairtail scales are removed due to the fishy smell, but </a:t>
            </a:r>
            <a:r>
              <a:rPr lang="en-US" altLang="ko-KR" dirty="0" err="1">
                <a:solidFill>
                  <a:sysClr val="windowText" lastClr="000000"/>
                </a:solidFill>
              </a:rPr>
              <a:t>jeju</a:t>
            </a:r>
            <a:r>
              <a:rPr lang="en-US" altLang="ko-KR" dirty="0">
                <a:solidFill>
                  <a:sysClr val="windowText" lastClr="000000"/>
                </a:solidFill>
              </a:rPr>
              <a:t> is surrounded by the sea on there sides</a:t>
            </a:r>
            <a:endParaRPr lang="ko-KR" altLang="en-US" dirty="0">
              <a:solidFill>
                <a:sysClr val="windowText" lastClr="000000"/>
              </a:solidFill>
            </a:endParaRPr>
          </a:p>
        </p:txBody>
      </p:sp>
      <p:cxnSp>
        <p:nvCxnSpPr>
          <p:cNvPr id="5" name="직선 연결선 4">
            <a:extLst>
              <a:ext uri="{FF2B5EF4-FFF2-40B4-BE49-F238E27FC236}">
                <a16:creationId xmlns:a16="http://schemas.microsoft.com/office/drawing/2014/main" id="{5805D741-2894-DFFA-B899-7310B6ADC4D3}"/>
              </a:ext>
            </a:extLst>
          </p:cNvPr>
          <p:cNvCxnSpPr>
            <a:cxnSpLocks/>
          </p:cNvCxnSpPr>
          <p:nvPr/>
        </p:nvCxnSpPr>
        <p:spPr>
          <a:xfrm flipV="1">
            <a:off x="144732" y="1114425"/>
            <a:ext cx="8270606" cy="3209924"/>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60709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7" name="Rectangle 9222">
            <a:extLst>
              <a:ext uri="{FF2B5EF4-FFF2-40B4-BE49-F238E27FC236}">
                <a16:creationId xmlns:a16="http://schemas.microsoft.com/office/drawing/2014/main" id="{E0311CE5-3D05-493E-B9D2-CF549DF73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6" name="직사각형 5">
            <a:extLst>
              <a:ext uri="{FF2B5EF4-FFF2-40B4-BE49-F238E27FC236}">
                <a16:creationId xmlns:a16="http://schemas.microsoft.com/office/drawing/2014/main" id="{427009CE-BD29-ED38-73A3-A359396C54C3}"/>
              </a:ext>
            </a:extLst>
          </p:cNvPr>
          <p:cNvSpPr/>
          <p:nvPr/>
        </p:nvSpPr>
        <p:spPr>
          <a:xfrm>
            <a:off x="2271254" y="-885825"/>
            <a:ext cx="7643187" cy="662918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그림 1">
            <a:extLst>
              <a:ext uri="{FF2B5EF4-FFF2-40B4-BE49-F238E27FC236}">
                <a16:creationId xmlns:a16="http://schemas.microsoft.com/office/drawing/2014/main" id="{506C748F-72EC-B1A4-7E3A-85405EA25908}"/>
              </a:ext>
            </a:extLst>
          </p:cNvPr>
          <p:cNvPicPr>
            <a:picLocks noChangeAspect="1"/>
          </p:cNvPicPr>
          <p:nvPr/>
        </p:nvPicPr>
        <p:blipFill rotWithShape="1">
          <a:blip r:embed="rId2"/>
          <a:srcRect l="5276" r="-2" b="-2"/>
          <a:stretch/>
        </p:blipFill>
        <p:spPr>
          <a:xfrm>
            <a:off x="198741" y="171720"/>
            <a:ext cx="5803323" cy="3905677"/>
          </a:xfrm>
          <a:prstGeom prst="rect">
            <a:avLst/>
          </a:prstGeom>
        </p:spPr>
      </p:pic>
      <p:pic>
        <p:nvPicPr>
          <p:cNvPr id="9218" name="Picture 2" descr="리시리도에서 성게 어부 체험! 직접 잡은 성게를 회나 군함말이로 즐겨 보자. - LIVE JAPAN ( 일본여행·추천명소·지역정보 )">
            <a:extLst>
              <a:ext uri="{FF2B5EF4-FFF2-40B4-BE49-F238E27FC236}">
                <a16:creationId xmlns:a16="http://schemas.microsoft.com/office/drawing/2014/main" id="{5D2E88B9-24A2-1613-F889-10DCD13319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04" r="-2" b="-2"/>
          <a:stretch/>
        </p:blipFill>
        <p:spPr bwMode="auto">
          <a:xfrm>
            <a:off x="6189934" y="156394"/>
            <a:ext cx="5803323" cy="3920994"/>
          </a:xfrm>
          <a:prstGeom prst="rect">
            <a:avLst/>
          </a:prstGeom>
          <a:noFill/>
          <a:extLst>
            <a:ext uri="{909E8E84-426E-40DD-AFC4-6F175D3DCCD1}">
              <a14:hiddenFill xmlns:a14="http://schemas.microsoft.com/office/drawing/2010/main">
                <a:solidFill>
                  <a:srgbClr val="FFFFFF"/>
                </a:solidFill>
              </a14:hiddenFill>
            </a:ext>
          </a:extLst>
        </p:spPr>
      </p:pic>
      <p:sp>
        <p:nvSpPr>
          <p:cNvPr id="3" name="직사각형 2">
            <a:extLst>
              <a:ext uri="{FF2B5EF4-FFF2-40B4-BE49-F238E27FC236}">
                <a16:creationId xmlns:a16="http://schemas.microsoft.com/office/drawing/2014/main" id="{BB66E574-6ECA-F08B-3EC5-DBFEA18E6EF8}"/>
              </a:ext>
            </a:extLst>
          </p:cNvPr>
          <p:cNvSpPr/>
          <p:nvPr/>
        </p:nvSpPr>
        <p:spPr>
          <a:xfrm>
            <a:off x="198741" y="4409347"/>
            <a:ext cx="11794516" cy="1434241"/>
          </a:xfrm>
          <a:prstGeom prst="rect">
            <a:avLst/>
          </a:prstGeom>
          <a:solidFill>
            <a:schemeClr val="bg1">
              <a:lumMod val="95000"/>
            </a:schemeClr>
          </a:solidFill>
          <a:ln w="3175">
            <a:noFill/>
            <a:prstDash val="solid"/>
            <a:extLst>
              <a:ext uri="{C807C97D-BFC1-408E-A445-0C87EB9F89A2}">
                <ask:lineSketchStyleProps xmlns:ask="http://schemas.microsoft.com/office/drawing/2018/sketchyshapes" sd="981765707">
                  <a:custGeom>
                    <a:avLst/>
                    <a:gdLst>
                      <a:gd name="connsiteX0" fmla="*/ 0 w 9741424"/>
                      <a:gd name="connsiteY0" fmla="*/ 0 h 1201191"/>
                      <a:gd name="connsiteX1" fmla="*/ 9741424 w 9741424"/>
                      <a:gd name="connsiteY1" fmla="*/ 0 h 1201191"/>
                      <a:gd name="connsiteX2" fmla="*/ 9741424 w 9741424"/>
                      <a:gd name="connsiteY2" fmla="*/ 1201191 h 1201191"/>
                      <a:gd name="connsiteX3" fmla="*/ 0 w 9741424"/>
                      <a:gd name="connsiteY3" fmla="*/ 1201191 h 1201191"/>
                      <a:gd name="connsiteX4" fmla="*/ 0 w 9741424"/>
                      <a:gd name="connsiteY4" fmla="*/ 0 h 12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1424" h="1201191" fill="none" extrusionOk="0">
                        <a:moveTo>
                          <a:pt x="0" y="0"/>
                        </a:moveTo>
                        <a:cubicBezTo>
                          <a:pt x="2284572" y="-33775"/>
                          <a:pt x="7873506" y="138873"/>
                          <a:pt x="9741424" y="0"/>
                        </a:cubicBezTo>
                        <a:cubicBezTo>
                          <a:pt x="9788175" y="406877"/>
                          <a:pt x="9727339" y="1001193"/>
                          <a:pt x="9741424" y="1201191"/>
                        </a:cubicBezTo>
                        <a:cubicBezTo>
                          <a:pt x="7092377" y="1063861"/>
                          <a:pt x="3153561" y="1063335"/>
                          <a:pt x="0" y="1201191"/>
                        </a:cubicBezTo>
                        <a:cubicBezTo>
                          <a:pt x="21329" y="948939"/>
                          <a:pt x="9350" y="416263"/>
                          <a:pt x="0" y="0"/>
                        </a:cubicBezTo>
                        <a:close/>
                      </a:path>
                      <a:path w="9741424" h="1201191" stroke="0" extrusionOk="0">
                        <a:moveTo>
                          <a:pt x="0" y="0"/>
                        </a:moveTo>
                        <a:cubicBezTo>
                          <a:pt x="2250095" y="-101487"/>
                          <a:pt x="8278873" y="-162162"/>
                          <a:pt x="9741424" y="0"/>
                        </a:cubicBezTo>
                        <a:cubicBezTo>
                          <a:pt x="9694770" y="360177"/>
                          <a:pt x="9684781" y="803426"/>
                          <a:pt x="9741424" y="1201191"/>
                        </a:cubicBezTo>
                        <a:cubicBezTo>
                          <a:pt x="4948078" y="1251256"/>
                          <a:pt x="2657899" y="1042742"/>
                          <a:pt x="0" y="1201191"/>
                        </a:cubicBezTo>
                        <a:cubicBezTo>
                          <a:pt x="43597" y="1045315"/>
                          <a:pt x="-60266" y="16118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000" dirty="0">
                <a:solidFill>
                  <a:sysClr val="windowText" lastClr="000000"/>
                </a:solidFill>
              </a:rPr>
              <a:t>Sea Urchin</a:t>
            </a:r>
          </a:p>
          <a:p>
            <a:r>
              <a:rPr lang="en-US" altLang="ko-KR" sz="2000" dirty="0">
                <a:solidFill>
                  <a:sysClr val="windowText" lastClr="000000"/>
                </a:solidFill>
              </a:rPr>
              <a:t>Sea urchins have thorns like hedgehogs. If you cut this thorn carefully, there are yellow eggs inside. This is the sea urchin roe. You scratch the eggs and collect them like this picture. However, it is also a precious food in </a:t>
            </a:r>
            <a:r>
              <a:rPr lang="en-US" altLang="ko-KR" sz="2000" dirty="0" err="1">
                <a:solidFill>
                  <a:sysClr val="windowText" lastClr="000000"/>
                </a:solidFill>
              </a:rPr>
              <a:t>jeju</a:t>
            </a:r>
            <a:r>
              <a:rPr lang="en-US" altLang="ko-KR" sz="2000" dirty="0">
                <a:solidFill>
                  <a:sysClr val="windowText" lastClr="000000"/>
                </a:solidFill>
              </a:rPr>
              <a:t> because it contains a small amount of eggs compared to its size.</a:t>
            </a:r>
            <a:endParaRPr lang="ko-KR" altLang="en-US" sz="2000" dirty="0">
              <a:solidFill>
                <a:sysClr val="windowText" lastClr="000000"/>
              </a:solidFill>
            </a:endParaRPr>
          </a:p>
        </p:txBody>
      </p:sp>
      <p:sp>
        <p:nvSpPr>
          <p:cNvPr id="4" name="직사각형 3">
            <a:extLst>
              <a:ext uri="{FF2B5EF4-FFF2-40B4-BE49-F238E27FC236}">
                <a16:creationId xmlns:a16="http://schemas.microsoft.com/office/drawing/2014/main" id="{94016292-96B5-A034-8253-5ECB3F7B45A2}"/>
              </a:ext>
            </a:extLst>
          </p:cNvPr>
          <p:cNvSpPr/>
          <p:nvPr/>
        </p:nvSpPr>
        <p:spPr>
          <a:xfrm>
            <a:off x="2271255" y="5873351"/>
            <a:ext cx="7643187" cy="12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3D2720DB-EA56-6D0D-B421-81B314FF33A2}"/>
              </a:ext>
            </a:extLst>
          </p:cNvPr>
          <p:cNvSpPr/>
          <p:nvPr/>
        </p:nvSpPr>
        <p:spPr>
          <a:xfrm>
            <a:off x="2271255" y="6129963"/>
            <a:ext cx="7643187" cy="788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7958269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그림 1">
            <a:extLst>
              <a:ext uri="{FF2B5EF4-FFF2-40B4-BE49-F238E27FC236}">
                <a16:creationId xmlns:a16="http://schemas.microsoft.com/office/drawing/2014/main" id="{3E219B66-06B3-7E71-B9B4-DE3ABF381895}"/>
              </a:ext>
            </a:extLst>
          </p:cNvPr>
          <p:cNvPicPr>
            <a:picLocks noChangeAspect="1"/>
          </p:cNvPicPr>
          <p:nvPr/>
        </p:nvPicPr>
        <p:blipFill rotWithShape="1">
          <a:blip r:embed="rId2"/>
          <a:srcRect l="9091" t="16613" r="-1" b="-1"/>
          <a:stretch/>
        </p:blipFill>
        <p:spPr>
          <a:xfrm>
            <a:off x="20" y="10"/>
            <a:ext cx="8668492" cy="6857990"/>
          </a:xfrm>
          <a:prstGeom prst="rect">
            <a:avLst/>
          </a:prstGeom>
        </p:spPr>
      </p:pic>
      <p:sp>
        <p:nvSpPr>
          <p:cNvPr id="9" name="Rectangle 8">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타원 4">
            <a:extLst>
              <a:ext uri="{FF2B5EF4-FFF2-40B4-BE49-F238E27FC236}">
                <a16:creationId xmlns:a16="http://schemas.microsoft.com/office/drawing/2014/main" id="{ED134434-27D5-BBBF-F851-ABE377E374C7}"/>
              </a:ext>
            </a:extLst>
          </p:cNvPr>
          <p:cNvSpPr/>
          <p:nvPr/>
        </p:nvSpPr>
        <p:spPr>
          <a:xfrm>
            <a:off x="3303817" y="1785103"/>
            <a:ext cx="2792183" cy="23296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148" name="Picture 4" descr="제주 해녀가 작업한 제주산 성게알 우니 200g-11번가 모바일">
            <a:extLst>
              <a:ext uri="{FF2B5EF4-FFF2-40B4-BE49-F238E27FC236}">
                <a16:creationId xmlns:a16="http://schemas.microsoft.com/office/drawing/2014/main" id="{32846B0A-9B10-6143-0F45-004008E82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1647" y="3181350"/>
            <a:ext cx="4023360" cy="3390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42B2B7E-0922-39F2-CBC3-3A0559BA910E}"/>
              </a:ext>
            </a:extLst>
          </p:cNvPr>
          <p:cNvSpPr txBox="1"/>
          <p:nvPr/>
        </p:nvSpPr>
        <p:spPr>
          <a:xfrm>
            <a:off x="7851646" y="843662"/>
            <a:ext cx="2800350" cy="553998"/>
          </a:xfrm>
          <a:prstGeom prst="rect">
            <a:avLst/>
          </a:prstGeom>
          <a:noFill/>
        </p:spPr>
        <p:txBody>
          <a:bodyPr wrap="square" rtlCol="0">
            <a:spAutoFit/>
          </a:bodyPr>
          <a:lstStyle/>
          <a:p>
            <a:r>
              <a:rPr lang="en-US" altLang="ko-KR" sz="3000" dirty="0"/>
              <a:t>Sea Urchin</a:t>
            </a:r>
            <a:endParaRPr lang="ko-KR" altLang="en-US" sz="3000" dirty="0"/>
          </a:p>
        </p:txBody>
      </p:sp>
      <p:sp>
        <p:nvSpPr>
          <p:cNvPr id="8" name="직사각형 7">
            <a:extLst>
              <a:ext uri="{FF2B5EF4-FFF2-40B4-BE49-F238E27FC236}">
                <a16:creationId xmlns:a16="http://schemas.microsoft.com/office/drawing/2014/main" id="{FC46113B-7B2E-46B8-18CC-D594D82B3D8E}"/>
              </a:ext>
            </a:extLst>
          </p:cNvPr>
          <p:cNvSpPr/>
          <p:nvPr/>
        </p:nvSpPr>
        <p:spPr>
          <a:xfrm>
            <a:off x="7851645" y="1511687"/>
            <a:ext cx="4023359" cy="1502976"/>
          </a:xfrm>
          <a:prstGeom prst="rect">
            <a:avLst/>
          </a:prstGeom>
          <a:solidFill>
            <a:schemeClr val="bg1">
              <a:lumMod val="95000"/>
            </a:schemeClr>
          </a:solidFill>
          <a:ln w="3175">
            <a:noFill/>
            <a:prstDash val="solid"/>
            <a:extLst>
              <a:ext uri="{C807C97D-BFC1-408E-A445-0C87EB9F89A2}">
                <ask:lineSketchStyleProps xmlns:ask="http://schemas.microsoft.com/office/drawing/2018/sketchyshapes" sd="981765707">
                  <a:custGeom>
                    <a:avLst/>
                    <a:gdLst>
                      <a:gd name="connsiteX0" fmla="*/ 0 w 9741424"/>
                      <a:gd name="connsiteY0" fmla="*/ 0 h 1201191"/>
                      <a:gd name="connsiteX1" fmla="*/ 9741424 w 9741424"/>
                      <a:gd name="connsiteY1" fmla="*/ 0 h 1201191"/>
                      <a:gd name="connsiteX2" fmla="*/ 9741424 w 9741424"/>
                      <a:gd name="connsiteY2" fmla="*/ 1201191 h 1201191"/>
                      <a:gd name="connsiteX3" fmla="*/ 0 w 9741424"/>
                      <a:gd name="connsiteY3" fmla="*/ 1201191 h 1201191"/>
                      <a:gd name="connsiteX4" fmla="*/ 0 w 9741424"/>
                      <a:gd name="connsiteY4" fmla="*/ 0 h 12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1424" h="1201191" fill="none" extrusionOk="0">
                        <a:moveTo>
                          <a:pt x="0" y="0"/>
                        </a:moveTo>
                        <a:cubicBezTo>
                          <a:pt x="2284572" y="-33775"/>
                          <a:pt x="7873506" y="138873"/>
                          <a:pt x="9741424" y="0"/>
                        </a:cubicBezTo>
                        <a:cubicBezTo>
                          <a:pt x="9788175" y="406877"/>
                          <a:pt x="9727339" y="1001193"/>
                          <a:pt x="9741424" y="1201191"/>
                        </a:cubicBezTo>
                        <a:cubicBezTo>
                          <a:pt x="7092377" y="1063861"/>
                          <a:pt x="3153561" y="1063335"/>
                          <a:pt x="0" y="1201191"/>
                        </a:cubicBezTo>
                        <a:cubicBezTo>
                          <a:pt x="21329" y="948939"/>
                          <a:pt x="9350" y="416263"/>
                          <a:pt x="0" y="0"/>
                        </a:cubicBezTo>
                        <a:close/>
                      </a:path>
                      <a:path w="9741424" h="1201191" stroke="0" extrusionOk="0">
                        <a:moveTo>
                          <a:pt x="0" y="0"/>
                        </a:moveTo>
                        <a:cubicBezTo>
                          <a:pt x="2250095" y="-101487"/>
                          <a:pt x="8278873" y="-162162"/>
                          <a:pt x="9741424" y="0"/>
                        </a:cubicBezTo>
                        <a:cubicBezTo>
                          <a:pt x="9694770" y="360177"/>
                          <a:pt x="9684781" y="803426"/>
                          <a:pt x="9741424" y="1201191"/>
                        </a:cubicBezTo>
                        <a:cubicBezTo>
                          <a:pt x="4948078" y="1251256"/>
                          <a:pt x="2657899" y="1042742"/>
                          <a:pt x="0" y="1201191"/>
                        </a:cubicBezTo>
                        <a:cubicBezTo>
                          <a:pt x="43597" y="1045315"/>
                          <a:pt x="-60266" y="16118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000" dirty="0">
                <a:solidFill>
                  <a:sysClr val="windowText" lastClr="000000"/>
                </a:solidFill>
              </a:rPr>
              <a:t>Eat : seaweed soup or raw</a:t>
            </a:r>
          </a:p>
          <a:p>
            <a:r>
              <a:rPr lang="en-US" altLang="ko-KR" sz="2000" dirty="0">
                <a:solidFill>
                  <a:sysClr val="windowText" lastClr="000000"/>
                </a:solidFill>
              </a:rPr>
              <a:t>Best to eat : between May and July when barley ripens</a:t>
            </a:r>
          </a:p>
          <a:p>
            <a:r>
              <a:rPr lang="en-US" altLang="ko-KR" sz="2000" dirty="0">
                <a:solidFill>
                  <a:sysClr val="windowText" lastClr="000000"/>
                </a:solidFill>
              </a:rPr>
              <a:t>-&gt; at this time is called barley sea urchin</a:t>
            </a:r>
          </a:p>
        </p:txBody>
      </p:sp>
    </p:spTree>
    <p:extLst>
      <p:ext uri="{BB962C8B-B14F-4D97-AF65-F5344CB8AC3E}">
        <p14:creationId xmlns:p14="http://schemas.microsoft.com/office/powerpoint/2010/main" val="35854834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a:extLst>
              <a:ext uri="{FF2B5EF4-FFF2-40B4-BE49-F238E27FC236}">
                <a16:creationId xmlns:a16="http://schemas.microsoft.com/office/drawing/2014/main" id="{DFF3F80A-C5F8-7FBA-34E7-05115F7725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9" t="9091" r="2185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717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9" name="Rectangle 71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81" name="Rectangle 71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2" name="Picture 4" descr="알쏭달쏭 바다세상](29) 한치가 인절미라면 오징어는 개떡이다 | 연합뉴스">
            <a:extLst>
              <a:ext uri="{FF2B5EF4-FFF2-40B4-BE49-F238E27FC236}">
                <a16:creationId xmlns:a16="http://schemas.microsoft.com/office/drawing/2014/main" id="{3938FD30-D9FE-67DB-CC73-67DF6E1DB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505" y="3055618"/>
            <a:ext cx="3977639" cy="35364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7619DE-D9B4-F479-6F88-7EEF5FD428E5}"/>
              </a:ext>
            </a:extLst>
          </p:cNvPr>
          <p:cNvSpPr txBox="1"/>
          <p:nvPr/>
        </p:nvSpPr>
        <p:spPr>
          <a:xfrm>
            <a:off x="481029" y="762462"/>
            <a:ext cx="3060666" cy="553998"/>
          </a:xfrm>
          <a:prstGeom prst="rect">
            <a:avLst/>
          </a:prstGeom>
          <a:noFill/>
        </p:spPr>
        <p:txBody>
          <a:bodyPr wrap="square" rtlCol="0">
            <a:spAutoFit/>
          </a:bodyPr>
          <a:lstStyle/>
          <a:p>
            <a:r>
              <a:rPr lang="en-US" altLang="ko-KR" sz="3000" dirty="0" err="1"/>
              <a:t>Hanchi</a:t>
            </a:r>
            <a:endParaRPr lang="ko-KR" altLang="en-US" sz="3000" dirty="0"/>
          </a:p>
        </p:txBody>
      </p:sp>
      <p:sp>
        <p:nvSpPr>
          <p:cNvPr id="3" name="직사각형 2">
            <a:extLst>
              <a:ext uri="{FF2B5EF4-FFF2-40B4-BE49-F238E27FC236}">
                <a16:creationId xmlns:a16="http://schemas.microsoft.com/office/drawing/2014/main" id="{6A9B76B6-9585-536A-EC82-48CD6C47E9D7}"/>
              </a:ext>
            </a:extLst>
          </p:cNvPr>
          <p:cNvSpPr/>
          <p:nvPr/>
        </p:nvSpPr>
        <p:spPr>
          <a:xfrm>
            <a:off x="466208" y="1397671"/>
            <a:ext cx="4116678" cy="1484405"/>
          </a:xfrm>
          <a:prstGeom prst="rect">
            <a:avLst/>
          </a:prstGeom>
          <a:solidFill>
            <a:schemeClr val="bg1">
              <a:lumMod val="95000"/>
            </a:schemeClr>
          </a:solidFill>
          <a:ln w="3175">
            <a:noFill/>
            <a:prstDash val="solid"/>
            <a:extLst>
              <a:ext uri="{C807C97D-BFC1-408E-A445-0C87EB9F89A2}">
                <ask:lineSketchStyleProps xmlns:ask="http://schemas.microsoft.com/office/drawing/2018/sketchyshapes" sd="981765707">
                  <a:custGeom>
                    <a:avLst/>
                    <a:gdLst>
                      <a:gd name="connsiteX0" fmla="*/ 0 w 9741424"/>
                      <a:gd name="connsiteY0" fmla="*/ 0 h 1201191"/>
                      <a:gd name="connsiteX1" fmla="*/ 9741424 w 9741424"/>
                      <a:gd name="connsiteY1" fmla="*/ 0 h 1201191"/>
                      <a:gd name="connsiteX2" fmla="*/ 9741424 w 9741424"/>
                      <a:gd name="connsiteY2" fmla="*/ 1201191 h 1201191"/>
                      <a:gd name="connsiteX3" fmla="*/ 0 w 9741424"/>
                      <a:gd name="connsiteY3" fmla="*/ 1201191 h 1201191"/>
                      <a:gd name="connsiteX4" fmla="*/ 0 w 9741424"/>
                      <a:gd name="connsiteY4" fmla="*/ 0 h 12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1424" h="1201191" fill="none" extrusionOk="0">
                        <a:moveTo>
                          <a:pt x="0" y="0"/>
                        </a:moveTo>
                        <a:cubicBezTo>
                          <a:pt x="2284572" y="-33775"/>
                          <a:pt x="7873506" y="138873"/>
                          <a:pt x="9741424" y="0"/>
                        </a:cubicBezTo>
                        <a:cubicBezTo>
                          <a:pt x="9788175" y="406877"/>
                          <a:pt x="9727339" y="1001193"/>
                          <a:pt x="9741424" y="1201191"/>
                        </a:cubicBezTo>
                        <a:cubicBezTo>
                          <a:pt x="7092377" y="1063861"/>
                          <a:pt x="3153561" y="1063335"/>
                          <a:pt x="0" y="1201191"/>
                        </a:cubicBezTo>
                        <a:cubicBezTo>
                          <a:pt x="21329" y="948939"/>
                          <a:pt x="9350" y="416263"/>
                          <a:pt x="0" y="0"/>
                        </a:cubicBezTo>
                        <a:close/>
                      </a:path>
                      <a:path w="9741424" h="1201191" stroke="0" extrusionOk="0">
                        <a:moveTo>
                          <a:pt x="0" y="0"/>
                        </a:moveTo>
                        <a:cubicBezTo>
                          <a:pt x="2250095" y="-101487"/>
                          <a:pt x="8278873" y="-162162"/>
                          <a:pt x="9741424" y="0"/>
                        </a:cubicBezTo>
                        <a:cubicBezTo>
                          <a:pt x="9694770" y="360177"/>
                          <a:pt x="9684781" y="803426"/>
                          <a:pt x="9741424" y="1201191"/>
                        </a:cubicBezTo>
                        <a:cubicBezTo>
                          <a:pt x="4948078" y="1251256"/>
                          <a:pt x="2657899" y="1042742"/>
                          <a:pt x="0" y="1201191"/>
                        </a:cubicBezTo>
                        <a:cubicBezTo>
                          <a:pt x="43597" y="1045315"/>
                          <a:pt x="-60266" y="16118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ysClr val="windowText" lastClr="000000"/>
                </a:solidFill>
              </a:rPr>
              <a:t>Shape : similar to squid, but they have short legs</a:t>
            </a:r>
          </a:p>
          <a:p>
            <a:r>
              <a:rPr lang="en-US" altLang="ko-KR" dirty="0">
                <a:solidFill>
                  <a:sysClr val="windowText" lastClr="000000"/>
                </a:solidFill>
              </a:rPr>
              <a:t>How to cook : slice the </a:t>
            </a:r>
            <a:r>
              <a:rPr lang="en-US" altLang="ko-KR" dirty="0" err="1">
                <a:solidFill>
                  <a:sysClr val="windowText" lastClr="000000"/>
                </a:solidFill>
              </a:rPr>
              <a:t>hanchi</a:t>
            </a:r>
            <a:r>
              <a:rPr lang="en-US" altLang="ko-KR" dirty="0">
                <a:solidFill>
                  <a:sysClr val="windowText" lastClr="000000"/>
                </a:solidFill>
              </a:rPr>
              <a:t> thinly, mix it with vegetables and seasoning, and add water to make it</a:t>
            </a:r>
            <a:endParaRPr lang="ko-KR" altLang="en-US" dirty="0">
              <a:solidFill>
                <a:sysClr val="windowText" lastClr="000000"/>
              </a:solidFill>
            </a:endParaRPr>
          </a:p>
        </p:txBody>
      </p:sp>
      <p:sp>
        <p:nvSpPr>
          <p:cNvPr id="4" name="TextBox 3">
            <a:extLst>
              <a:ext uri="{FF2B5EF4-FFF2-40B4-BE49-F238E27FC236}">
                <a16:creationId xmlns:a16="http://schemas.microsoft.com/office/drawing/2014/main" id="{0565459D-E1B3-EA4C-5F05-89D8882D32F3}"/>
              </a:ext>
            </a:extLst>
          </p:cNvPr>
          <p:cNvSpPr txBox="1"/>
          <p:nvPr/>
        </p:nvSpPr>
        <p:spPr>
          <a:xfrm>
            <a:off x="2922811" y="6212067"/>
            <a:ext cx="3060666" cy="553998"/>
          </a:xfrm>
          <a:prstGeom prst="rect">
            <a:avLst/>
          </a:prstGeom>
          <a:noFill/>
        </p:spPr>
        <p:txBody>
          <a:bodyPr wrap="square" rtlCol="0">
            <a:spAutoFit/>
          </a:bodyPr>
          <a:lstStyle/>
          <a:p>
            <a:r>
              <a:rPr lang="en-US" altLang="ko-KR" sz="3000" dirty="0" err="1"/>
              <a:t>Hanchi</a:t>
            </a:r>
            <a:endParaRPr lang="ko-KR" altLang="en-US" sz="3000" dirty="0"/>
          </a:p>
        </p:txBody>
      </p:sp>
      <p:sp>
        <p:nvSpPr>
          <p:cNvPr id="5" name="TextBox 4">
            <a:extLst>
              <a:ext uri="{FF2B5EF4-FFF2-40B4-BE49-F238E27FC236}">
                <a16:creationId xmlns:a16="http://schemas.microsoft.com/office/drawing/2014/main" id="{9790A6DC-F5EC-EA12-74F4-1DE7ECCBFE00}"/>
              </a:ext>
            </a:extLst>
          </p:cNvPr>
          <p:cNvSpPr txBox="1"/>
          <p:nvPr/>
        </p:nvSpPr>
        <p:spPr>
          <a:xfrm>
            <a:off x="933991" y="6232317"/>
            <a:ext cx="3060666" cy="553998"/>
          </a:xfrm>
          <a:prstGeom prst="rect">
            <a:avLst/>
          </a:prstGeom>
          <a:noFill/>
        </p:spPr>
        <p:txBody>
          <a:bodyPr wrap="square" rtlCol="0">
            <a:spAutoFit/>
          </a:bodyPr>
          <a:lstStyle/>
          <a:p>
            <a:r>
              <a:rPr lang="en-US" altLang="ko-KR" sz="3000" dirty="0"/>
              <a:t>Squid</a:t>
            </a:r>
            <a:endParaRPr lang="ko-KR" altLang="en-US" sz="3000" dirty="0"/>
          </a:p>
        </p:txBody>
      </p:sp>
    </p:spTree>
    <p:extLst>
      <p:ext uri="{BB962C8B-B14F-4D97-AF65-F5344CB8AC3E}">
        <p14:creationId xmlns:p14="http://schemas.microsoft.com/office/powerpoint/2010/main" val="29896509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1" name="Rectangle 8200">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a:extLst>
              <a:ext uri="{FF2B5EF4-FFF2-40B4-BE49-F238E27FC236}">
                <a16:creationId xmlns:a16="http://schemas.microsoft.com/office/drawing/2014/main" id="{1063BF27-1CC7-4083-F336-11407F20EB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98" t="9091"/>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3" name="Rectangle 8202">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5" name="Rectangle 820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207" name="Rectangle 820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먹거리 X파일] 제주 옥돔의 비밀 (109화)">
            <a:extLst>
              <a:ext uri="{FF2B5EF4-FFF2-40B4-BE49-F238E27FC236}">
                <a16:creationId xmlns:a16="http://schemas.microsoft.com/office/drawing/2014/main" id="{8F47D911-BEED-41F6-0103-6710B05B4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1646" y="3843338"/>
            <a:ext cx="4023359" cy="2628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3D08AE-1883-DCB9-2FF4-6EFBD1178E8D}"/>
              </a:ext>
            </a:extLst>
          </p:cNvPr>
          <p:cNvSpPr txBox="1"/>
          <p:nvPr/>
        </p:nvSpPr>
        <p:spPr>
          <a:xfrm>
            <a:off x="7866466" y="771987"/>
            <a:ext cx="3792133" cy="553998"/>
          </a:xfrm>
          <a:prstGeom prst="rect">
            <a:avLst/>
          </a:prstGeom>
          <a:noFill/>
        </p:spPr>
        <p:txBody>
          <a:bodyPr wrap="square" rtlCol="0">
            <a:spAutoFit/>
          </a:bodyPr>
          <a:lstStyle/>
          <a:p>
            <a:r>
              <a:rPr lang="en-US" altLang="ko-KR" sz="3000" dirty="0" err="1"/>
              <a:t>Ogdom</a:t>
            </a:r>
            <a:r>
              <a:rPr lang="en-US" altLang="ko-KR" sz="3000" dirty="0"/>
              <a:t>(Jade dome)</a:t>
            </a:r>
            <a:endParaRPr lang="ko-KR" altLang="en-US" sz="3000" dirty="0"/>
          </a:p>
        </p:txBody>
      </p:sp>
      <p:sp>
        <p:nvSpPr>
          <p:cNvPr id="3" name="직사각형 2">
            <a:extLst>
              <a:ext uri="{FF2B5EF4-FFF2-40B4-BE49-F238E27FC236}">
                <a16:creationId xmlns:a16="http://schemas.microsoft.com/office/drawing/2014/main" id="{1920E572-1A27-7C10-E804-197DE503E3AF}"/>
              </a:ext>
            </a:extLst>
          </p:cNvPr>
          <p:cNvSpPr/>
          <p:nvPr/>
        </p:nvSpPr>
        <p:spPr>
          <a:xfrm>
            <a:off x="7851646" y="1407195"/>
            <a:ext cx="4023359" cy="2315719"/>
          </a:xfrm>
          <a:prstGeom prst="rect">
            <a:avLst/>
          </a:prstGeom>
          <a:solidFill>
            <a:schemeClr val="bg1">
              <a:lumMod val="95000"/>
            </a:schemeClr>
          </a:solidFill>
          <a:ln w="3175">
            <a:noFill/>
            <a:prstDash val="solid"/>
            <a:extLst>
              <a:ext uri="{C807C97D-BFC1-408E-A445-0C87EB9F89A2}">
                <ask:lineSketchStyleProps xmlns:ask="http://schemas.microsoft.com/office/drawing/2018/sketchyshapes" sd="981765707">
                  <a:custGeom>
                    <a:avLst/>
                    <a:gdLst>
                      <a:gd name="connsiteX0" fmla="*/ 0 w 9741424"/>
                      <a:gd name="connsiteY0" fmla="*/ 0 h 1201191"/>
                      <a:gd name="connsiteX1" fmla="*/ 9741424 w 9741424"/>
                      <a:gd name="connsiteY1" fmla="*/ 0 h 1201191"/>
                      <a:gd name="connsiteX2" fmla="*/ 9741424 w 9741424"/>
                      <a:gd name="connsiteY2" fmla="*/ 1201191 h 1201191"/>
                      <a:gd name="connsiteX3" fmla="*/ 0 w 9741424"/>
                      <a:gd name="connsiteY3" fmla="*/ 1201191 h 1201191"/>
                      <a:gd name="connsiteX4" fmla="*/ 0 w 9741424"/>
                      <a:gd name="connsiteY4" fmla="*/ 0 h 12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1424" h="1201191" fill="none" extrusionOk="0">
                        <a:moveTo>
                          <a:pt x="0" y="0"/>
                        </a:moveTo>
                        <a:cubicBezTo>
                          <a:pt x="2284572" y="-33775"/>
                          <a:pt x="7873506" y="138873"/>
                          <a:pt x="9741424" y="0"/>
                        </a:cubicBezTo>
                        <a:cubicBezTo>
                          <a:pt x="9788175" y="406877"/>
                          <a:pt x="9727339" y="1001193"/>
                          <a:pt x="9741424" y="1201191"/>
                        </a:cubicBezTo>
                        <a:cubicBezTo>
                          <a:pt x="7092377" y="1063861"/>
                          <a:pt x="3153561" y="1063335"/>
                          <a:pt x="0" y="1201191"/>
                        </a:cubicBezTo>
                        <a:cubicBezTo>
                          <a:pt x="21329" y="948939"/>
                          <a:pt x="9350" y="416263"/>
                          <a:pt x="0" y="0"/>
                        </a:cubicBezTo>
                        <a:close/>
                      </a:path>
                      <a:path w="9741424" h="1201191" stroke="0" extrusionOk="0">
                        <a:moveTo>
                          <a:pt x="0" y="0"/>
                        </a:moveTo>
                        <a:cubicBezTo>
                          <a:pt x="2250095" y="-101487"/>
                          <a:pt x="8278873" y="-162162"/>
                          <a:pt x="9741424" y="0"/>
                        </a:cubicBezTo>
                        <a:cubicBezTo>
                          <a:pt x="9694770" y="360177"/>
                          <a:pt x="9684781" y="803426"/>
                          <a:pt x="9741424" y="1201191"/>
                        </a:cubicBezTo>
                        <a:cubicBezTo>
                          <a:pt x="4948078" y="1251256"/>
                          <a:pt x="2657899" y="1042742"/>
                          <a:pt x="0" y="1201191"/>
                        </a:cubicBezTo>
                        <a:cubicBezTo>
                          <a:pt x="43597" y="1045315"/>
                          <a:pt x="-60266" y="16118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000" dirty="0">
                <a:solidFill>
                  <a:sysClr val="windowText" lastClr="000000"/>
                </a:solidFill>
              </a:rPr>
              <a:t>Live area : rare fish in other areas But it is the most common fish in </a:t>
            </a:r>
            <a:r>
              <a:rPr lang="en-US" altLang="ko-KR" sz="2000" dirty="0" err="1">
                <a:solidFill>
                  <a:sysClr val="windowText" lastClr="000000"/>
                </a:solidFill>
              </a:rPr>
              <a:t>Jeju</a:t>
            </a:r>
            <a:endParaRPr lang="en-US" altLang="ko-KR" sz="2000" dirty="0">
              <a:solidFill>
                <a:sysClr val="windowText" lastClr="000000"/>
              </a:solidFill>
            </a:endParaRPr>
          </a:p>
          <a:p>
            <a:endParaRPr lang="en-US" altLang="ko-KR" sz="2000" dirty="0">
              <a:solidFill>
                <a:sysClr val="windowText" lastClr="000000"/>
              </a:solidFill>
            </a:endParaRPr>
          </a:p>
          <a:p>
            <a:r>
              <a:rPr lang="en-US" altLang="ko-KR" sz="2000" dirty="0">
                <a:solidFill>
                  <a:sysClr val="windowText" lastClr="000000"/>
                </a:solidFill>
              </a:rPr>
              <a:t>How to cook : cut the belly of the </a:t>
            </a:r>
            <a:r>
              <a:rPr lang="en-US" altLang="ko-KR" sz="2000" dirty="0" err="1">
                <a:solidFill>
                  <a:sysClr val="windowText" lastClr="000000"/>
                </a:solidFill>
              </a:rPr>
              <a:t>Ogdom</a:t>
            </a:r>
            <a:r>
              <a:rPr lang="en-US" altLang="ko-KR" sz="2000" dirty="0">
                <a:solidFill>
                  <a:sysClr val="windowText" lastClr="000000"/>
                </a:solidFill>
              </a:rPr>
              <a:t>, sprinkle salt on it, and dry it and grill it to eat.</a:t>
            </a:r>
            <a:endParaRPr lang="ko-KR" altLang="en-US" sz="2000" dirty="0">
              <a:solidFill>
                <a:sysClr val="windowText" lastClr="000000"/>
              </a:solidFill>
            </a:endParaRPr>
          </a:p>
        </p:txBody>
      </p:sp>
    </p:spTree>
    <p:extLst>
      <p:ext uri="{BB962C8B-B14F-4D97-AF65-F5344CB8AC3E}">
        <p14:creationId xmlns:p14="http://schemas.microsoft.com/office/powerpoint/2010/main" val="39382183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832E33A2-DD16-C76A-D0AA-C93665A120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35160" b="16832"/>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49" name="Rectangle 10248">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1" name="Rectangle 1025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253" name="Rectangle 1025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그림 1">
            <a:extLst>
              <a:ext uri="{FF2B5EF4-FFF2-40B4-BE49-F238E27FC236}">
                <a16:creationId xmlns:a16="http://schemas.microsoft.com/office/drawing/2014/main" id="{94983107-47AE-E0F0-2B86-FB75D60789F2}"/>
              </a:ext>
            </a:extLst>
          </p:cNvPr>
          <p:cNvPicPr>
            <a:picLocks noChangeAspect="1"/>
          </p:cNvPicPr>
          <p:nvPr/>
        </p:nvPicPr>
        <p:blipFill rotWithShape="1">
          <a:blip r:embed="rId3"/>
          <a:srcRect l="13545" t="13017" r="18818" b="28572"/>
          <a:stretch/>
        </p:blipFill>
        <p:spPr>
          <a:xfrm>
            <a:off x="7938015" y="4260152"/>
            <a:ext cx="3936990" cy="2297812"/>
          </a:xfrm>
          <a:prstGeom prst="rect">
            <a:avLst/>
          </a:prstGeom>
        </p:spPr>
      </p:pic>
      <p:sp>
        <p:nvSpPr>
          <p:cNvPr id="3" name="TextBox 2">
            <a:extLst>
              <a:ext uri="{FF2B5EF4-FFF2-40B4-BE49-F238E27FC236}">
                <a16:creationId xmlns:a16="http://schemas.microsoft.com/office/drawing/2014/main" id="{5219FB62-BBC9-542F-5ABE-75BDD962A700}"/>
              </a:ext>
            </a:extLst>
          </p:cNvPr>
          <p:cNvSpPr txBox="1"/>
          <p:nvPr/>
        </p:nvSpPr>
        <p:spPr>
          <a:xfrm>
            <a:off x="7866466" y="771987"/>
            <a:ext cx="3792133" cy="553998"/>
          </a:xfrm>
          <a:prstGeom prst="rect">
            <a:avLst/>
          </a:prstGeom>
          <a:noFill/>
        </p:spPr>
        <p:txBody>
          <a:bodyPr wrap="square" rtlCol="0">
            <a:spAutoFit/>
          </a:bodyPr>
          <a:lstStyle/>
          <a:p>
            <a:r>
              <a:rPr lang="en-US" altLang="ko-KR" sz="3000" dirty="0" err="1"/>
              <a:t>Bingtteok</a:t>
            </a:r>
            <a:endParaRPr lang="ko-KR" altLang="en-US" sz="3000" dirty="0"/>
          </a:p>
        </p:txBody>
      </p:sp>
      <p:sp>
        <p:nvSpPr>
          <p:cNvPr id="4" name="직사각형 3">
            <a:extLst>
              <a:ext uri="{FF2B5EF4-FFF2-40B4-BE49-F238E27FC236}">
                <a16:creationId xmlns:a16="http://schemas.microsoft.com/office/drawing/2014/main" id="{6A56073E-FFE3-B7B3-7AFF-2019407EABDF}"/>
              </a:ext>
            </a:extLst>
          </p:cNvPr>
          <p:cNvSpPr/>
          <p:nvPr/>
        </p:nvSpPr>
        <p:spPr>
          <a:xfrm>
            <a:off x="7851646" y="1407196"/>
            <a:ext cx="4023359" cy="2656740"/>
          </a:xfrm>
          <a:prstGeom prst="rect">
            <a:avLst/>
          </a:prstGeom>
          <a:solidFill>
            <a:schemeClr val="bg1">
              <a:lumMod val="95000"/>
            </a:schemeClr>
          </a:solidFill>
          <a:ln w="3175">
            <a:noFill/>
            <a:prstDash val="solid"/>
            <a:extLst>
              <a:ext uri="{C807C97D-BFC1-408E-A445-0C87EB9F89A2}">
                <ask:lineSketchStyleProps xmlns:ask="http://schemas.microsoft.com/office/drawing/2018/sketchyshapes" sd="981765707">
                  <a:custGeom>
                    <a:avLst/>
                    <a:gdLst>
                      <a:gd name="connsiteX0" fmla="*/ 0 w 9741424"/>
                      <a:gd name="connsiteY0" fmla="*/ 0 h 1201191"/>
                      <a:gd name="connsiteX1" fmla="*/ 9741424 w 9741424"/>
                      <a:gd name="connsiteY1" fmla="*/ 0 h 1201191"/>
                      <a:gd name="connsiteX2" fmla="*/ 9741424 w 9741424"/>
                      <a:gd name="connsiteY2" fmla="*/ 1201191 h 1201191"/>
                      <a:gd name="connsiteX3" fmla="*/ 0 w 9741424"/>
                      <a:gd name="connsiteY3" fmla="*/ 1201191 h 1201191"/>
                      <a:gd name="connsiteX4" fmla="*/ 0 w 9741424"/>
                      <a:gd name="connsiteY4" fmla="*/ 0 h 12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1424" h="1201191" fill="none" extrusionOk="0">
                        <a:moveTo>
                          <a:pt x="0" y="0"/>
                        </a:moveTo>
                        <a:cubicBezTo>
                          <a:pt x="2284572" y="-33775"/>
                          <a:pt x="7873506" y="138873"/>
                          <a:pt x="9741424" y="0"/>
                        </a:cubicBezTo>
                        <a:cubicBezTo>
                          <a:pt x="9788175" y="406877"/>
                          <a:pt x="9727339" y="1001193"/>
                          <a:pt x="9741424" y="1201191"/>
                        </a:cubicBezTo>
                        <a:cubicBezTo>
                          <a:pt x="7092377" y="1063861"/>
                          <a:pt x="3153561" y="1063335"/>
                          <a:pt x="0" y="1201191"/>
                        </a:cubicBezTo>
                        <a:cubicBezTo>
                          <a:pt x="21329" y="948939"/>
                          <a:pt x="9350" y="416263"/>
                          <a:pt x="0" y="0"/>
                        </a:cubicBezTo>
                        <a:close/>
                      </a:path>
                      <a:path w="9741424" h="1201191" stroke="0" extrusionOk="0">
                        <a:moveTo>
                          <a:pt x="0" y="0"/>
                        </a:moveTo>
                        <a:cubicBezTo>
                          <a:pt x="2250095" y="-101487"/>
                          <a:pt x="8278873" y="-162162"/>
                          <a:pt x="9741424" y="0"/>
                        </a:cubicBezTo>
                        <a:cubicBezTo>
                          <a:pt x="9694770" y="360177"/>
                          <a:pt x="9684781" y="803426"/>
                          <a:pt x="9741424" y="1201191"/>
                        </a:cubicBezTo>
                        <a:cubicBezTo>
                          <a:pt x="4948078" y="1251256"/>
                          <a:pt x="2657899" y="1042742"/>
                          <a:pt x="0" y="1201191"/>
                        </a:cubicBezTo>
                        <a:cubicBezTo>
                          <a:pt x="43597" y="1045315"/>
                          <a:pt x="-60266" y="16118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000" dirty="0">
                <a:solidFill>
                  <a:sysClr val="windowText" lastClr="000000"/>
                </a:solidFill>
              </a:rPr>
              <a:t>Weather : </a:t>
            </a:r>
            <a:r>
              <a:rPr lang="en-US" altLang="ko-KR" sz="2000" dirty="0" err="1">
                <a:solidFill>
                  <a:sysClr val="windowText" lastClr="000000"/>
                </a:solidFill>
              </a:rPr>
              <a:t>Jeju</a:t>
            </a:r>
            <a:r>
              <a:rPr lang="en-US" altLang="ko-KR" sz="2000" dirty="0">
                <a:solidFill>
                  <a:sysClr val="windowText" lastClr="000000"/>
                </a:solidFill>
              </a:rPr>
              <a:t> has grown a lot of drought-resistant buck </a:t>
            </a:r>
            <a:r>
              <a:rPr lang="en-US" altLang="ko-KR" sz="2000" dirty="0" err="1">
                <a:solidFill>
                  <a:sysClr val="windowText" lastClr="000000"/>
                </a:solidFill>
              </a:rPr>
              <a:t>wehat</a:t>
            </a:r>
            <a:r>
              <a:rPr lang="en-US" altLang="ko-KR" sz="2000" dirty="0">
                <a:solidFill>
                  <a:sysClr val="windowText" lastClr="000000"/>
                </a:solidFill>
              </a:rPr>
              <a:t> due to its barren land </a:t>
            </a:r>
          </a:p>
          <a:p>
            <a:r>
              <a:rPr lang="en-US" altLang="ko-KR" sz="2000" dirty="0">
                <a:solidFill>
                  <a:sysClr val="windowText" lastClr="000000"/>
                </a:solidFill>
              </a:rPr>
              <a:t>-&gt; buckwheat developed</a:t>
            </a:r>
          </a:p>
          <a:p>
            <a:r>
              <a:rPr lang="en-US" altLang="ko-KR" sz="2000" dirty="0">
                <a:solidFill>
                  <a:sysClr val="windowText" lastClr="000000"/>
                </a:solidFill>
              </a:rPr>
              <a:t>How to cook : made by frying thin pancakes with buckwheat flour, putting radish salad seasoned with salt and sesame seeds inside, and rolling it.</a:t>
            </a:r>
            <a:endParaRPr lang="ko-KR" altLang="en-US" sz="2000" dirty="0">
              <a:solidFill>
                <a:sysClr val="windowText" lastClr="000000"/>
              </a:solidFill>
            </a:endParaRPr>
          </a:p>
        </p:txBody>
      </p:sp>
      <p:pic>
        <p:nvPicPr>
          <p:cNvPr id="10244" name="Picture 4">
            <a:extLst>
              <a:ext uri="{FF2B5EF4-FFF2-40B4-BE49-F238E27FC236}">
                <a16:creationId xmlns:a16="http://schemas.microsoft.com/office/drawing/2014/main" id="{AB5A2E58-CCD7-A4C7-8FF1-D636ED4A98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88" t="4375" r="9389" b="13958"/>
          <a:stretch/>
        </p:blipFill>
        <p:spPr bwMode="auto">
          <a:xfrm>
            <a:off x="7665590" y="881060"/>
            <a:ext cx="4312729" cy="5666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9889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1000"/>
                                        <p:tgtEl>
                                          <p:spTgt spid="10244"/>
                                        </p:tgtEl>
                                      </p:cBhvr>
                                    </p:animEffect>
                                    <p:anim calcmode="lin" valueType="num">
                                      <p:cBhvr>
                                        <p:cTn id="8" dur="1000" fill="hold"/>
                                        <p:tgtEl>
                                          <p:spTgt spid="10244"/>
                                        </p:tgtEl>
                                        <p:attrNameLst>
                                          <p:attrName>ppt_x</p:attrName>
                                        </p:attrNameLst>
                                      </p:cBhvr>
                                      <p:tavLst>
                                        <p:tav tm="0">
                                          <p:val>
                                            <p:strVal val="#ppt_x"/>
                                          </p:val>
                                        </p:tav>
                                        <p:tav tm="100000">
                                          <p:val>
                                            <p:strVal val="#ppt_x"/>
                                          </p:val>
                                        </p:tav>
                                      </p:tavLst>
                                    </p:anim>
                                    <p:anim calcmode="lin" valueType="num">
                                      <p:cBhvr>
                                        <p:cTn id="9"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0244"/>
                                        </p:tgtEl>
                                      </p:cBhvr>
                                    </p:animEffect>
                                    <p:anim calcmode="lin" valueType="num">
                                      <p:cBhvr>
                                        <p:cTn id="14" dur="1000"/>
                                        <p:tgtEl>
                                          <p:spTgt spid="10244"/>
                                        </p:tgtEl>
                                        <p:attrNameLst>
                                          <p:attrName>ppt_x</p:attrName>
                                        </p:attrNameLst>
                                      </p:cBhvr>
                                      <p:tavLst>
                                        <p:tav tm="0">
                                          <p:val>
                                            <p:strVal val="ppt_x"/>
                                          </p:val>
                                        </p:tav>
                                        <p:tav tm="100000">
                                          <p:val>
                                            <p:strVal val="ppt_x"/>
                                          </p:val>
                                        </p:tav>
                                      </p:tavLst>
                                    </p:anim>
                                    <p:anim calcmode="lin" valueType="num">
                                      <p:cBhvr>
                                        <p:cTn id="15" dur="1000"/>
                                        <p:tgtEl>
                                          <p:spTgt spid="10244"/>
                                        </p:tgtEl>
                                        <p:attrNameLst>
                                          <p:attrName>ppt_y</p:attrName>
                                        </p:attrNameLst>
                                      </p:cBhvr>
                                      <p:tavLst>
                                        <p:tav tm="0">
                                          <p:val>
                                            <p:strVal val="ppt_y"/>
                                          </p:val>
                                        </p:tav>
                                        <p:tav tm="100000">
                                          <p:val>
                                            <p:strVal val="ppt_y+.1"/>
                                          </p:val>
                                        </p:tav>
                                      </p:tavLst>
                                    </p:anim>
                                    <p:set>
                                      <p:cBhvr>
                                        <p:cTn id="16" dur="1" fill="hold">
                                          <p:stCondLst>
                                            <p:cond delay="999"/>
                                          </p:stCondLst>
                                        </p:cTn>
                                        <p:tgtEl>
                                          <p:spTgt spid="102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descr="잔디, 나무, 야외, 들판이(가) 표시된 사진&#10;&#10;자동 생성된 설명">
            <a:extLst>
              <a:ext uri="{FF2B5EF4-FFF2-40B4-BE49-F238E27FC236}">
                <a16:creationId xmlns:a16="http://schemas.microsoft.com/office/drawing/2014/main" id="{0FC413B0-E654-ED5F-AC51-B80DCBC5DDF2}"/>
              </a:ext>
            </a:extLst>
          </p:cNvPr>
          <p:cNvPicPr>
            <a:picLocks noChangeAspect="1"/>
          </p:cNvPicPr>
          <p:nvPr/>
        </p:nvPicPr>
        <p:blipFill rotWithShape="1">
          <a:blip r:embed="rId2">
            <a:extLst>
              <a:ext uri="{28A0092B-C50C-407E-A947-70E740481C1C}">
                <a14:useLocalDpi xmlns:a14="http://schemas.microsoft.com/office/drawing/2010/main" val="0"/>
              </a:ext>
            </a:extLst>
          </a:blip>
          <a:srcRect l="420" r="7579" b="1"/>
          <a:stretch/>
        </p:blipFill>
        <p:spPr>
          <a:xfrm>
            <a:off x="2519309" y="10"/>
            <a:ext cx="9669642" cy="6857990"/>
          </a:xfrm>
          <a:prstGeom prst="rect">
            <a:avLst/>
          </a:prstGeom>
        </p:spPr>
      </p:pic>
      <p:sp>
        <p:nvSpPr>
          <p:cNvPr id="17" name="Rectangle 1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직선 연결선 5">
            <a:extLst>
              <a:ext uri="{FF2B5EF4-FFF2-40B4-BE49-F238E27FC236}">
                <a16:creationId xmlns:a16="http://schemas.microsoft.com/office/drawing/2014/main" id="{C7593E96-8635-E164-7291-8E900A43929D}"/>
              </a:ext>
            </a:extLst>
          </p:cNvPr>
          <p:cNvCxnSpPr/>
          <p:nvPr/>
        </p:nvCxnSpPr>
        <p:spPr>
          <a:xfrm>
            <a:off x="655616" y="1794933"/>
            <a:ext cx="2325511" cy="0"/>
          </a:xfrm>
          <a:prstGeom prst="line">
            <a:avLst/>
          </a:prstGeom>
          <a:ln w="66675" cmpd="dbl">
            <a:prstDash val="solid"/>
          </a:ln>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F89C48BE-D295-31B1-EA04-BFC05C822538}"/>
              </a:ext>
            </a:extLst>
          </p:cNvPr>
          <p:cNvSpPr txBox="1"/>
          <p:nvPr/>
        </p:nvSpPr>
        <p:spPr>
          <a:xfrm>
            <a:off x="665922" y="2206487"/>
            <a:ext cx="2484782" cy="2427909"/>
          </a:xfrm>
          <a:prstGeom prst="rect">
            <a:avLst/>
          </a:prstGeom>
          <a:noFill/>
        </p:spPr>
        <p:txBody>
          <a:bodyPr wrap="square" rtlCol="0">
            <a:spAutoFit/>
          </a:bodyPr>
          <a:lstStyle/>
          <a:p>
            <a:pPr marL="342900" indent="-342900">
              <a:lnSpc>
                <a:spcPct val="300000"/>
              </a:lnSpc>
              <a:buAutoNum type="arabicPeriod"/>
            </a:pPr>
            <a:r>
              <a:rPr lang="en-US" altLang="ko-KR" dirty="0" err="1"/>
              <a:t>Jeju</a:t>
            </a:r>
            <a:r>
              <a:rPr lang="en-US" altLang="ko-KR" dirty="0"/>
              <a:t> Island</a:t>
            </a:r>
          </a:p>
          <a:p>
            <a:pPr marL="342900" indent="-342900">
              <a:lnSpc>
                <a:spcPct val="300000"/>
              </a:lnSpc>
              <a:buAutoNum type="arabicPeriod"/>
            </a:pPr>
            <a:r>
              <a:rPr lang="en-US" altLang="ko-KR" dirty="0" err="1"/>
              <a:t>Jeju</a:t>
            </a:r>
            <a:r>
              <a:rPr lang="en-US" altLang="ko-KR" dirty="0"/>
              <a:t> in K-Drama</a:t>
            </a:r>
          </a:p>
          <a:p>
            <a:pPr marL="342900" indent="-342900">
              <a:lnSpc>
                <a:spcPct val="300000"/>
              </a:lnSpc>
              <a:buAutoNum type="arabicPeriod"/>
            </a:pPr>
            <a:r>
              <a:rPr lang="en-US" altLang="ko-KR" dirty="0"/>
              <a:t>Local food of </a:t>
            </a:r>
            <a:r>
              <a:rPr lang="en-US" altLang="ko-KR" dirty="0" err="1"/>
              <a:t>Jeju</a:t>
            </a:r>
            <a:endParaRPr lang="en-US" altLang="ko-KR" dirty="0"/>
          </a:p>
        </p:txBody>
      </p:sp>
      <p:sp>
        <p:nvSpPr>
          <p:cNvPr id="9" name="TextBox 8">
            <a:extLst>
              <a:ext uri="{FF2B5EF4-FFF2-40B4-BE49-F238E27FC236}">
                <a16:creationId xmlns:a16="http://schemas.microsoft.com/office/drawing/2014/main" id="{F3E89047-1CD1-F54E-E092-30D7F9F7D572}"/>
              </a:ext>
            </a:extLst>
          </p:cNvPr>
          <p:cNvSpPr txBox="1"/>
          <p:nvPr/>
        </p:nvSpPr>
        <p:spPr>
          <a:xfrm>
            <a:off x="665922" y="1087047"/>
            <a:ext cx="2484782" cy="707886"/>
          </a:xfrm>
          <a:prstGeom prst="rect">
            <a:avLst/>
          </a:prstGeom>
          <a:noFill/>
        </p:spPr>
        <p:txBody>
          <a:bodyPr wrap="square" rtlCol="0">
            <a:spAutoFit/>
          </a:bodyPr>
          <a:lstStyle/>
          <a:p>
            <a:r>
              <a:rPr lang="en-US" altLang="ko-KR" sz="4000" dirty="0"/>
              <a:t>Contents</a:t>
            </a:r>
          </a:p>
        </p:txBody>
      </p:sp>
    </p:spTree>
    <p:extLst>
      <p:ext uri="{BB962C8B-B14F-4D97-AF65-F5344CB8AC3E}">
        <p14:creationId xmlns:p14="http://schemas.microsoft.com/office/powerpoint/2010/main" val="4629635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82" name="Rectangle 1128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테이블, 음식, 바닥, 목재이(가) 표시된 사진&#10;&#10;자동 생성된 설명">
            <a:extLst>
              <a:ext uri="{FF2B5EF4-FFF2-40B4-BE49-F238E27FC236}">
                <a16:creationId xmlns:a16="http://schemas.microsoft.com/office/drawing/2014/main" id="{52B77F2C-7CA5-E1F3-CA12-ADB07FBBA8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44" r="23298" b="374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84" name="Rectangle 1128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86" name="Rectangle 1128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288" name="Rectangle 1128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061A297-2B85-A77D-F042-A42D31B9365E}"/>
              </a:ext>
            </a:extLst>
          </p:cNvPr>
          <p:cNvSpPr txBox="1"/>
          <p:nvPr/>
        </p:nvSpPr>
        <p:spPr>
          <a:xfrm>
            <a:off x="495849" y="1120672"/>
            <a:ext cx="3792133" cy="553998"/>
          </a:xfrm>
          <a:prstGeom prst="rect">
            <a:avLst/>
          </a:prstGeom>
          <a:noFill/>
        </p:spPr>
        <p:txBody>
          <a:bodyPr wrap="square" rtlCol="0">
            <a:spAutoFit/>
          </a:bodyPr>
          <a:lstStyle/>
          <a:p>
            <a:r>
              <a:rPr lang="en-US" altLang="ko-KR" sz="3000" dirty="0"/>
              <a:t>Meat Noodles</a:t>
            </a:r>
            <a:endParaRPr lang="ko-KR" altLang="en-US" sz="3000" dirty="0"/>
          </a:p>
        </p:txBody>
      </p:sp>
      <p:sp>
        <p:nvSpPr>
          <p:cNvPr id="3" name="직사각형 2">
            <a:extLst>
              <a:ext uri="{FF2B5EF4-FFF2-40B4-BE49-F238E27FC236}">
                <a16:creationId xmlns:a16="http://schemas.microsoft.com/office/drawing/2014/main" id="{9AD5EC63-1C09-1C27-61C2-D24A985738AA}"/>
              </a:ext>
            </a:extLst>
          </p:cNvPr>
          <p:cNvSpPr/>
          <p:nvPr/>
        </p:nvSpPr>
        <p:spPr>
          <a:xfrm>
            <a:off x="481029" y="2254128"/>
            <a:ext cx="4023359" cy="2104100"/>
          </a:xfrm>
          <a:prstGeom prst="rect">
            <a:avLst/>
          </a:prstGeom>
          <a:solidFill>
            <a:schemeClr val="bg1">
              <a:lumMod val="95000"/>
            </a:schemeClr>
          </a:solidFill>
          <a:ln w="3175">
            <a:noFill/>
            <a:prstDash val="solid"/>
            <a:extLst>
              <a:ext uri="{C807C97D-BFC1-408E-A445-0C87EB9F89A2}">
                <ask:lineSketchStyleProps xmlns:ask="http://schemas.microsoft.com/office/drawing/2018/sketchyshapes" sd="981765707">
                  <a:custGeom>
                    <a:avLst/>
                    <a:gdLst>
                      <a:gd name="connsiteX0" fmla="*/ 0 w 9741424"/>
                      <a:gd name="connsiteY0" fmla="*/ 0 h 1201191"/>
                      <a:gd name="connsiteX1" fmla="*/ 9741424 w 9741424"/>
                      <a:gd name="connsiteY1" fmla="*/ 0 h 1201191"/>
                      <a:gd name="connsiteX2" fmla="*/ 9741424 w 9741424"/>
                      <a:gd name="connsiteY2" fmla="*/ 1201191 h 1201191"/>
                      <a:gd name="connsiteX3" fmla="*/ 0 w 9741424"/>
                      <a:gd name="connsiteY3" fmla="*/ 1201191 h 1201191"/>
                      <a:gd name="connsiteX4" fmla="*/ 0 w 9741424"/>
                      <a:gd name="connsiteY4" fmla="*/ 0 h 12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1424" h="1201191" fill="none" extrusionOk="0">
                        <a:moveTo>
                          <a:pt x="0" y="0"/>
                        </a:moveTo>
                        <a:cubicBezTo>
                          <a:pt x="2284572" y="-33775"/>
                          <a:pt x="7873506" y="138873"/>
                          <a:pt x="9741424" y="0"/>
                        </a:cubicBezTo>
                        <a:cubicBezTo>
                          <a:pt x="9788175" y="406877"/>
                          <a:pt x="9727339" y="1001193"/>
                          <a:pt x="9741424" y="1201191"/>
                        </a:cubicBezTo>
                        <a:cubicBezTo>
                          <a:pt x="7092377" y="1063861"/>
                          <a:pt x="3153561" y="1063335"/>
                          <a:pt x="0" y="1201191"/>
                        </a:cubicBezTo>
                        <a:cubicBezTo>
                          <a:pt x="21329" y="948939"/>
                          <a:pt x="9350" y="416263"/>
                          <a:pt x="0" y="0"/>
                        </a:cubicBezTo>
                        <a:close/>
                      </a:path>
                      <a:path w="9741424" h="1201191" stroke="0" extrusionOk="0">
                        <a:moveTo>
                          <a:pt x="0" y="0"/>
                        </a:moveTo>
                        <a:cubicBezTo>
                          <a:pt x="2250095" y="-101487"/>
                          <a:pt x="8278873" y="-162162"/>
                          <a:pt x="9741424" y="0"/>
                        </a:cubicBezTo>
                        <a:cubicBezTo>
                          <a:pt x="9694770" y="360177"/>
                          <a:pt x="9684781" y="803426"/>
                          <a:pt x="9741424" y="1201191"/>
                        </a:cubicBezTo>
                        <a:cubicBezTo>
                          <a:pt x="4948078" y="1251256"/>
                          <a:pt x="2657899" y="1042742"/>
                          <a:pt x="0" y="1201191"/>
                        </a:cubicBezTo>
                        <a:cubicBezTo>
                          <a:pt x="43597" y="1045315"/>
                          <a:pt x="-60266" y="16118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000" dirty="0">
                <a:solidFill>
                  <a:sysClr val="windowText" lastClr="000000"/>
                </a:solidFill>
              </a:rPr>
              <a:t>When : entertain guests, we boil pork and serve meat.</a:t>
            </a:r>
          </a:p>
          <a:p>
            <a:endParaRPr lang="en-US" altLang="ko-KR" sz="2000" dirty="0">
              <a:solidFill>
                <a:sysClr val="windowText" lastClr="000000"/>
              </a:solidFill>
            </a:endParaRPr>
          </a:p>
          <a:p>
            <a:r>
              <a:rPr lang="en-US" altLang="ko-KR" sz="2000" dirty="0">
                <a:solidFill>
                  <a:sysClr val="windowText" lastClr="000000"/>
                </a:solidFill>
              </a:rPr>
              <a:t>How to cook : made of pork bones with boiled noodles and pork </a:t>
            </a:r>
            <a:r>
              <a:rPr lang="en-US" altLang="ko-KR" sz="2000" dirty="0" err="1">
                <a:solidFill>
                  <a:sysClr val="windowText" lastClr="000000"/>
                </a:solidFill>
              </a:rPr>
              <a:t>pyeonyuk</a:t>
            </a:r>
            <a:r>
              <a:rPr lang="en-US" altLang="ko-KR" sz="2000" dirty="0">
                <a:solidFill>
                  <a:sysClr val="windowText" lastClr="000000"/>
                </a:solidFill>
              </a:rPr>
              <a:t>.</a:t>
            </a:r>
            <a:endParaRPr lang="ko-KR" altLang="en-US" sz="2000" dirty="0">
              <a:solidFill>
                <a:sysClr val="windowText" lastClr="000000"/>
              </a:solidFill>
            </a:endParaRPr>
          </a:p>
        </p:txBody>
      </p:sp>
    </p:spTree>
    <p:extLst>
      <p:ext uri="{BB962C8B-B14F-4D97-AF65-F5344CB8AC3E}">
        <p14:creationId xmlns:p14="http://schemas.microsoft.com/office/powerpoint/2010/main" val="4503905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8CA57D53-B30E-445C-8CBC-370CABFD872E}"/>
              </a:ext>
            </a:extLst>
          </p:cNvPr>
          <p:cNvPicPr>
            <a:picLocks noChangeAspect="1"/>
          </p:cNvPicPr>
          <p:nvPr/>
        </p:nvPicPr>
        <p:blipFill rotWithShape="1">
          <a:blip r:embed="rId2"/>
          <a:srcRect t="11640" b="3773"/>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ECF18D75-294F-47A5-AB5C-5BB753AC4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226" y="2224086"/>
            <a:ext cx="5577840" cy="2194560"/>
          </a:xfrm>
          <a:prstGeom prst="rect">
            <a:avLst/>
          </a:prstGeom>
          <a:solidFill>
            <a:schemeClr val="bg1">
              <a:alpha val="40000"/>
            </a:schemeClr>
          </a:solidFill>
          <a:ln>
            <a:noFill/>
          </a:ln>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05821FB-2741-4451-843D-5933A26426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8818" y="2388678"/>
            <a:ext cx="5248656" cy="1865376"/>
          </a:xfrm>
          <a:prstGeom prst="rect">
            <a:avLst/>
          </a:prstGeom>
          <a:solidFill>
            <a:schemeClr val="bg1">
              <a:alpha val="70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11444E-610C-39CA-F7A1-2A504E648446}"/>
              </a:ext>
            </a:extLst>
          </p:cNvPr>
          <p:cNvSpPr txBox="1"/>
          <p:nvPr/>
        </p:nvSpPr>
        <p:spPr>
          <a:xfrm>
            <a:off x="3676649" y="2486025"/>
            <a:ext cx="4838702" cy="1676400"/>
          </a:xfrm>
          <a:prstGeom prst="rect">
            <a:avLst/>
          </a:prstGeom>
        </p:spPr>
        <p:txBody>
          <a:bodyPr vert="horz" lIns="91440" tIns="45720" rIns="91440" bIns="45720" rtlCol="0" anchor="ctr">
            <a:normAutofit/>
          </a:bodyPr>
          <a:lstStyle/>
          <a:p>
            <a:pPr algn="ctr" latinLnBrk="0">
              <a:lnSpc>
                <a:spcPct val="90000"/>
              </a:lnSpc>
              <a:spcBef>
                <a:spcPct val="0"/>
              </a:spcBef>
              <a:spcAft>
                <a:spcPts val="600"/>
              </a:spcAft>
            </a:pPr>
            <a:r>
              <a:rPr lang="en-US" altLang="ko-KR" sz="3600" dirty="0">
                <a:solidFill>
                  <a:schemeClr val="tx1">
                    <a:lumMod val="75000"/>
                    <a:lumOff val="25000"/>
                  </a:schemeClr>
                </a:solidFill>
                <a:latin typeface="+mj-lt"/>
                <a:ea typeface="+mj-ea"/>
                <a:cs typeface="+mj-cs"/>
              </a:rPr>
              <a:t> QUIZ</a:t>
            </a:r>
          </a:p>
        </p:txBody>
      </p:sp>
    </p:spTree>
    <p:extLst>
      <p:ext uri="{BB962C8B-B14F-4D97-AF65-F5344CB8AC3E}">
        <p14:creationId xmlns:p14="http://schemas.microsoft.com/office/powerpoint/2010/main" val="3006815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직사각형 8">
            <a:extLst>
              <a:ext uri="{FF2B5EF4-FFF2-40B4-BE49-F238E27FC236}">
                <a16:creationId xmlns:a16="http://schemas.microsoft.com/office/drawing/2014/main" id="{16DB87D0-32BB-1CB7-890D-08BAE80F426F}"/>
              </a:ext>
            </a:extLst>
          </p:cNvPr>
          <p:cNvSpPr/>
          <p:nvPr/>
        </p:nvSpPr>
        <p:spPr>
          <a:xfrm>
            <a:off x="-242888" y="-328613"/>
            <a:ext cx="10963501" cy="815816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AAB69AF8-2209-C068-B493-D19913F097E7}"/>
              </a:ext>
            </a:extLst>
          </p:cNvPr>
          <p:cNvSpPr txBox="1"/>
          <p:nvPr/>
        </p:nvSpPr>
        <p:spPr>
          <a:xfrm>
            <a:off x="1113810" y="3137364"/>
            <a:ext cx="5885506" cy="2712688"/>
          </a:xfrm>
          <a:prstGeom prst="rect">
            <a:avLst/>
          </a:prstGeom>
        </p:spPr>
        <p:txBody>
          <a:bodyPr vert="horz" lIns="91440" tIns="45720" rIns="91440" bIns="45720" rtlCol="0" anchor="t">
            <a:normAutofit/>
          </a:bodyPr>
          <a:lstStyle/>
          <a:p>
            <a:pPr latinLnBrk="0">
              <a:lnSpc>
                <a:spcPct val="90000"/>
              </a:lnSpc>
              <a:spcBef>
                <a:spcPct val="0"/>
              </a:spcBef>
              <a:spcAft>
                <a:spcPts val="600"/>
              </a:spcAft>
            </a:pPr>
            <a:r>
              <a:rPr lang="en-US" altLang="ko-KR" sz="3300" dirty="0">
                <a:latin typeface="+mj-lt"/>
                <a:ea typeface="+mj-ea"/>
                <a:cs typeface="+mj-cs"/>
              </a:rPr>
              <a:t>Q . </a:t>
            </a:r>
            <a:r>
              <a:rPr lang="en-US" altLang="ko-KR" sz="3600" b="0" i="0" dirty="0" err="1">
                <a:solidFill>
                  <a:srgbClr val="000000"/>
                </a:solidFill>
                <a:effectLst/>
                <a:latin typeface="-apple-system"/>
              </a:rPr>
              <a:t>Jeju</a:t>
            </a:r>
            <a:r>
              <a:rPr lang="en-US" altLang="ko-KR" sz="3600" b="0" i="0" dirty="0">
                <a:solidFill>
                  <a:srgbClr val="000000"/>
                </a:solidFill>
                <a:effectLst/>
                <a:latin typeface="-apple-system"/>
              </a:rPr>
              <a:t> Island has another name. It's </a:t>
            </a:r>
            <a:r>
              <a:rPr lang="en-US" altLang="ko-KR" sz="3600" b="0" i="0" dirty="0" err="1">
                <a:solidFill>
                  <a:srgbClr val="000000"/>
                </a:solidFill>
                <a:effectLst/>
                <a:latin typeface="-apple-system"/>
              </a:rPr>
              <a:t>Samdado</a:t>
            </a:r>
            <a:r>
              <a:rPr lang="en-US" altLang="ko-KR" sz="3600" b="0" i="0" dirty="0">
                <a:solidFill>
                  <a:srgbClr val="000000"/>
                </a:solidFill>
                <a:effectLst/>
                <a:latin typeface="-apple-system"/>
              </a:rPr>
              <a:t> (</a:t>
            </a:r>
            <a:r>
              <a:rPr lang="ko-KR" altLang="en-US" sz="3600" b="0" i="0" dirty="0">
                <a:solidFill>
                  <a:srgbClr val="000000"/>
                </a:solidFill>
                <a:effectLst/>
                <a:latin typeface="-apple-system"/>
              </a:rPr>
              <a:t>삼다도</a:t>
            </a:r>
            <a:r>
              <a:rPr lang="en-US" altLang="ko-KR" sz="3600" b="0" i="0" dirty="0">
                <a:solidFill>
                  <a:srgbClr val="000000"/>
                </a:solidFill>
                <a:effectLst/>
                <a:latin typeface="-apple-system"/>
              </a:rPr>
              <a:t>). </a:t>
            </a:r>
            <a:r>
              <a:rPr lang="en-US" altLang="ko-KR" sz="3600" b="0" i="0" dirty="0" err="1">
                <a:solidFill>
                  <a:srgbClr val="000000"/>
                </a:solidFill>
                <a:effectLst/>
                <a:latin typeface="-apple-system"/>
              </a:rPr>
              <a:t>Samdado</a:t>
            </a:r>
            <a:r>
              <a:rPr lang="en-US" altLang="ko-KR" sz="3600" b="0" i="0" dirty="0">
                <a:solidFill>
                  <a:srgbClr val="000000"/>
                </a:solidFill>
                <a:effectLst/>
                <a:latin typeface="-apple-system"/>
              </a:rPr>
              <a:t> means three things that are many on the island. What are the three things?</a:t>
            </a:r>
            <a:endParaRPr lang="en-US" altLang="ko-KR" sz="3300" dirty="0">
              <a:latin typeface="+mj-lt"/>
              <a:ea typeface="+mj-ea"/>
              <a:cs typeface="+mj-cs"/>
            </a:endParaRPr>
          </a:p>
        </p:txBody>
      </p:sp>
      <p:grpSp>
        <p:nvGrpSpPr>
          <p:cNvPr id="14" name="Group 13">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9414" y="232757"/>
            <a:ext cx="3765762" cy="625948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그림 6">
            <a:extLst>
              <a:ext uri="{FF2B5EF4-FFF2-40B4-BE49-F238E27FC236}">
                <a16:creationId xmlns:a16="http://schemas.microsoft.com/office/drawing/2014/main" id="{31894D38-87D7-27B2-FC26-4465BC1CE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8119" y="403240"/>
            <a:ext cx="1822494" cy="1822494"/>
          </a:xfrm>
          <a:prstGeom prst="rect">
            <a:avLst/>
          </a:prstGeom>
        </p:spPr>
      </p:pic>
      <p:pic>
        <p:nvPicPr>
          <p:cNvPr id="4" name="그림 3">
            <a:extLst>
              <a:ext uri="{FF2B5EF4-FFF2-40B4-BE49-F238E27FC236}">
                <a16:creationId xmlns:a16="http://schemas.microsoft.com/office/drawing/2014/main" id="{1B1237A5-C14B-04E2-F866-63DB2E4DB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8119" y="2426312"/>
            <a:ext cx="1822494" cy="1822494"/>
          </a:xfrm>
          <a:prstGeom prst="rect">
            <a:avLst/>
          </a:prstGeom>
        </p:spPr>
      </p:pic>
      <p:pic>
        <p:nvPicPr>
          <p:cNvPr id="5" name="그림 4">
            <a:extLst>
              <a:ext uri="{FF2B5EF4-FFF2-40B4-BE49-F238E27FC236}">
                <a16:creationId xmlns:a16="http://schemas.microsoft.com/office/drawing/2014/main" id="{D33E08AB-6208-4977-43C0-C97C49939C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8119" y="4449385"/>
            <a:ext cx="1822494" cy="1822494"/>
          </a:xfrm>
          <a:prstGeom prst="rect">
            <a:avLst/>
          </a:prstGeom>
        </p:spPr>
      </p:pic>
    </p:spTree>
    <p:extLst>
      <p:ext uri="{BB962C8B-B14F-4D97-AF65-F5344CB8AC3E}">
        <p14:creationId xmlns:p14="http://schemas.microsoft.com/office/powerpoint/2010/main" val="39550285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직사각형 8">
            <a:extLst>
              <a:ext uri="{FF2B5EF4-FFF2-40B4-BE49-F238E27FC236}">
                <a16:creationId xmlns:a16="http://schemas.microsoft.com/office/drawing/2014/main" id="{16DB87D0-32BB-1CB7-890D-08BAE80F426F}"/>
              </a:ext>
            </a:extLst>
          </p:cNvPr>
          <p:cNvSpPr/>
          <p:nvPr/>
        </p:nvSpPr>
        <p:spPr>
          <a:xfrm>
            <a:off x="-242888" y="-328613"/>
            <a:ext cx="10963501" cy="815816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AAB69AF8-2209-C068-B493-D19913F097E7}"/>
              </a:ext>
            </a:extLst>
          </p:cNvPr>
          <p:cNvSpPr txBox="1"/>
          <p:nvPr/>
        </p:nvSpPr>
        <p:spPr>
          <a:xfrm>
            <a:off x="1094275" y="395592"/>
            <a:ext cx="6338316" cy="3354876"/>
          </a:xfrm>
          <a:prstGeom prst="rect">
            <a:avLst/>
          </a:prstGeom>
        </p:spPr>
        <p:txBody>
          <a:bodyPr vert="horz" lIns="91440" tIns="45720" rIns="91440" bIns="45720" rtlCol="0" anchor="t">
            <a:normAutofit lnSpcReduction="10000"/>
          </a:bodyPr>
          <a:lstStyle/>
          <a:p>
            <a:pPr latinLnBrk="0">
              <a:lnSpc>
                <a:spcPct val="90000"/>
              </a:lnSpc>
              <a:spcBef>
                <a:spcPct val="0"/>
              </a:spcBef>
              <a:spcAft>
                <a:spcPts val="600"/>
              </a:spcAft>
            </a:pPr>
            <a:r>
              <a:rPr lang="en-US" altLang="ko-KR" sz="3300" dirty="0">
                <a:latin typeface="+mj-lt"/>
                <a:ea typeface="+mj-ea"/>
                <a:cs typeface="+mj-cs"/>
              </a:rPr>
              <a:t>Q . </a:t>
            </a:r>
            <a:r>
              <a:rPr lang="en-US" altLang="ko-KR" sz="3600" b="0" i="0" dirty="0">
                <a:solidFill>
                  <a:srgbClr val="000000"/>
                </a:solidFill>
                <a:effectLst/>
                <a:latin typeface="-apple-system"/>
              </a:rPr>
              <a:t>This flower chosen as the filming location for the drama "Goblin" is a buckwheat flower. In </a:t>
            </a:r>
            <a:r>
              <a:rPr lang="en-US" altLang="ko-KR" sz="3600" b="0" i="0" dirty="0" err="1">
                <a:solidFill>
                  <a:srgbClr val="000000"/>
                </a:solidFill>
                <a:effectLst/>
                <a:latin typeface="-apple-system"/>
              </a:rPr>
              <a:t>Jeju</a:t>
            </a:r>
            <a:r>
              <a:rPr lang="en-US" altLang="ko-KR" sz="3600" b="0" i="0" dirty="0">
                <a:solidFill>
                  <a:srgbClr val="000000"/>
                </a:solidFill>
                <a:effectLst/>
                <a:latin typeface="-apple-system"/>
              </a:rPr>
              <a:t>, food using buckwheat flour developed because the land was barren. What kind of food is there?</a:t>
            </a:r>
            <a:endParaRPr lang="en-US" altLang="ko-KR" sz="3300" dirty="0">
              <a:latin typeface="+mj-lt"/>
              <a:ea typeface="+mj-ea"/>
              <a:cs typeface="+mj-cs"/>
            </a:endParaRPr>
          </a:p>
        </p:txBody>
      </p:sp>
      <p:grpSp>
        <p:nvGrpSpPr>
          <p:cNvPr id="14" name="Group 13">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9414" y="232757"/>
            <a:ext cx="3765762" cy="625948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a:extLst>
              <a:ext uri="{FF2B5EF4-FFF2-40B4-BE49-F238E27FC236}">
                <a16:creationId xmlns:a16="http://schemas.microsoft.com/office/drawing/2014/main" id="{6493E533-060F-F239-2FEF-25C0433240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88" t="4375" r="9389" b="13958"/>
          <a:stretch/>
        </p:blipFill>
        <p:spPr bwMode="auto">
          <a:xfrm>
            <a:off x="8070014" y="374941"/>
            <a:ext cx="3484919" cy="45256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EEB34D4-3ACC-BB62-717E-97F41BADCC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91" t="35160" b="16832"/>
          <a:stretch/>
        </p:blipFill>
        <p:spPr bwMode="auto">
          <a:xfrm>
            <a:off x="1336164" y="3750468"/>
            <a:ext cx="3791560" cy="3423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2507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그림 1">
            <a:extLst>
              <a:ext uri="{FF2B5EF4-FFF2-40B4-BE49-F238E27FC236}">
                <a16:creationId xmlns:a16="http://schemas.microsoft.com/office/drawing/2014/main" id="{02C19377-F7A7-1792-7E4C-03F6A0C41C58}"/>
              </a:ext>
            </a:extLst>
          </p:cNvPr>
          <p:cNvPicPr>
            <a:picLocks noChangeAspect="1"/>
          </p:cNvPicPr>
          <p:nvPr/>
        </p:nvPicPr>
        <p:blipFill rotWithShape="1">
          <a:blip r:embed="rId2">
            <a:alphaModFix/>
          </a:blip>
          <a:srcRect t="14449"/>
          <a:stretch/>
        </p:blipFill>
        <p:spPr>
          <a:xfrm>
            <a:off x="20" y="1"/>
            <a:ext cx="12191980" cy="6857999"/>
          </a:xfrm>
          <a:prstGeom prst="rect">
            <a:avLst/>
          </a:prstGeom>
        </p:spPr>
      </p:pic>
      <p:sp>
        <p:nvSpPr>
          <p:cNvPr id="11" name="직사각형 10">
            <a:extLst>
              <a:ext uri="{FF2B5EF4-FFF2-40B4-BE49-F238E27FC236}">
                <a16:creationId xmlns:a16="http://schemas.microsoft.com/office/drawing/2014/main" id="{0C9E745A-861F-232B-8E28-9A0DC2A87330}"/>
              </a:ext>
            </a:extLst>
          </p:cNvPr>
          <p:cNvSpPr/>
          <p:nvPr/>
        </p:nvSpPr>
        <p:spPr>
          <a:xfrm>
            <a:off x="-394446" y="-156270"/>
            <a:ext cx="13769788" cy="7602071"/>
          </a:xfrm>
          <a:prstGeom prst="rect">
            <a:avLst/>
          </a:prstGeom>
          <a:solidFill>
            <a:schemeClr val="bg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a:extLst>
              <a:ext uri="{FF2B5EF4-FFF2-40B4-BE49-F238E27FC236}">
                <a16:creationId xmlns:a16="http://schemas.microsoft.com/office/drawing/2014/main" id="{1A51ACC0-9127-3664-BE19-CA78AC508E98}"/>
              </a:ext>
            </a:extLst>
          </p:cNvPr>
          <p:cNvSpPr txBox="1"/>
          <p:nvPr/>
        </p:nvSpPr>
        <p:spPr>
          <a:xfrm>
            <a:off x="5459505" y="1465964"/>
            <a:ext cx="5470360" cy="2178802"/>
          </a:xfrm>
          <a:prstGeom prst="rect">
            <a:avLst/>
          </a:prstGeom>
          <a:noFill/>
        </p:spPr>
        <p:txBody>
          <a:bodyPr wrap="square" rtlCol="0">
            <a:spAutoFit/>
          </a:bodyPr>
          <a:lstStyle/>
          <a:p>
            <a:pPr>
              <a:lnSpc>
                <a:spcPct val="150000"/>
              </a:lnSpc>
            </a:pPr>
            <a:r>
              <a:rPr lang="en-US" altLang="ko-KR" sz="4800" dirty="0">
                <a:latin typeface="Cooper Black" panose="0208090404030B020404" pitchFamily="18" charset="0"/>
                <a:cs typeface="Angsana New" panose="020B0502040204020203" pitchFamily="18" charset="-34"/>
              </a:rPr>
              <a:t> “   Welcome to </a:t>
            </a:r>
          </a:p>
          <a:p>
            <a:pPr>
              <a:lnSpc>
                <a:spcPct val="150000"/>
              </a:lnSpc>
            </a:pPr>
            <a:r>
              <a:rPr lang="en-US" altLang="ko-KR" sz="4800" dirty="0">
                <a:latin typeface="Cooper Black" panose="0208090404030B020404" pitchFamily="18" charset="0"/>
                <a:cs typeface="Angsana New" panose="020B0502040204020203" pitchFamily="18" charset="-34"/>
              </a:rPr>
              <a:t>      </a:t>
            </a:r>
            <a:r>
              <a:rPr lang="en-US" altLang="ko-KR" sz="4800" dirty="0" err="1">
                <a:latin typeface="Cooper Black" panose="0208090404030B020404" pitchFamily="18" charset="0"/>
                <a:cs typeface="Angsana New" panose="020B0502040204020203" pitchFamily="18" charset="-34"/>
              </a:rPr>
              <a:t>Jeju</a:t>
            </a:r>
            <a:r>
              <a:rPr lang="en-US" altLang="ko-KR" sz="4800" dirty="0">
                <a:latin typeface="Cooper Black" panose="0208090404030B020404" pitchFamily="18" charset="0"/>
                <a:cs typeface="Angsana New" panose="020B0502040204020203" pitchFamily="18" charset="-34"/>
              </a:rPr>
              <a:t> Island   ”</a:t>
            </a:r>
          </a:p>
        </p:txBody>
      </p:sp>
    </p:spTree>
    <p:extLst>
      <p:ext uri="{BB962C8B-B14F-4D97-AF65-F5344CB8AC3E}">
        <p14:creationId xmlns:p14="http://schemas.microsoft.com/office/powerpoint/2010/main" val="6721263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2">
            <a:extLst>
              <a:ext uri="{FF2B5EF4-FFF2-40B4-BE49-F238E27FC236}">
                <a16:creationId xmlns:a16="http://schemas.microsoft.com/office/drawing/2014/main" id="{A6EFC7BB-64AE-45E4-90F7-BA062F86E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FB5B51E-2110-4BFE-90CE-A5C01B483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그림 5" descr="하늘, 야외, 잔디, 들판이(가) 표시된 사진&#10;&#10;자동 생성된 설명">
            <a:extLst>
              <a:ext uri="{FF2B5EF4-FFF2-40B4-BE49-F238E27FC236}">
                <a16:creationId xmlns:a16="http://schemas.microsoft.com/office/drawing/2014/main" id="{CA30A0C6-5C14-6DA3-1B8F-FEDB9D337F72}"/>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2" name="TextBox 1">
            <a:extLst>
              <a:ext uri="{FF2B5EF4-FFF2-40B4-BE49-F238E27FC236}">
                <a16:creationId xmlns:a16="http://schemas.microsoft.com/office/drawing/2014/main" id="{C449BA70-783E-8BB8-50CF-44DD9960E7C9}"/>
              </a:ext>
            </a:extLst>
          </p:cNvPr>
          <p:cNvSpPr txBox="1"/>
          <p:nvPr/>
        </p:nvSpPr>
        <p:spPr>
          <a:xfrm>
            <a:off x="838200" y="1387056"/>
            <a:ext cx="9144000" cy="2513271"/>
          </a:xfrm>
          <a:prstGeom prst="rect">
            <a:avLst/>
          </a:prstGeom>
        </p:spPr>
        <p:txBody>
          <a:bodyPr vert="horz" lIns="91440" tIns="45720" rIns="91440" bIns="45720" rtlCol="0" anchor="b">
            <a:normAutofit/>
          </a:bodyPr>
          <a:lstStyle/>
          <a:p>
            <a:pPr latinLnBrk="0">
              <a:lnSpc>
                <a:spcPct val="90000"/>
              </a:lnSpc>
              <a:spcBef>
                <a:spcPct val="0"/>
              </a:spcBef>
              <a:spcAft>
                <a:spcPts val="600"/>
              </a:spcAft>
            </a:pPr>
            <a:r>
              <a:rPr lang="en-US" altLang="ko-KR" sz="5200" dirty="0" err="1">
                <a:solidFill>
                  <a:srgbClr val="FFFFFF"/>
                </a:solidFill>
                <a:latin typeface="+mj-lt"/>
                <a:ea typeface="+mj-ea"/>
                <a:cs typeface="+mj-cs"/>
              </a:rPr>
              <a:t>Jeju</a:t>
            </a:r>
            <a:r>
              <a:rPr lang="en-US" altLang="ko-KR" sz="5200" dirty="0">
                <a:solidFill>
                  <a:srgbClr val="FFFFFF"/>
                </a:solidFill>
                <a:latin typeface="+mj-lt"/>
                <a:ea typeface="+mj-ea"/>
                <a:cs typeface="+mj-cs"/>
              </a:rPr>
              <a:t> Island</a:t>
            </a:r>
          </a:p>
        </p:txBody>
      </p:sp>
    </p:spTree>
    <p:extLst>
      <p:ext uri="{BB962C8B-B14F-4D97-AF65-F5344CB8AC3E}">
        <p14:creationId xmlns:p14="http://schemas.microsoft.com/office/powerpoint/2010/main" val="1526179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직사각형 28">
            <a:extLst>
              <a:ext uri="{FF2B5EF4-FFF2-40B4-BE49-F238E27FC236}">
                <a16:creationId xmlns:a16="http://schemas.microsoft.com/office/drawing/2014/main" id="{855B3D7E-47F8-C021-4374-AFDB81AC5B05}"/>
              </a:ext>
            </a:extLst>
          </p:cNvPr>
          <p:cNvSpPr/>
          <p:nvPr/>
        </p:nvSpPr>
        <p:spPr>
          <a:xfrm>
            <a:off x="6553198" y="735208"/>
            <a:ext cx="5036400" cy="53138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a:extLst>
              <a:ext uri="{FF2B5EF4-FFF2-40B4-BE49-F238E27FC236}">
                <a16:creationId xmlns:a16="http://schemas.microsoft.com/office/drawing/2014/main" id="{735308FE-FC6C-4090-21AC-C144F67DE103}"/>
              </a:ext>
            </a:extLst>
          </p:cNvPr>
          <p:cNvSpPr/>
          <p:nvPr/>
        </p:nvSpPr>
        <p:spPr>
          <a:xfrm>
            <a:off x="452176" y="-311499"/>
            <a:ext cx="2994409" cy="519499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1" name="그림 10">
            <a:extLst>
              <a:ext uri="{FF2B5EF4-FFF2-40B4-BE49-F238E27FC236}">
                <a16:creationId xmlns:a16="http://schemas.microsoft.com/office/drawing/2014/main" id="{48981F8B-D23A-DA40-69BF-4D901B5E541E}"/>
              </a:ext>
            </a:extLst>
          </p:cNvPr>
          <p:cNvPicPr>
            <a:picLocks noChangeAspect="1"/>
          </p:cNvPicPr>
          <p:nvPr/>
        </p:nvPicPr>
        <p:blipFill>
          <a:blip r:embed="rId2"/>
          <a:stretch>
            <a:fillRect/>
          </a:stretch>
        </p:blipFill>
        <p:spPr>
          <a:xfrm>
            <a:off x="6844808" y="1063397"/>
            <a:ext cx="4467225" cy="2790825"/>
          </a:xfrm>
          <a:prstGeom prst="rect">
            <a:avLst/>
          </a:prstGeom>
        </p:spPr>
      </p:pic>
      <mc:AlternateContent xmlns:mc="http://schemas.openxmlformats.org/markup-compatibility/2006" xmlns:p14="http://schemas.microsoft.com/office/powerpoint/2010/main">
        <mc:Choice Requires="p14">
          <p:contentPart p14:bwMode="auto" r:id="rId3">
            <p14:nvContentPartPr>
              <p14:cNvPr id="13" name="잉크 12">
                <a:extLst>
                  <a:ext uri="{FF2B5EF4-FFF2-40B4-BE49-F238E27FC236}">
                    <a16:creationId xmlns:a16="http://schemas.microsoft.com/office/drawing/2014/main" id="{C5D17139-5489-7C0D-941F-65D947299E8A}"/>
                  </a:ext>
                </a:extLst>
              </p14:cNvPr>
              <p14:cNvContentPartPr/>
              <p14:nvPr/>
            </p14:nvContentPartPr>
            <p14:xfrm>
              <a:off x="6292284" y="1298763"/>
              <a:ext cx="5036400" cy="1656720"/>
            </p14:xfrm>
          </p:contentPart>
        </mc:Choice>
        <mc:Fallback xmlns="">
          <p:pic>
            <p:nvPicPr>
              <p:cNvPr id="13" name="잉크 12">
                <a:extLst>
                  <a:ext uri="{FF2B5EF4-FFF2-40B4-BE49-F238E27FC236}">
                    <a16:creationId xmlns:a16="http://schemas.microsoft.com/office/drawing/2014/main" id="{C5D17139-5489-7C0D-941F-65D947299E8A}"/>
                  </a:ext>
                </a:extLst>
              </p:cNvPr>
              <p:cNvPicPr/>
              <p:nvPr/>
            </p:nvPicPr>
            <p:blipFill>
              <a:blip r:embed="rId4"/>
              <a:stretch>
                <a:fillRect/>
              </a:stretch>
            </p:blipFill>
            <p:spPr>
              <a:xfrm>
                <a:off x="6273204" y="1279683"/>
                <a:ext cx="5074200" cy="1694520"/>
              </a:xfrm>
              <a:prstGeom prst="rect">
                <a:avLst/>
              </a:prstGeom>
            </p:spPr>
          </p:pic>
        </mc:Fallback>
      </mc:AlternateContent>
      <p:sp>
        <p:nvSpPr>
          <p:cNvPr id="22" name="직사각형 21">
            <a:extLst>
              <a:ext uri="{FF2B5EF4-FFF2-40B4-BE49-F238E27FC236}">
                <a16:creationId xmlns:a16="http://schemas.microsoft.com/office/drawing/2014/main" id="{14907FFE-AB25-31D8-3148-4423D583555D}"/>
              </a:ext>
            </a:extLst>
          </p:cNvPr>
          <p:cNvSpPr/>
          <p:nvPr/>
        </p:nvSpPr>
        <p:spPr>
          <a:xfrm>
            <a:off x="452175" y="5054569"/>
            <a:ext cx="2994409" cy="1404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직사각형 26">
            <a:extLst>
              <a:ext uri="{FF2B5EF4-FFF2-40B4-BE49-F238E27FC236}">
                <a16:creationId xmlns:a16="http://schemas.microsoft.com/office/drawing/2014/main" id="{5A3214D1-9382-83A7-C489-1056C7866BD2}"/>
              </a:ext>
            </a:extLst>
          </p:cNvPr>
          <p:cNvSpPr/>
          <p:nvPr/>
        </p:nvSpPr>
        <p:spPr>
          <a:xfrm>
            <a:off x="452175" y="5284381"/>
            <a:ext cx="2994409" cy="816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직사각형 27">
            <a:extLst>
              <a:ext uri="{FF2B5EF4-FFF2-40B4-BE49-F238E27FC236}">
                <a16:creationId xmlns:a16="http://schemas.microsoft.com/office/drawing/2014/main" id="{ED959512-20AB-E582-9422-740F491826FE}"/>
              </a:ext>
            </a:extLst>
          </p:cNvPr>
          <p:cNvSpPr/>
          <p:nvPr/>
        </p:nvSpPr>
        <p:spPr>
          <a:xfrm>
            <a:off x="452175" y="5443857"/>
            <a:ext cx="299440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a:extLst>
              <a:ext uri="{FF2B5EF4-FFF2-40B4-BE49-F238E27FC236}">
                <a16:creationId xmlns:a16="http://schemas.microsoft.com/office/drawing/2014/main" id="{9E85A25F-F673-908D-44D4-E3078B92873D}"/>
              </a:ext>
            </a:extLst>
          </p:cNvPr>
          <p:cNvPicPr>
            <a:picLocks noChangeAspect="1"/>
          </p:cNvPicPr>
          <p:nvPr/>
        </p:nvPicPr>
        <p:blipFill rotWithShape="1">
          <a:blip r:embed="rId5"/>
          <a:srcRect l="13786" t="-1736" r="14654" b="-5868"/>
          <a:stretch/>
        </p:blipFill>
        <p:spPr>
          <a:xfrm>
            <a:off x="1004835" y="472273"/>
            <a:ext cx="4089680" cy="6149591"/>
          </a:xfrm>
          <a:prstGeom prst="rect">
            <a:avLst/>
          </a:prstGeom>
        </p:spPr>
      </p:pic>
      <p:sp>
        <p:nvSpPr>
          <p:cNvPr id="16" name="타원 15">
            <a:extLst>
              <a:ext uri="{FF2B5EF4-FFF2-40B4-BE49-F238E27FC236}">
                <a16:creationId xmlns:a16="http://schemas.microsoft.com/office/drawing/2014/main" id="{2E655D96-AF6D-DD59-8D41-CC43EE6B5470}"/>
              </a:ext>
            </a:extLst>
          </p:cNvPr>
          <p:cNvSpPr/>
          <p:nvPr/>
        </p:nvSpPr>
        <p:spPr>
          <a:xfrm>
            <a:off x="2351318" y="5714167"/>
            <a:ext cx="502414" cy="4935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직사각형 29">
            <a:extLst>
              <a:ext uri="{FF2B5EF4-FFF2-40B4-BE49-F238E27FC236}">
                <a16:creationId xmlns:a16="http://schemas.microsoft.com/office/drawing/2014/main" id="{E94DF355-CD59-966B-5A7C-FA98D8E628A5}"/>
              </a:ext>
            </a:extLst>
          </p:cNvPr>
          <p:cNvSpPr/>
          <p:nvPr/>
        </p:nvSpPr>
        <p:spPr>
          <a:xfrm>
            <a:off x="6844808" y="4089588"/>
            <a:ext cx="4483877" cy="1714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ysClr val="windowText" lastClr="000000"/>
                </a:solidFill>
              </a:rPr>
              <a:t>Location : South of Korea</a:t>
            </a:r>
          </a:p>
          <a:p>
            <a:pPr algn="ctr"/>
            <a:r>
              <a:rPr lang="en-US" altLang="ko-KR" dirty="0">
                <a:solidFill>
                  <a:sysClr val="windowText" lastClr="000000"/>
                </a:solidFill>
              </a:rPr>
              <a:t>Weather : Warm</a:t>
            </a:r>
          </a:p>
          <a:p>
            <a:pPr algn="ctr"/>
            <a:r>
              <a:rPr lang="en-US" altLang="ko-KR" dirty="0">
                <a:solidFill>
                  <a:sysClr val="windowText" lastClr="000000"/>
                </a:solidFill>
              </a:rPr>
              <a:t>Division area : </a:t>
            </a:r>
            <a:r>
              <a:rPr lang="en-US" altLang="ko-KR" dirty="0" err="1">
                <a:solidFill>
                  <a:sysClr val="windowText" lastClr="000000"/>
                </a:solidFill>
              </a:rPr>
              <a:t>Jeju</a:t>
            </a:r>
            <a:r>
              <a:rPr lang="en-US" altLang="ko-KR" dirty="0">
                <a:solidFill>
                  <a:sysClr val="windowText" lastClr="000000"/>
                </a:solidFill>
              </a:rPr>
              <a:t> </a:t>
            </a:r>
            <a:r>
              <a:rPr lang="en-US" altLang="ko-KR" dirty="0" err="1">
                <a:solidFill>
                  <a:sysClr val="windowText" lastClr="000000"/>
                </a:solidFill>
              </a:rPr>
              <a:t>si</a:t>
            </a:r>
            <a:r>
              <a:rPr lang="en-US" altLang="ko-KR" dirty="0">
                <a:solidFill>
                  <a:sysClr val="windowText" lastClr="000000"/>
                </a:solidFill>
              </a:rPr>
              <a:t> / </a:t>
            </a:r>
            <a:r>
              <a:rPr lang="en-US" altLang="ko-KR" dirty="0" err="1">
                <a:solidFill>
                  <a:sysClr val="windowText" lastClr="000000"/>
                </a:solidFill>
              </a:rPr>
              <a:t>Seogwipo</a:t>
            </a:r>
            <a:r>
              <a:rPr lang="en-US" altLang="ko-KR" dirty="0">
                <a:solidFill>
                  <a:sysClr val="windowText" lastClr="000000"/>
                </a:solidFill>
              </a:rPr>
              <a:t> </a:t>
            </a:r>
            <a:r>
              <a:rPr lang="en-US" altLang="ko-KR" dirty="0" err="1">
                <a:solidFill>
                  <a:sysClr val="windowText" lastClr="000000"/>
                </a:solidFill>
              </a:rPr>
              <a:t>si</a:t>
            </a:r>
            <a:endParaRPr lang="en-US" altLang="ko-KR" dirty="0">
              <a:solidFill>
                <a:sysClr val="windowText" lastClr="000000"/>
              </a:solidFill>
            </a:endParaRPr>
          </a:p>
          <a:p>
            <a:pPr algn="ctr"/>
            <a:r>
              <a:rPr lang="en-US" altLang="ko-KR" dirty="0" err="1">
                <a:solidFill>
                  <a:sysClr val="windowText" lastClr="000000"/>
                </a:solidFill>
              </a:rPr>
              <a:t>Culticated</a:t>
            </a:r>
            <a:r>
              <a:rPr lang="en-US" altLang="ko-KR" dirty="0">
                <a:solidFill>
                  <a:sysClr val="windowText" lastClr="000000"/>
                </a:solidFill>
              </a:rPr>
              <a:t> crop ; </a:t>
            </a:r>
            <a:r>
              <a:rPr lang="en-US" altLang="ko-KR" dirty="0" err="1">
                <a:solidFill>
                  <a:sysClr val="windowText" lastClr="000000"/>
                </a:solidFill>
              </a:rPr>
              <a:t>Madarin</a:t>
            </a:r>
            <a:r>
              <a:rPr lang="en-US" altLang="ko-KR" dirty="0">
                <a:solidFill>
                  <a:sysClr val="windowText" lastClr="000000"/>
                </a:solidFill>
              </a:rPr>
              <a:t> orange</a:t>
            </a:r>
            <a:endParaRPr lang="ko-KR" altLang="en-US" dirty="0">
              <a:solidFill>
                <a:sysClr val="windowText" lastClr="000000"/>
              </a:solidFill>
            </a:endParaRPr>
          </a:p>
        </p:txBody>
      </p:sp>
      <p:cxnSp>
        <p:nvCxnSpPr>
          <p:cNvPr id="32" name="직선 연결선 31">
            <a:extLst>
              <a:ext uri="{FF2B5EF4-FFF2-40B4-BE49-F238E27FC236}">
                <a16:creationId xmlns:a16="http://schemas.microsoft.com/office/drawing/2014/main" id="{BAACADF2-B4C8-18D6-6539-DF520CB21784}"/>
              </a:ext>
            </a:extLst>
          </p:cNvPr>
          <p:cNvCxnSpPr>
            <a:stCxn id="16" idx="0"/>
          </p:cNvCxnSpPr>
          <p:nvPr/>
        </p:nvCxnSpPr>
        <p:spPr>
          <a:xfrm flipV="1">
            <a:off x="2602525" y="735208"/>
            <a:ext cx="3950673" cy="4978959"/>
          </a:xfrm>
          <a:prstGeom prst="line">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직선 연결선 33">
            <a:extLst>
              <a:ext uri="{FF2B5EF4-FFF2-40B4-BE49-F238E27FC236}">
                <a16:creationId xmlns:a16="http://schemas.microsoft.com/office/drawing/2014/main" id="{68EE8BBD-2C2F-CF1A-23EE-3DC4CE426DCB}"/>
              </a:ext>
            </a:extLst>
          </p:cNvPr>
          <p:cNvCxnSpPr>
            <a:cxnSpLocks/>
          </p:cNvCxnSpPr>
          <p:nvPr/>
        </p:nvCxnSpPr>
        <p:spPr>
          <a:xfrm flipV="1">
            <a:off x="2602525" y="6044839"/>
            <a:ext cx="3950673" cy="126441"/>
          </a:xfrm>
          <a:prstGeom prst="line">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7" name="그림 36">
            <a:extLst>
              <a:ext uri="{FF2B5EF4-FFF2-40B4-BE49-F238E27FC236}">
                <a16:creationId xmlns:a16="http://schemas.microsoft.com/office/drawing/2014/main" id="{7CE17C29-8A77-3B41-D4D5-E4DDD41C6FDF}"/>
              </a:ext>
            </a:extLst>
          </p:cNvPr>
          <p:cNvPicPr>
            <a:picLocks noChangeAspect="1"/>
          </p:cNvPicPr>
          <p:nvPr/>
        </p:nvPicPr>
        <p:blipFill>
          <a:blip r:embed="rId6">
            <a:duotone>
              <a:schemeClr val="accent6">
                <a:shade val="45000"/>
                <a:satMod val="135000"/>
              </a:schemeClr>
              <a:prstClr val="white"/>
            </a:duotone>
          </a:blip>
          <a:stretch>
            <a:fillRect/>
          </a:stretch>
        </p:blipFill>
        <p:spPr>
          <a:xfrm>
            <a:off x="8457342" y="1850068"/>
            <a:ext cx="1132133" cy="1132133"/>
          </a:xfrm>
          <a:prstGeom prst="rect">
            <a:avLst/>
          </a:prstGeom>
        </p:spPr>
      </p:pic>
      <p:pic>
        <p:nvPicPr>
          <p:cNvPr id="12290" name="Picture 2" descr="제주 감귤 농장 체험 &lt;친환경 귤 지도&gt;">
            <a:extLst>
              <a:ext uri="{FF2B5EF4-FFF2-40B4-BE49-F238E27FC236}">
                <a16:creationId xmlns:a16="http://schemas.microsoft.com/office/drawing/2014/main" id="{4011AFA0-FF99-079D-9882-6930F616EA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2292" y="2157345"/>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411B31-0952-AC7B-7C70-47B1063B95AC}"/>
              </a:ext>
            </a:extLst>
          </p:cNvPr>
          <p:cNvSpPr txBox="1"/>
          <p:nvPr/>
        </p:nvSpPr>
        <p:spPr>
          <a:xfrm>
            <a:off x="6872715" y="1091482"/>
            <a:ext cx="1756504" cy="523220"/>
          </a:xfrm>
          <a:prstGeom prst="rect">
            <a:avLst/>
          </a:prstGeom>
          <a:noFill/>
        </p:spPr>
        <p:txBody>
          <a:bodyPr wrap="square" rtlCol="0">
            <a:spAutoFit/>
          </a:bodyPr>
          <a:lstStyle/>
          <a:p>
            <a:r>
              <a:rPr lang="en-US" altLang="ko-KR" sz="2800" dirty="0" err="1"/>
              <a:t>Jeju</a:t>
            </a:r>
            <a:r>
              <a:rPr lang="en-US" altLang="ko-KR" sz="2800" dirty="0"/>
              <a:t> </a:t>
            </a:r>
            <a:r>
              <a:rPr lang="en-US" altLang="ko-KR" sz="2800" dirty="0" err="1"/>
              <a:t>si</a:t>
            </a:r>
            <a:endParaRPr lang="ko-KR" altLang="en-US" sz="2800" dirty="0"/>
          </a:p>
        </p:txBody>
      </p:sp>
      <p:sp>
        <p:nvSpPr>
          <p:cNvPr id="3" name="TextBox 2">
            <a:extLst>
              <a:ext uri="{FF2B5EF4-FFF2-40B4-BE49-F238E27FC236}">
                <a16:creationId xmlns:a16="http://schemas.microsoft.com/office/drawing/2014/main" id="{25EDBC0E-9A57-42E1-ABD2-880E9DE6FF14}"/>
              </a:ext>
            </a:extLst>
          </p:cNvPr>
          <p:cNvSpPr txBox="1"/>
          <p:nvPr/>
        </p:nvSpPr>
        <p:spPr>
          <a:xfrm>
            <a:off x="9261405" y="3257428"/>
            <a:ext cx="2466975" cy="523220"/>
          </a:xfrm>
          <a:prstGeom prst="rect">
            <a:avLst/>
          </a:prstGeom>
          <a:noFill/>
        </p:spPr>
        <p:txBody>
          <a:bodyPr wrap="square" rtlCol="0">
            <a:spAutoFit/>
          </a:bodyPr>
          <a:lstStyle/>
          <a:p>
            <a:r>
              <a:rPr lang="en-US" altLang="ko-KR" sz="2800" dirty="0" err="1"/>
              <a:t>Seogwipo</a:t>
            </a:r>
            <a:r>
              <a:rPr lang="en-US" altLang="ko-KR" sz="2800" dirty="0"/>
              <a:t> </a:t>
            </a:r>
            <a:r>
              <a:rPr lang="en-US" altLang="ko-KR" sz="2800" dirty="0" err="1"/>
              <a:t>si</a:t>
            </a:r>
            <a:endParaRPr lang="ko-KR" altLang="en-US" sz="2800" dirty="0"/>
          </a:p>
        </p:txBody>
      </p:sp>
    </p:spTree>
    <p:extLst>
      <p:ext uri="{BB962C8B-B14F-4D97-AF65-F5344CB8AC3E}">
        <p14:creationId xmlns:p14="http://schemas.microsoft.com/office/powerpoint/2010/main" val="27313363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22" presetClass="entr" presetSubtype="8"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down)">
                                      <p:cBhvr>
                                        <p:cTn id="44" dur="580">
                                          <p:stCondLst>
                                            <p:cond delay="0"/>
                                          </p:stCondLst>
                                        </p:cTn>
                                        <p:tgtEl>
                                          <p:spTgt spid="37"/>
                                        </p:tgtEl>
                                      </p:cBhvr>
                                    </p:animEffect>
                                    <p:anim calcmode="lin" valueType="num">
                                      <p:cBhvr>
                                        <p:cTn id="45"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50" dur="26">
                                          <p:stCondLst>
                                            <p:cond delay="650"/>
                                          </p:stCondLst>
                                        </p:cTn>
                                        <p:tgtEl>
                                          <p:spTgt spid="37"/>
                                        </p:tgtEl>
                                      </p:cBhvr>
                                      <p:to x="100000" y="60000"/>
                                    </p:animScale>
                                    <p:animScale>
                                      <p:cBhvr>
                                        <p:cTn id="51" dur="166" decel="50000">
                                          <p:stCondLst>
                                            <p:cond delay="676"/>
                                          </p:stCondLst>
                                        </p:cTn>
                                        <p:tgtEl>
                                          <p:spTgt spid="37"/>
                                        </p:tgtEl>
                                      </p:cBhvr>
                                      <p:to x="100000" y="100000"/>
                                    </p:animScale>
                                    <p:animScale>
                                      <p:cBhvr>
                                        <p:cTn id="52" dur="26">
                                          <p:stCondLst>
                                            <p:cond delay="1312"/>
                                          </p:stCondLst>
                                        </p:cTn>
                                        <p:tgtEl>
                                          <p:spTgt spid="37"/>
                                        </p:tgtEl>
                                      </p:cBhvr>
                                      <p:to x="100000" y="80000"/>
                                    </p:animScale>
                                    <p:animScale>
                                      <p:cBhvr>
                                        <p:cTn id="53" dur="166" decel="50000">
                                          <p:stCondLst>
                                            <p:cond delay="1338"/>
                                          </p:stCondLst>
                                        </p:cTn>
                                        <p:tgtEl>
                                          <p:spTgt spid="37"/>
                                        </p:tgtEl>
                                      </p:cBhvr>
                                      <p:to x="100000" y="100000"/>
                                    </p:animScale>
                                    <p:animScale>
                                      <p:cBhvr>
                                        <p:cTn id="54" dur="26">
                                          <p:stCondLst>
                                            <p:cond delay="1642"/>
                                          </p:stCondLst>
                                        </p:cTn>
                                        <p:tgtEl>
                                          <p:spTgt spid="37"/>
                                        </p:tgtEl>
                                      </p:cBhvr>
                                      <p:to x="100000" y="90000"/>
                                    </p:animScale>
                                    <p:animScale>
                                      <p:cBhvr>
                                        <p:cTn id="55" dur="166" decel="50000">
                                          <p:stCondLst>
                                            <p:cond delay="1668"/>
                                          </p:stCondLst>
                                        </p:cTn>
                                        <p:tgtEl>
                                          <p:spTgt spid="37"/>
                                        </p:tgtEl>
                                      </p:cBhvr>
                                      <p:to x="100000" y="100000"/>
                                    </p:animScale>
                                    <p:animScale>
                                      <p:cBhvr>
                                        <p:cTn id="56" dur="26">
                                          <p:stCondLst>
                                            <p:cond delay="1808"/>
                                          </p:stCondLst>
                                        </p:cTn>
                                        <p:tgtEl>
                                          <p:spTgt spid="37"/>
                                        </p:tgtEl>
                                      </p:cBhvr>
                                      <p:to x="100000" y="95000"/>
                                    </p:animScale>
                                    <p:animScale>
                                      <p:cBhvr>
                                        <p:cTn id="57" dur="166" decel="50000">
                                          <p:stCondLst>
                                            <p:cond delay="1834"/>
                                          </p:stCondLst>
                                        </p:cTn>
                                        <p:tgtEl>
                                          <p:spTgt spid="37"/>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290"/>
                                        </p:tgtEl>
                                        <p:attrNameLst>
                                          <p:attrName>style.visibility</p:attrName>
                                        </p:attrNameLst>
                                      </p:cBhvr>
                                      <p:to>
                                        <p:strVal val="visible"/>
                                      </p:to>
                                    </p:set>
                                    <p:animEffect transition="in" filter="fade">
                                      <p:cBhvr>
                                        <p:cTn id="6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6" grpId="0" animBg="1"/>
      <p:bldP spid="30" grpId="0" animBg="1"/>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09" name="Rectangle 3108">
            <a:extLst>
              <a:ext uri="{FF2B5EF4-FFF2-40B4-BE49-F238E27FC236}">
                <a16:creationId xmlns:a16="http://schemas.microsoft.com/office/drawing/2014/main" id="{1574D71B-7917-4BD7-887C-1D652DB0D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1" name="Rectangle 311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605660" y="145634"/>
            <a:ext cx="1715478" cy="69267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3" name="Rectangle 311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269325"/>
            <a:ext cx="6116779"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hoto News / 노랗게 물드는 제주&gt; 섬 전체 유채꽃 활짝">
            <a:extLst>
              <a:ext uri="{FF2B5EF4-FFF2-40B4-BE49-F238E27FC236}">
                <a16:creationId xmlns:a16="http://schemas.microsoft.com/office/drawing/2014/main" id="{61C1891D-A78B-89A3-4529-62B6D90D187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2597" y="1483346"/>
            <a:ext cx="5608830" cy="3743894"/>
          </a:xfrm>
          <a:prstGeom prst="rect">
            <a:avLst/>
          </a:prstGeom>
          <a:noFill/>
          <a:extLst>
            <a:ext uri="{909E8E84-426E-40DD-AFC4-6F175D3DCCD1}">
              <a14:hiddenFill xmlns:a14="http://schemas.microsoft.com/office/drawing/2010/main">
                <a:solidFill>
                  <a:srgbClr val="FFFFFF"/>
                </a:solidFill>
              </a14:hiddenFill>
            </a:ext>
          </a:extLst>
        </p:spPr>
      </p:pic>
      <p:sp>
        <p:nvSpPr>
          <p:cNvPr id="3115" name="Rectangle 3114">
            <a:extLst>
              <a:ext uri="{FF2B5EF4-FFF2-40B4-BE49-F238E27FC236}">
                <a16:creationId xmlns:a16="http://schemas.microsoft.com/office/drawing/2014/main" id="{6CF143E5-57C3-46A3-91A2-EDAA7A8E6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0788" y="2754068"/>
            <a:ext cx="149016" cy="1709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직각 삼각형 2">
            <a:extLst>
              <a:ext uri="{FF2B5EF4-FFF2-40B4-BE49-F238E27FC236}">
                <a16:creationId xmlns:a16="http://schemas.microsoft.com/office/drawing/2014/main" id="{E9423065-7FEE-56C3-C97D-A686ED5CFD90}"/>
              </a:ext>
            </a:extLst>
          </p:cNvPr>
          <p:cNvSpPr/>
          <p:nvPr/>
        </p:nvSpPr>
        <p:spPr>
          <a:xfrm rot="16200000">
            <a:off x="9347383" y="3486147"/>
            <a:ext cx="2271713" cy="2243137"/>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a:extLst>
              <a:ext uri="{FF2B5EF4-FFF2-40B4-BE49-F238E27FC236}">
                <a16:creationId xmlns:a16="http://schemas.microsoft.com/office/drawing/2014/main" id="{775971F4-8D2A-2C72-1E19-C8BDA6D65B54}"/>
              </a:ext>
            </a:extLst>
          </p:cNvPr>
          <p:cNvSpPr/>
          <p:nvPr/>
        </p:nvSpPr>
        <p:spPr>
          <a:xfrm>
            <a:off x="8109857" y="1133819"/>
            <a:ext cx="3300818" cy="4417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2000" dirty="0">
              <a:solidFill>
                <a:sysClr val="windowText" lastClr="000000"/>
              </a:solidFill>
            </a:endParaRPr>
          </a:p>
          <a:p>
            <a:endParaRPr lang="en-US" altLang="ko-KR" sz="2000" dirty="0">
              <a:solidFill>
                <a:sysClr val="windowText" lastClr="000000"/>
              </a:solidFill>
            </a:endParaRPr>
          </a:p>
          <a:p>
            <a:r>
              <a:rPr lang="en-US" altLang="ko-KR" sz="2000" dirty="0">
                <a:solidFill>
                  <a:sysClr val="windowText" lastClr="000000"/>
                </a:solidFill>
              </a:rPr>
              <a:t>High : 1950m </a:t>
            </a:r>
          </a:p>
          <a:p>
            <a:r>
              <a:rPr lang="en-US" altLang="ko-KR" sz="2000" dirty="0">
                <a:solidFill>
                  <a:sysClr val="windowText" lastClr="000000"/>
                </a:solidFill>
              </a:rPr>
              <a:t>-&gt; The highest mountain in South Korea</a:t>
            </a:r>
          </a:p>
          <a:p>
            <a:endParaRPr lang="en-US" altLang="ko-KR" sz="2000" dirty="0">
              <a:solidFill>
                <a:sysClr val="windowText" lastClr="000000"/>
              </a:solidFill>
            </a:endParaRPr>
          </a:p>
          <a:p>
            <a:r>
              <a:rPr lang="en-US" altLang="ko-KR" sz="2000" dirty="0">
                <a:solidFill>
                  <a:sysClr val="windowText" lastClr="000000"/>
                </a:solidFill>
              </a:rPr>
              <a:t>In 1996 : designate as a natural reserve</a:t>
            </a:r>
          </a:p>
          <a:p>
            <a:endParaRPr lang="en-US" altLang="ko-KR" sz="2000" dirty="0">
              <a:solidFill>
                <a:sysClr val="windowText" lastClr="000000"/>
              </a:solidFill>
            </a:endParaRPr>
          </a:p>
          <a:p>
            <a:r>
              <a:rPr lang="en-US" altLang="ko-KR" sz="2000" dirty="0">
                <a:solidFill>
                  <a:sysClr val="windowText" lastClr="000000"/>
                </a:solidFill>
              </a:rPr>
              <a:t>In 2007: listed as a UNESCO World Natural Heritage Site</a:t>
            </a:r>
            <a:endParaRPr lang="ko-KR" altLang="en-US" sz="2000" dirty="0">
              <a:solidFill>
                <a:sysClr val="windowText" lastClr="000000"/>
              </a:solidFill>
            </a:endParaRPr>
          </a:p>
        </p:txBody>
      </p:sp>
      <p:sp>
        <p:nvSpPr>
          <p:cNvPr id="4" name="TextBox 3">
            <a:extLst>
              <a:ext uri="{FF2B5EF4-FFF2-40B4-BE49-F238E27FC236}">
                <a16:creationId xmlns:a16="http://schemas.microsoft.com/office/drawing/2014/main" id="{AEABAAA8-E4F8-41E8-950D-E5DC264995C4}"/>
              </a:ext>
            </a:extLst>
          </p:cNvPr>
          <p:cNvSpPr txBox="1"/>
          <p:nvPr/>
        </p:nvSpPr>
        <p:spPr>
          <a:xfrm>
            <a:off x="8329613" y="1328738"/>
            <a:ext cx="2800350" cy="584775"/>
          </a:xfrm>
          <a:prstGeom prst="rect">
            <a:avLst/>
          </a:prstGeom>
          <a:noFill/>
        </p:spPr>
        <p:txBody>
          <a:bodyPr wrap="square" rtlCol="0">
            <a:spAutoFit/>
          </a:bodyPr>
          <a:lstStyle/>
          <a:p>
            <a:r>
              <a:rPr lang="en-US" altLang="ko-KR" sz="3200" dirty="0"/>
              <a:t>Mt. </a:t>
            </a:r>
            <a:r>
              <a:rPr lang="en-US" altLang="ko-KR" sz="3200" dirty="0" err="1"/>
              <a:t>Hanlla</a:t>
            </a:r>
            <a:endParaRPr lang="ko-KR" altLang="en-US" sz="3200" dirty="0"/>
          </a:p>
        </p:txBody>
      </p:sp>
    </p:spTree>
    <p:extLst>
      <p:ext uri="{BB962C8B-B14F-4D97-AF65-F5344CB8AC3E}">
        <p14:creationId xmlns:p14="http://schemas.microsoft.com/office/powerpoint/2010/main" val="1574555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73" name="Rectangle 2072">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5" name="Group 2074">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076" name="Straight Connector 2075">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77" name="Rectangle 207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9" name="Rectangle 207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한라산국립공원">
            <a:extLst>
              <a:ext uri="{FF2B5EF4-FFF2-40B4-BE49-F238E27FC236}">
                <a16:creationId xmlns:a16="http://schemas.microsoft.com/office/drawing/2014/main" id="{2C932F53-4A3F-794E-90FE-515774FFEAF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40572" y="1634975"/>
            <a:ext cx="5608830" cy="3477474"/>
          </a:xfrm>
          <a:prstGeom prst="rect">
            <a:avLst/>
          </a:prstGeom>
          <a:noFill/>
          <a:extLst>
            <a:ext uri="{909E8E84-426E-40DD-AFC4-6F175D3DCCD1}">
              <a14:hiddenFill xmlns:a14="http://schemas.microsoft.com/office/drawing/2010/main">
                <a:solidFill>
                  <a:srgbClr val="FFFFFF"/>
                </a:solidFill>
              </a14:hiddenFill>
            </a:ext>
          </a:extLst>
        </p:spPr>
      </p:pic>
      <p:sp>
        <p:nvSpPr>
          <p:cNvPr id="3" name="직각 삼각형 2">
            <a:extLst>
              <a:ext uri="{FF2B5EF4-FFF2-40B4-BE49-F238E27FC236}">
                <a16:creationId xmlns:a16="http://schemas.microsoft.com/office/drawing/2014/main" id="{74A1A28D-9B9B-5E12-47DB-F21040DB29C8}"/>
              </a:ext>
            </a:extLst>
          </p:cNvPr>
          <p:cNvSpPr/>
          <p:nvPr/>
        </p:nvSpPr>
        <p:spPr>
          <a:xfrm>
            <a:off x="731487" y="2900362"/>
            <a:ext cx="2626076" cy="2877447"/>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a:extLst>
              <a:ext uri="{FF2B5EF4-FFF2-40B4-BE49-F238E27FC236}">
                <a16:creationId xmlns:a16="http://schemas.microsoft.com/office/drawing/2014/main" id="{835C18BC-FACF-78FB-E856-1E37DDFFA3DA}"/>
              </a:ext>
            </a:extLst>
          </p:cNvPr>
          <p:cNvSpPr/>
          <p:nvPr/>
        </p:nvSpPr>
        <p:spPr>
          <a:xfrm>
            <a:off x="942598" y="1164764"/>
            <a:ext cx="3300818" cy="4417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000" dirty="0">
                <a:solidFill>
                  <a:sysClr val="windowText" lastClr="000000"/>
                </a:solidFill>
              </a:rPr>
              <a:t>The snow has not melted and is piled up into the summer.</a:t>
            </a:r>
          </a:p>
          <a:p>
            <a:endParaRPr lang="en-US" altLang="ko-KR" sz="2000" dirty="0">
              <a:solidFill>
                <a:sysClr val="windowText" lastClr="000000"/>
              </a:solidFill>
            </a:endParaRPr>
          </a:p>
          <a:p>
            <a:r>
              <a:rPr lang="en-US" altLang="ko-KR" sz="2000" dirty="0">
                <a:solidFill>
                  <a:sysClr val="windowText" lastClr="000000"/>
                </a:solidFill>
              </a:rPr>
              <a:t>Name origin : many white deer played at the top of Mt. </a:t>
            </a:r>
            <a:r>
              <a:rPr lang="en-US" altLang="ko-KR" sz="2000" dirty="0" err="1">
                <a:solidFill>
                  <a:sysClr val="windowText" lastClr="000000"/>
                </a:solidFill>
              </a:rPr>
              <a:t>Hanlla</a:t>
            </a:r>
            <a:endParaRPr lang="ko-KR" altLang="en-US" sz="2000" dirty="0">
              <a:solidFill>
                <a:sysClr val="windowText" lastClr="000000"/>
              </a:solidFill>
            </a:endParaRPr>
          </a:p>
        </p:txBody>
      </p:sp>
      <p:sp>
        <p:nvSpPr>
          <p:cNvPr id="4" name="TextBox 3">
            <a:extLst>
              <a:ext uri="{FF2B5EF4-FFF2-40B4-BE49-F238E27FC236}">
                <a16:creationId xmlns:a16="http://schemas.microsoft.com/office/drawing/2014/main" id="{63486F1A-2B31-E726-A685-BCA46C6DCF3A}"/>
              </a:ext>
            </a:extLst>
          </p:cNvPr>
          <p:cNvSpPr txBox="1"/>
          <p:nvPr/>
        </p:nvSpPr>
        <p:spPr>
          <a:xfrm>
            <a:off x="1192832" y="1437960"/>
            <a:ext cx="2800350" cy="553998"/>
          </a:xfrm>
          <a:prstGeom prst="rect">
            <a:avLst/>
          </a:prstGeom>
          <a:noFill/>
        </p:spPr>
        <p:txBody>
          <a:bodyPr wrap="square" rtlCol="0">
            <a:spAutoFit/>
          </a:bodyPr>
          <a:lstStyle/>
          <a:p>
            <a:r>
              <a:rPr lang="en-US" altLang="ko-KR" sz="3000" dirty="0" err="1"/>
              <a:t>Baengnokdam</a:t>
            </a:r>
            <a:endParaRPr lang="ko-KR" altLang="en-US" sz="3000" dirty="0"/>
          </a:p>
        </p:txBody>
      </p:sp>
    </p:spTree>
    <p:extLst>
      <p:ext uri="{BB962C8B-B14F-4D97-AF65-F5344CB8AC3E}">
        <p14:creationId xmlns:p14="http://schemas.microsoft.com/office/powerpoint/2010/main" val="24125862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3CB4E5-FDDC-F900-A750-3A7E9FA1CEA8}"/>
              </a:ext>
            </a:extLst>
          </p:cNvPr>
          <p:cNvSpPr txBox="1"/>
          <p:nvPr/>
        </p:nvSpPr>
        <p:spPr>
          <a:xfrm>
            <a:off x="2474261" y="853839"/>
            <a:ext cx="7422774" cy="2215991"/>
          </a:xfrm>
          <a:prstGeom prst="rect">
            <a:avLst/>
          </a:prstGeom>
          <a:noFill/>
        </p:spPr>
        <p:txBody>
          <a:bodyPr wrap="square" rtlCol="0">
            <a:spAutoFit/>
          </a:bodyPr>
          <a:lstStyle/>
          <a:p>
            <a:r>
              <a:rPr lang="ko-KR" altLang="en-US" sz="13800" dirty="0">
                <a:latin typeface="바탕체" panose="02030609000101010101" pitchFamily="17" charset="-127"/>
                <a:ea typeface="바탕체" panose="02030609000101010101" pitchFamily="17" charset="-127"/>
              </a:rPr>
              <a:t>삼 다 도</a:t>
            </a:r>
          </a:p>
        </p:txBody>
      </p:sp>
      <p:sp>
        <p:nvSpPr>
          <p:cNvPr id="4" name="TextBox 3">
            <a:extLst>
              <a:ext uri="{FF2B5EF4-FFF2-40B4-BE49-F238E27FC236}">
                <a16:creationId xmlns:a16="http://schemas.microsoft.com/office/drawing/2014/main" id="{4F5100FA-40ED-B5F1-9A8A-C345C7BB9062}"/>
              </a:ext>
            </a:extLst>
          </p:cNvPr>
          <p:cNvSpPr txBox="1"/>
          <p:nvPr/>
        </p:nvSpPr>
        <p:spPr>
          <a:xfrm>
            <a:off x="1308845" y="515706"/>
            <a:ext cx="9619131" cy="1070806"/>
          </a:xfrm>
          <a:prstGeom prst="rect">
            <a:avLst/>
          </a:prstGeom>
          <a:noFill/>
        </p:spPr>
        <p:txBody>
          <a:bodyPr wrap="square" rtlCol="0">
            <a:spAutoFit/>
          </a:bodyPr>
          <a:lstStyle/>
          <a:p>
            <a:pPr>
              <a:lnSpc>
                <a:spcPct val="150000"/>
              </a:lnSpc>
            </a:pPr>
            <a:r>
              <a:rPr lang="en-US" altLang="ko-KR" sz="4800" dirty="0">
                <a:latin typeface="Cooper Black" panose="0208090404030B020404" pitchFamily="18" charset="0"/>
                <a:cs typeface="Angsana New" panose="020B0502040204020203" pitchFamily="18" charset="-34"/>
              </a:rPr>
              <a:t> “                                                       ” </a:t>
            </a:r>
          </a:p>
        </p:txBody>
      </p:sp>
      <p:pic>
        <p:nvPicPr>
          <p:cNvPr id="5126" name="Picture 6">
            <a:extLst>
              <a:ext uri="{FF2B5EF4-FFF2-40B4-BE49-F238E27FC236}">
                <a16:creationId xmlns:a16="http://schemas.microsoft.com/office/drawing/2014/main" id="{F92E38E0-FBCB-D23B-473E-78D2D2461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91" y="3978195"/>
            <a:ext cx="7278780" cy="40519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11B2B407-2D6F-4FE9-AE97-0F67E371DF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11"/>
          <a:stretch/>
        </p:blipFill>
        <p:spPr bwMode="auto">
          <a:xfrm>
            <a:off x="5349755" y="3978195"/>
            <a:ext cx="7202462" cy="4051932"/>
          </a:xfrm>
          <a:prstGeom prst="rect">
            <a:avLst/>
          </a:prstGeom>
          <a:noFill/>
          <a:extLst>
            <a:ext uri="{909E8E84-426E-40DD-AFC4-6F175D3DCCD1}">
              <a14:hiddenFill xmlns:a14="http://schemas.microsoft.com/office/drawing/2010/main">
                <a:solidFill>
                  <a:srgbClr val="FFFFFF"/>
                </a:solidFill>
              </a14:hiddenFill>
            </a:ext>
          </a:extLst>
        </p:spPr>
      </p:pic>
      <p:sp>
        <p:nvSpPr>
          <p:cNvPr id="12" name="직사각형 11">
            <a:extLst>
              <a:ext uri="{FF2B5EF4-FFF2-40B4-BE49-F238E27FC236}">
                <a16:creationId xmlns:a16="http://schemas.microsoft.com/office/drawing/2014/main" id="{44906537-8AAA-33E8-EE81-ADE88F34367B}"/>
              </a:ext>
            </a:extLst>
          </p:cNvPr>
          <p:cNvSpPr/>
          <p:nvPr/>
        </p:nvSpPr>
        <p:spPr>
          <a:xfrm>
            <a:off x="-538426" y="3788171"/>
            <a:ext cx="14791765" cy="14074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4" name="그림 13">
            <a:extLst>
              <a:ext uri="{FF2B5EF4-FFF2-40B4-BE49-F238E27FC236}">
                <a16:creationId xmlns:a16="http://schemas.microsoft.com/office/drawing/2014/main" id="{35D8A109-9340-0775-CF70-321FF9330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320" y="2934638"/>
            <a:ext cx="2087113" cy="2087113"/>
          </a:xfrm>
          <a:prstGeom prst="rect">
            <a:avLst/>
          </a:prstGeom>
        </p:spPr>
      </p:pic>
      <p:pic>
        <p:nvPicPr>
          <p:cNvPr id="16" name="그림 15">
            <a:extLst>
              <a:ext uri="{FF2B5EF4-FFF2-40B4-BE49-F238E27FC236}">
                <a16:creationId xmlns:a16="http://schemas.microsoft.com/office/drawing/2014/main" id="{D805C875-C9F4-E184-DFC5-CB1AA72DD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3623" y="2988444"/>
            <a:ext cx="2207186" cy="2207186"/>
          </a:xfrm>
          <a:prstGeom prst="rect">
            <a:avLst/>
          </a:prstGeom>
        </p:spPr>
      </p:pic>
      <p:pic>
        <p:nvPicPr>
          <p:cNvPr id="22" name="그림 21">
            <a:extLst>
              <a:ext uri="{FF2B5EF4-FFF2-40B4-BE49-F238E27FC236}">
                <a16:creationId xmlns:a16="http://schemas.microsoft.com/office/drawing/2014/main" id="{4AE8E0B5-6331-2415-ED2B-3E44730B6E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7468" y="3050723"/>
            <a:ext cx="1854941" cy="1854941"/>
          </a:xfrm>
          <a:prstGeom prst="rect">
            <a:avLst/>
          </a:prstGeom>
        </p:spPr>
      </p:pic>
    </p:spTree>
    <p:extLst>
      <p:ext uri="{BB962C8B-B14F-4D97-AF65-F5344CB8AC3E}">
        <p14:creationId xmlns:p14="http://schemas.microsoft.com/office/powerpoint/2010/main" val="14375408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6EFC7BB-64AE-45E4-90F7-BA062F86E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FB5B51E-2110-4BFE-90CE-A5C01B483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그림 6" descr="야외, 하늘, 자연이(가) 표시된 사진&#10;&#10;자동 생성된 설명">
            <a:extLst>
              <a:ext uri="{FF2B5EF4-FFF2-40B4-BE49-F238E27FC236}">
                <a16:creationId xmlns:a16="http://schemas.microsoft.com/office/drawing/2014/main" id="{19EC8754-25DA-5DD3-F524-0A63207DB71D}"/>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2" name="TextBox 1">
            <a:extLst>
              <a:ext uri="{FF2B5EF4-FFF2-40B4-BE49-F238E27FC236}">
                <a16:creationId xmlns:a16="http://schemas.microsoft.com/office/drawing/2014/main" id="{AC3A792A-7BC6-146A-909B-083A98FB405E}"/>
              </a:ext>
            </a:extLst>
          </p:cNvPr>
          <p:cNvSpPr txBox="1"/>
          <p:nvPr/>
        </p:nvSpPr>
        <p:spPr>
          <a:xfrm>
            <a:off x="838200" y="1387056"/>
            <a:ext cx="9144000" cy="2513271"/>
          </a:xfrm>
          <a:prstGeom prst="rect">
            <a:avLst/>
          </a:prstGeom>
        </p:spPr>
        <p:txBody>
          <a:bodyPr vert="horz" lIns="91440" tIns="45720" rIns="91440" bIns="45720" rtlCol="0" anchor="b">
            <a:normAutofit/>
          </a:bodyPr>
          <a:lstStyle/>
          <a:p>
            <a:pPr latinLnBrk="0">
              <a:lnSpc>
                <a:spcPct val="90000"/>
              </a:lnSpc>
              <a:spcBef>
                <a:spcPct val="0"/>
              </a:spcBef>
              <a:spcAft>
                <a:spcPts val="600"/>
              </a:spcAft>
            </a:pPr>
            <a:r>
              <a:rPr lang="en-US" altLang="ko-KR" sz="5200">
                <a:solidFill>
                  <a:srgbClr val="FFFFFF"/>
                </a:solidFill>
                <a:latin typeface="+mj-lt"/>
                <a:ea typeface="+mj-ea"/>
                <a:cs typeface="+mj-cs"/>
              </a:rPr>
              <a:t>Jeju in the K-drama</a:t>
            </a:r>
          </a:p>
        </p:txBody>
      </p:sp>
    </p:spTree>
    <p:extLst>
      <p:ext uri="{BB962C8B-B14F-4D97-AF65-F5344CB8AC3E}">
        <p14:creationId xmlns:p14="http://schemas.microsoft.com/office/powerpoint/2010/main" val="3333225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F86327E8-5EA5-EC48-73C8-870F7DC84854}"/>
              </a:ext>
            </a:extLst>
          </p:cNvPr>
          <p:cNvPicPr>
            <a:picLocks noChangeAspect="1"/>
          </p:cNvPicPr>
          <p:nvPr/>
        </p:nvPicPr>
        <p:blipFill>
          <a:blip r:embed="rId2"/>
          <a:stretch>
            <a:fillRect/>
          </a:stretch>
        </p:blipFill>
        <p:spPr>
          <a:xfrm>
            <a:off x="1197192" y="854066"/>
            <a:ext cx="5453114" cy="3454674"/>
          </a:xfrm>
          <a:prstGeom prst="rect">
            <a:avLst/>
          </a:prstGeom>
          <a:ln>
            <a:noFill/>
          </a:ln>
          <a:effectLst>
            <a:outerShdw blurRad="190500" algn="tl" rotWithShape="0">
              <a:srgbClr val="000000">
                <a:alpha val="70000"/>
              </a:srgbClr>
            </a:outerShdw>
          </a:effectLst>
        </p:spPr>
      </p:pic>
      <p:sp>
        <p:nvSpPr>
          <p:cNvPr id="3" name="직사각형 2">
            <a:extLst>
              <a:ext uri="{FF2B5EF4-FFF2-40B4-BE49-F238E27FC236}">
                <a16:creationId xmlns:a16="http://schemas.microsoft.com/office/drawing/2014/main" id="{5A7825E0-67B8-A882-3411-F638688C6BC5}"/>
              </a:ext>
            </a:extLst>
          </p:cNvPr>
          <p:cNvSpPr/>
          <p:nvPr/>
        </p:nvSpPr>
        <p:spPr>
          <a:xfrm>
            <a:off x="238211" y="3581929"/>
            <a:ext cx="98770" cy="10007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7CD90724-FE61-5C9D-0C6C-D3A9CFCE3711}"/>
              </a:ext>
            </a:extLst>
          </p:cNvPr>
          <p:cNvSpPr/>
          <p:nvPr/>
        </p:nvSpPr>
        <p:spPr>
          <a:xfrm>
            <a:off x="1" y="3581929"/>
            <a:ext cx="155978" cy="10007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CA083EE5-115C-2DB8-5BE5-80EA0949DBF5}"/>
              </a:ext>
            </a:extLst>
          </p:cNvPr>
          <p:cNvSpPr/>
          <p:nvPr/>
        </p:nvSpPr>
        <p:spPr>
          <a:xfrm>
            <a:off x="422679" y="3581930"/>
            <a:ext cx="65809" cy="10007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id="{4B7A235E-579B-E616-FDFF-31ED39C891A2}"/>
              </a:ext>
            </a:extLst>
          </p:cNvPr>
          <p:cNvSpPr/>
          <p:nvPr/>
        </p:nvSpPr>
        <p:spPr>
          <a:xfrm>
            <a:off x="8670890" y="0"/>
            <a:ext cx="2994409"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26" name="Picture 2" descr="YESASIA: Goblin: The Lonely and Great God (2016) (DVD) (Ep.1-16) (End)  (English Subtitled) (tvN TV Drama) (Singapore Version) DVD - Gong Yoo, Lee  Dong Wook, Poh Kim Video Pte LTD. - Korea">
            <a:extLst>
              <a:ext uri="{FF2B5EF4-FFF2-40B4-BE49-F238E27FC236}">
                <a16:creationId xmlns:a16="http://schemas.microsoft.com/office/drawing/2014/main" id="{1C10812B-F835-818B-5609-66334ADB25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1"/>
          <a:stretch/>
        </p:blipFill>
        <p:spPr bwMode="auto">
          <a:xfrm>
            <a:off x="7662025" y="854066"/>
            <a:ext cx="3847413" cy="51498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직사각형 7">
            <a:extLst>
              <a:ext uri="{FF2B5EF4-FFF2-40B4-BE49-F238E27FC236}">
                <a16:creationId xmlns:a16="http://schemas.microsoft.com/office/drawing/2014/main" id="{DA766FC5-0222-FB2D-8EE2-5F5C1BEBE49D}"/>
              </a:ext>
            </a:extLst>
          </p:cNvPr>
          <p:cNvSpPr/>
          <p:nvPr/>
        </p:nvSpPr>
        <p:spPr>
          <a:xfrm>
            <a:off x="1197192" y="4757057"/>
            <a:ext cx="5453114" cy="1521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000" dirty="0">
                <a:solidFill>
                  <a:sysClr val="windowText" lastClr="000000"/>
                </a:solidFill>
              </a:rPr>
              <a:t>The goblin is cursed and lives forever. So, he wants to find a goblin bride and draw a knife from his chest for ending his life.</a:t>
            </a:r>
            <a:endParaRPr lang="ko-KR" altLang="en-US" sz="2000" dirty="0">
              <a:solidFill>
                <a:sysClr val="windowText" lastClr="000000"/>
              </a:solidFill>
            </a:endParaRPr>
          </a:p>
        </p:txBody>
      </p:sp>
    </p:spTree>
    <p:extLst>
      <p:ext uri="{BB962C8B-B14F-4D97-AF65-F5344CB8AC3E}">
        <p14:creationId xmlns:p14="http://schemas.microsoft.com/office/powerpoint/2010/main" val="35491101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1056</TotalTime>
  <Words>632</Words>
  <Application>Microsoft Office PowerPoint</Application>
  <PresentationFormat>와이드스크린</PresentationFormat>
  <Paragraphs>71</Paragraphs>
  <Slides>24</Slides>
  <Notes>0</Notes>
  <HiddenSlides>0</HiddenSlides>
  <MMClips>0</MMClips>
  <ScaleCrop>false</ScaleCrop>
  <HeadingPairs>
    <vt:vector size="6" baseType="variant">
      <vt:variant>
        <vt:lpstr>사용한 글꼴</vt:lpstr>
      </vt:variant>
      <vt:variant>
        <vt:i4>6</vt:i4>
      </vt:variant>
      <vt:variant>
        <vt:lpstr>테마</vt:lpstr>
      </vt:variant>
      <vt:variant>
        <vt:i4>1</vt:i4>
      </vt:variant>
      <vt:variant>
        <vt:lpstr>슬라이드 제목</vt:lpstr>
      </vt:variant>
      <vt:variant>
        <vt:i4>24</vt:i4>
      </vt:variant>
    </vt:vector>
  </HeadingPairs>
  <TitlesOfParts>
    <vt:vector size="31" baseType="lpstr">
      <vt:lpstr>-apple-system</vt:lpstr>
      <vt:lpstr>맑은 고딕</vt:lpstr>
      <vt:lpstr>바탕체</vt:lpstr>
      <vt:lpstr>Arial</vt:lpstr>
      <vt:lpstr>Calibri</vt:lpstr>
      <vt:lpstr>Cooper Black</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김 민성</dc:creator>
  <cp:lastModifiedBy>김 민성</cp:lastModifiedBy>
  <cp:revision>18</cp:revision>
  <dcterms:created xsi:type="dcterms:W3CDTF">2023-04-06T10:29:12Z</dcterms:created>
  <dcterms:modified xsi:type="dcterms:W3CDTF">2023-04-12T09:53:02Z</dcterms:modified>
</cp:coreProperties>
</file>