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5" r:id="rId6"/>
    <p:sldId id="259" r:id="rId7"/>
    <p:sldId id="260" r:id="rId8"/>
    <p:sldId id="264" r:id="rId9"/>
    <p:sldId id="263" r:id="rId10"/>
    <p:sldId id="266" r:id="rId11"/>
  </p:sldIdLst>
  <p:sldSz cx="12192000" cy="6858000"/>
  <p:notesSz cx="6858000" cy="9144000"/>
  <p:embeddedFontLst>
    <p:embeddedFont>
      <p:font typeface="Muni" panose="00000500000000000000" pitchFamily="2" charset="-18"/>
      <p:regular r:id="rId13"/>
    </p:embeddedFont>
    <p:embeddedFont>
      <p:font typeface="Muni Bold" panose="00000500000000000000" pitchFamily="2" charset="-18"/>
      <p:regular r:id="rId1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77496" autoAdjust="0"/>
  </p:normalViewPr>
  <p:slideViewPr>
    <p:cSldViewPr snapToGrid="0">
      <p:cViewPr varScale="1">
        <p:scale>
          <a:sx n="80" d="100"/>
          <a:sy n="80" d="100"/>
        </p:scale>
        <p:origin x="70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šťál" userId="430dcfea-c383-4d59-adae-5c78dfb3b63f" providerId="ADAL" clId="{8187A48D-BA6A-4FE7-BD41-010FED7640C5}"/>
    <pc:docChg chg="modSld sldOrd">
      <pc:chgData name="Martin Košťál" userId="430dcfea-c383-4d59-adae-5c78dfb3b63f" providerId="ADAL" clId="{8187A48D-BA6A-4FE7-BD41-010FED7640C5}" dt="2024-04-29T07:44:10.069" v="5" actId="1076"/>
      <pc:docMkLst>
        <pc:docMk/>
      </pc:docMkLst>
      <pc:sldChg chg="ord">
        <pc:chgData name="Martin Košťál" userId="430dcfea-c383-4d59-adae-5c78dfb3b63f" providerId="ADAL" clId="{8187A48D-BA6A-4FE7-BD41-010FED7640C5}" dt="2024-04-29T07:41:24.202" v="1"/>
        <pc:sldMkLst>
          <pc:docMk/>
          <pc:sldMk cId="675118210" sldId="258"/>
        </pc:sldMkLst>
      </pc:sldChg>
      <pc:sldChg chg="addSp modSp mod">
        <pc:chgData name="Martin Košťál" userId="430dcfea-c383-4d59-adae-5c78dfb3b63f" providerId="ADAL" clId="{8187A48D-BA6A-4FE7-BD41-010FED7640C5}" dt="2024-04-29T07:44:10.069" v="5" actId="1076"/>
        <pc:sldMkLst>
          <pc:docMk/>
          <pc:sldMk cId="1542303868" sldId="259"/>
        </pc:sldMkLst>
        <pc:spChg chg="add mod">
          <ac:chgData name="Martin Košťál" userId="430dcfea-c383-4d59-adae-5c78dfb3b63f" providerId="ADAL" clId="{8187A48D-BA6A-4FE7-BD41-010FED7640C5}" dt="2024-04-29T07:43:55.993" v="3" actId="1076"/>
          <ac:spMkLst>
            <pc:docMk/>
            <pc:sldMk cId="1542303868" sldId="259"/>
            <ac:spMk id="6" creationId="{735D56D0-02D8-AA13-881B-6CFE3DE13557}"/>
          </ac:spMkLst>
        </pc:spChg>
        <pc:spChg chg="add mod">
          <ac:chgData name="Martin Košťál" userId="430dcfea-c383-4d59-adae-5c78dfb3b63f" providerId="ADAL" clId="{8187A48D-BA6A-4FE7-BD41-010FED7640C5}" dt="2024-04-29T07:44:10.069" v="5" actId="1076"/>
          <ac:spMkLst>
            <pc:docMk/>
            <pc:sldMk cId="1542303868" sldId="259"/>
            <ac:spMk id="8" creationId="{A4F1D09E-11ED-D14B-5582-43C0E81B6B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09093-B2A3-4662-B4B4-4F36EB18EBD4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E253-DF14-405E-963F-CEE1B3D23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1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points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Introduction</a:t>
            </a:r>
            <a:r>
              <a:rPr lang="cs-CZ" dirty="0"/>
              <a:t> – workshop and </a:t>
            </a:r>
            <a:r>
              <a:rPr lang="cs-CZ" dirty="0" err="1"/>
              <a:t>discution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once</a:t>
            </a:r>
            <a:r>
              <a:rPr lang="cs-CZ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Citations</a:t>
            </a:r>
            <a:r>
              <a:rPr lang="cs-CZ" dirty="0"/>
              <a:t> in </a:t>
            </a:r>
            <a:r>
              <a:rPr lang="cs-CZ" dirty="0" err="1"/>
              <a:t>nutshell</a:t>
            </a:r>
            <a:r>
              <a:rPr lang="cs-CZ" dirty="0"/>
              <a:t> –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hell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Show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. Od </a:t>
            </a:r>
            <a:r>
              <a:rPr lang="cs-CZ" dirty="0" err="1"/>
              <a:t>Máchalové</a:t>
            </a:r>
            <a:r>
              <a:rPr lang="cs-CZ" dirty="0"/>
              <a:t> k diplomkám („Ono se to nezdá, ale s citacemi se setkáváme od útlého věku! Ha </a:t>
            </a:r>
            <a:r>
              <a:rPr lang="cs-CZ" dirty="0" err="1"/>
              <a:t>ha</a:t>
            </a:r>
            <a:r>
              <a:rPr lang="cs-CZ" dirty="0"/>
              <a:t> </a:t>
            </a:r>
            <a:r>
              <a:rPr lang="cs-CZ" dirty="0" err="1"/>
              <a:t>ha</a:t>
            </a:r>
            <a:r>
              <a:rPr lang="cs-CZ" dirty="0"/>
              <a:t>. Ano, našim cílem by mělo být dosáhnout onoho, kouknu a vidím. A přesto se naučíme citovat až v posledních měsících Bc. Studia při dopisování práce. Proč? No protože průměrná práce </a:t>
            </a:r>
            <a:r>
              <a:rPr lang="cs-CZ" dirty="0" err="1"/>
              <a:t>vypublikovaná</a:t>
            </a:r>
            <a:r>
              <a:rPr lang="cs-CZ" dirty="0"/>
              <a:t> za poslední 2 roky na UAM měla cca 75 citací literatury. A neudělat v tomhle bordel, dá opravdu zabrat. Jak to tedy udělat co nejefektivněji?)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How</a:t>
            </a:r>
            <a:r>
              <a:rPr lang="cs-CZ" dirty="0"/>
              <a:t> to do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smallest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inpacted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lets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more </a:t>
            </a:r>
            <a:r>
              <a:rPr lang="cs-CZ" dirty="0" err="1"/>
              <a:t>time</a:t>
            </a:r>
            <a:r>
              <a:rPr lang="cs-CZ" dirty="0"/>
              <a:t> to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theoreticall</a:t>
            </a:r>
            <a:r>
              <a:rPr lang="cs-CZ" dirty="0"/>
              <a:t> </a:t>
            </a:r>
            <a:r>
              <a:rPr lang="cs-CZ" dirty="0" err="1"/>
              <a:t>isues</a:t>
            </a:r>
            <a:r>
              <a:rPr lang="cs-CZ" dirty="0"/>
              <a:t>,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practical</a:t>
            </a:r>
            <a:r>
              <a:rPr lang="cs-CZ" dirty="0"/>
              <a:t> style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citations</a:t>
            </a:r>
            <a:r>
              <a:rPr lang="cs-CZ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E253-DF14-405E-963F-CEE1B3D2384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94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Instalace a overal o co jde. Uděláme to jednoduše bez zbytečných pluginů.</a:t>
            </a:r>
          </a:p>
          <a:p>
            <a:r>
              <a:rPr lang="cs-CZ" dirty="0"/>
              <a:t>Rozhraní´. </a:t>
            </a:r>
            <a:r>
              <a:rPr lang="cs-CZ" dirty="0" err="1"/>
              <a:t>Zotero</a:t>
            </a:r>
            <a:r>
              <a:rPr lang="cs-CZ" dirty="0"/>
              <a:t> musí být vždy spuštěno. </a:t>
            </a:r>
          </a:p>
          <a:p>
            <a:r>
              <a:rPr lang="cs-CZ" dirty="0"/>
              <a:t>Jak funguje import dat, tj. jaké máme kategorie.</a:t>
            </a:r>
          </a:p>
          <a:p>
            <a:r>
              <a:rPr lang="cs-CZ" dirty="0"/>
              <a:t>Importování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E253-DF14-405E-963F-CEE1B3D2384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3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4242E-FED9-6A5A-A6AA-9030B5837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711A0E-9A25-B769-8775-2FDD89081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EB2E7-DFD6-8BC6-D546-A2428A26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A0EAC2-51D2-A86C-B21F-D89A4022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B612F-8F0F-A0EA-AC34-C204F0D1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4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6E23A-DCB4-0A38-CD8D-AF1C3DB2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0FD699-F206-0AA5-EEE0-85E7A8A2C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F80FB-52B4-4CAD-CFAB-630E0EA2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6A542-2A12-BEF1-97E1-167DDA28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A133F6-F2C0-74EB-6DB6-06E726A3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7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788582-3237-2101-D86A-322D4443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2AEC16-352C-887D-D08C-387607FFC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C7C0A3-40BD-E1C1-6E6C-7BA31B08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0069D6-569C-3C89-8743-61022364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2E0EE7-4CB4-B083-D8DE-B2FCA28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B9713-0412-2D03-63F3-7A1EDA5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40100-61DA-A6EA-60E2-22BBA386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EE3CBF-C9DF-5849-D1F2-6119E328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A07B2-BE29-7312-7379-D6B75142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D0175B-81C6-331B-008A-2D000774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B954D-6EBB-7A55-47D6-F9C398EA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81B4D-8A7D-4F0B-4C81-6896C490A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C7C8A9-41E4-3A19-04B1-CF5B3FFF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059C6B-DC6E-9D83-30FC-9111FEF6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1BB761-BA77-92B4-0371-7E7B4FD7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785CD-0CB8-CEC1-FDED-ED612672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25BB0-47AD-7979-D2CC-A2CDE9DC2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268F6-9BD5-A157-9143-6F685C4C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EA769F-0D8A-D615-457E-49700741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692123-F4D1-D3CA-76C0-7841F7F1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8299BC-4F04-A6F3-DEBC-1103B31A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2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CBCBC-23AD-9D42-AE0F-133B981F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F66801-F5BF-CA78-F57D-B3C5E451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2001AA-9735-DD13-DAB3-87870A7D3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E78EF2-8EEB-3E04-B679-A59BA2DD1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868B92-CA64-C4B8-7485-B8CFC980E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424AC5-B2D9-0E92-1696-974E301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370B74-A8BC-8678-7BDB-FFC75C27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DF14AB-24DF-BCA1-210E-E652B2E7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F0DE0-6A19-EBB2-0372-DAD8C24F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44570D-C2F1-DBB6-BBE7-0334C871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D0D858-D383-EE36-60CC-A66B1BA1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436AA4-D4C7-EE18-B66D-5105AE55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6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72D67E-8F90-99B1-86DE-323E5368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F8EDAC-2AB8-9D05-50E9-9E79D028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9CD360-3F1C-9563-D621-9D5D81B5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0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664E5-F9B8-4050-F071-EDF4B1FD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2A3EF8-6A27-F9AA-6E44-C5BE15F37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FCFACA-A234-EA0A-5438-7E32FEA2C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A329E9-EDDD-D296-27F3-CDCE81A1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5C3F34-2B52-AEE9-855C-7C14001B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F122FC-5179-CC60-5B25-BEDD6F30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42CF0-85CE-9E42-9E10-EB974A3B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7F50C36-ADE5-B375-4525-B60633FF9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3D19E8-CF70-B312-C6C6-67D93C979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E825E9-AAAB-B1FC-7DC4-83E49B94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446D78-360A-6D34-80E5-7FCC4CA8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6F9FBC-664A-BD1C-AF70-49A533CF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5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54DA76-AE8F-2007-5576-BD75BCA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5CE1B2-E2A0-2EF5-4FDB-1B99CE27F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17D858-4BF5-232F-C81C-2FAAAEA8C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A0474B-176D-3528-53A1-0E6EE9433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43E0FF-D852-F934-442E-D6659457A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8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uk.muni.cz/animace/eiz/pdf.php?file=publikacni_etika/citac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E1580-7F48-46FF-DBF6-66C71AC07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Muni Bold" panose="00000500000000000000" pitchFamily="2" charset="-18"/>
              </a:rPr>
              <a:t>Zotero</a:t>
            </a:r>
            <a:r>
              <a:rPr lang="cs-CZ" dirty="0">
                <a:latin typeface="Muni Bold" panose="00000500000000000000" pitchFamily="2" charset="-18"/>
              </a:rPr>
              <a:t> a Citační manažery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AE865F-E433-BC43-06B5-012E4531C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0785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cs-CZ" sz="1600" dirty="0">
                <a:latin typeface="Muni" panose="00000500000000000000" pitchFamily="2" charset="-18"/>
              </a:rPr>
              <a:t>Martin Košťál</a:t>
            </a:r>
          </a:p>
        </p:txBody>
      </p:sp>
      <p:pic>
        <p:nvPicPr>
          <p:cNvPr id="1028" name="Picture 4" descr="brand [Zotero Documentation]">
            <a:extLst>
              <a:ext uri="{FF2B5EF4-FFF2-40B4-BE49-F238E27FC236}">
                <a16:creationId xmlns:a16="http://schemas.microsoft.com/office/drawing/2014/main" id="{A8B64B1F-98D8-7E84-3F26-04992647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0" y="1429334"/>
            <a:ext cx="1488736" cy="14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A4FEE2C-B858-186B-7BD4-25F259034B38}"/>
              </a:ext>
            </a:extLst>
          </p:cNvPr>
          <p:cNvSpPr txBox="1">
            <a:spLocks/>
          </p:cNvSpPr>
          <p:nvPr/>
        </p:nvSpPr>
        <p:spPr>
          <a:xfrm>
            <a:off x="1524000" y="39094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Muni" panose="00000500000000000000" pitchFamily="2" charset="-18"/>
              </a:rPr>
              <a:t>Praktické využití</a:t>
            </a:r>
          </a:p>
        </p:txBody>
      </p:sp>
    </p:spTree>
    <p:extLst>
      <p:ext uri="{BB962C8B-B14F-4D97-AF65-F5344CB8AC3E}">
        <p14:creationId xmlns:p14="http://schemas.microsoft.com/office/powerpoint/2010/main" val="34073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A916F-9920-F1DD-3C2C-81FDDC1C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" panose="00000500000000000000" pitchFamily="2" charset="-18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7036B-1689-6259-4DEB-3AD13EB4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Jak automatizovat citace skrz </a:t>
            </a:r>
            <a:r>
              <a:rPr lang="cs-CZ" sz="2000" dirty="0" err="1"/>
              <a:t>Zotero</a:t>
            </a:r>
            <a:r>
              <a:rPr lang="cs-CZ" sz="2000" dirty="0"/>
              <a:t> (MUNI LAW </a:t>
            </a:r>
            <a:r>
              <a:rPr lang="cs-CZ" sz="2000" dirty="0" err="1"/>
              <a:t>edition</a:t>
            </a:r>
            <a:r>
              <a:rPr lang="cs-CZ" sz="2000" dirty="0"/>
              <a:t>). Dostupné na </a:t>
            </a:r>
            <a:r>
              <a:rPr lang="cs-CZ" sz="2000" dirty="0" err="1"/>
              <a:t>youtube</a:t>
            </a:r>
            <a:r>
              <a:rPr lang="cs-CZ" sz="2000" dirty="0"/>
              <a:t> a pod adresou: </a:t>
            </a:r>
            <a:r>
              <a:rPr lang="cs-CZ" sz="1200" dirty="0"/>
              <a:t>https://www.youtube.com/watch?v=s8CM8-fVj4U&amp;t=496s&amp;ab_channel=Old%C5%99ichTristanFlorian%E2%80%93druh%C3%BDkan%C3%A1l</a:t>
            </a:r>
          </a:p>
          <a:p>
            <a:r>
              <a:rPr lang="cs-CZ" sz="2000" dirty="0"/>
              <a:t>Kratochvíl, J. 2014: Jak citovat. Brno. Knihovna univerzitního kampusu Masarykovy univerzity. Dostupné na: </a:t>
            </a:r>
            <a:r>
              <a:rPr lang="cs-CZ" sz="1200" dirty="0">
                <a:hlinkClick r:id="rId2"/>
              </a:rPr>
              <a:t>https://kuk.muni.cz/animace/eiz/pdf.php?file=publikacni_etika/citace.pdf</a:t>
            </a:r>
            <a:endParaRPr lang="cs-CZ" sz="1200" dirty="0"/>
          </a:p>
          <a:p>
            <a:r>
              <a:rPr lang="cs-CZ" sz="2000" dirty="0" err="1"/>
              <a:t>Zotero</a:t>
            </a:r>
            <a:r>
              <a:rPr lang="cs-CZ" sz="2000" dirty="0"/>
              <a:t> odkaz na stažení: </a:t>
            </a:r>
            <a:r>
              <a:rPr lang="cs-CZ" sz="1200" dirty="0"/>
              <a:t>https://www.zotero.org/download/</a:t>
            </a:r>
          </a:p>
        </p:txBody>
      </p:sp>
    </p:spTree>
    <p:extLst>
      <p:ext uri="{BB962C8B-B14F-4D97-AF65-F5344CB8AC3E}">
        <p14:creationId xmlns:p14="http://schemas.microsoft.com/office/powerpoint/2010/main" val="27272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light bulb png transparent 9408676 PNG with Transparent Background">
            <a:extLst>
              <a:ext uri="{FF2B5EF4-FFF2-40B4-BE49-F238E27FC236}">
                <a16:creationId xmlns:a16="http://schemas.microsoft.com/office/drawing/2014/main" id="{F5C6ED07-09AB-A976-F016-6CB0A15C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35" y="3846856"/>
            <a:ext cx="3255618" cy="32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B704B1-C02D-C16F-DBAB-BC96CC40F04F}"/>
              </a:ext>
            </a:extLst>
          </p:cNvPr>
          <p:cNvSpPr txBox="1"/>
          <p:nvPr/>
        </p:nvSpPr>
        <p:spPr>
          <a:xfrm>
            <a:off x="2994992" y="2441833"/>
            <a:ext cx="6202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800" dirty="0"/>
              <a:t>Princip využití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277497-0941-536C-E2C8-A975AAE0DC63}"/>
              </a:ext>
            </a:extLst>
          </p:cNvPr>
          <p:cNvSpPr txBox="1"/>
          <p:nvPr/>
        </p:nvSpPr>
        <p:spPr>
          <a:xfrm>
            <a:off x="2994992" y="2965053"/>
            <a:ext cx="6202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800" dirty="0"/>
              <a:t>Možnosti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67EEE5-518A-4C83-B2BE-A560B1E20577}"/>
              </a:ext>
            </a:extLst>
          </p:cNvPr>
          <p:cNvSpPr txBox="1"/>
          <p:nvPr/>
        </p:nvSpPr>
        <p:spPr>
          <a:xfrm>
            <a:off x="2994394" y="3488273"/>
            <a:ext cx="6202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800" dirty="0"/>
              <a:t>Praxe</a:t>
            </a:r>
          </a:p>
        </p:txBody>
      </p:sp>
    </p:spTree>
    <p:extLst>
      <p:ext uri="{BB962C8B-B14F-4D97-AF65-F5344CB8AC3E}">
        <p14:creationId xmlns:p14="http://schemas.microsoft.com/office/powerpoint/2010/main" val="11559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50 great books on education">
            <a:extLst>
              <a:ext uri="{FF2B5EF4-FFF2-40B4-BE49-F238E27FC236}">
                <a16:creationId xmlns:a16="http://schemas.microsoft.com/office/drawing/2014/main" id="{920769A6-282C-A1AA-DD9E-825E22AF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2192000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66B2B14-421C-D8A6-3145-1A245F654D2F}"/>
              </a:ext>
            </a:extLst>
          </p:cNvPr>
          <p:cNvSpPr/>
          <p:nvPr/>
        </p:nvSpPr>
        <p:spPr>
          <a:xfrm>
            <a:off x="0" y="425450"/>
            <a:ext cx="12192000" cy="600551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935129-91F0-736B-B01B-7BD8713B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11286"/>
            <a:ext cx="9905999" cy="5762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K čemu nám vlastně jsou citace a citování v odborném textu?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FCD8418-463E-5F1A-F0B7-ADA4486AA34A}"/>
              </a:ext>
            </a:extLst>
          </p:cNvPr>
          <p:cNvSpPr txBox="1">
            <a:spLocks/>
          </p:cNvSpPr>
          <p:nvPr/>
        </p:nvSpPr>
        <p:spPr>
          <a:xfrm>
            <a:off x="1141412" y="2133600"/>
            <a:ext cx="9905999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/>
              <a:t>Proč citujeme?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DCDE6846-7C49-0679-0976-40C4FD21417D}"/>
              </a:ext>
            </a:extLst>
          </p:cNvPr>
          <p:cNvSpPr txBox="1">
            <a:spLocks/>
          </p:cNvSpPr>
          <p:nvPr/>
        </p:nvSpPr>
        <p:spPr>
          <a:xfrm>
            <a:off x="1141412" y="2851943"/>
            <a:ext cx="9905999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i="1" dirty="0"/>
              <a:t>„Kodifikace zdrojů poznání“</a:t>
            </a:r>
          </a:p>
        </p:txBody>
      </p:sp>
    </p:spTree>
    <p:extLst>
      <p:ext uri="{BB962C8B-B14F-4D97-AF65-F5344CB8AC3E}">
        <p14:creationId xmlns:p14="http://schemas.microsoft.com/office/powerpoint/2010/main" val="6751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95AE3B9-E561-F925-FBB9-9C8673E4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30500" y="7730"/>
            <a:ext cx="6391511" cy="68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22C02-F647-CF28-5F84-DBE6E532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96C-A684-40EC-EE0E-C7EBAA5A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0" y="6588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000" dirty="0"/>
              <a:t>(Kratochvíl 2014, 3)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8404F5-52F1-9331-E372-B2D8DF47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03" y="0"/>
            <a:ext cx="552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1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DA64B-B74D-C4A8-5D9E-B8212370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Muni" panose="00000500000000000000" pitchFamily="2" charset="-18"/>
              </a:rPr>
              <a:t>Citování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00171-00A4-C5A3-1313-D89C5CD9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7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Průměrná bakalářská diplomová práce na ÚAM má cca 80 citovaných zdrojů literatury.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Další odborné práce (např. magisterské či doktorandské) mnohdy mají i o řád víc.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Vytvoření článku z diplomové práce mnohdy vyžaduje změnu citačního stylu i citační metody.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851DB0-DA38-CC11-D061-B06CBA88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50" y="247650"/>
            <a:ext cx="2298700" cy="2298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5D56D0-02D8-AA13-881B-6CFE3DE13557}"/>
              </a:ext>
            </a:extLst>
          </p:cNvPr>
          <p:cNvSpPr txBox="1"/>
          <p:nvPr/>
        </p:nvSpPr>
        <p:spPr>
          <a:xfrm>
            <a:off x="838200" y="1309054"/>
            <a:ext cx="6096000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Excelentně významná myšlenka (srov. </a:t>
            </a:r>
            <a:r>
              <a:rPr lang="cs-C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Přichystalová et al.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2019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4F1D09E-11ED-D14B-5582-43C0E81B6B64}"/>
              </a:ext>
            </a:extLst>
          </p:cNvPr>
          <p:cNvSpPr txBox="1"/>
          <p:nvPr/>
        </p:nvSpPr>
        <p:spPr>
          <a:xfrm>
            <a:off x="3130550" y="1731964"/>
            <a:ext cx="6096000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Přichystalová, R. – Kalová, K. – </a:t>
            </a:r>
            <a:r>
              <a:rPr lang="cs-CZ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Boberová</a:t>
            </a:r>
            <a:r>
              <a:rPr lang="cs-C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 – Nováček, J. 2019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Břeclav –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Pohansko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IX. Pohřební areály z Jižního předhradí: archeologicko-antropologická studie, Brno: Masarykova univerzita (Břeclav-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Pohansko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9).</a:t>
            </a:r>
          </a:p>
        </p:txBody>
      </p:sp>
    </p:spTree>
    <p:extLst>
      <p:ext uri="{BB962C8B-B14F-4D97-AF65-F5344CB8AC3E}">
        <p14:creationId xmlns:p14="http://schemas.microsoft.com/office/powerpoint/2010/main" val="154230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9CC28-6BEA-5C9E-24A9-BD1712F9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Citace je způsob kodifikace zdrojů -&gt; systém(</a:t>
            </a:r>
            <a:r>
              <a:rPr lang="cs-CZ" dirty="0" err="1"/>
              <a:t>atizace</a:t>
            </a:r>
            <a:r>
              <a:rPr lang="cs-CZ" dirty="0"/>
              <a:t>) -&gt; možnost strojového zpracování -&gt;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B82349-F05C-56A3-49FC-4F96EDD6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215" y="2955545"/>
            <a:ext cx="2106185" cy="209149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167DD03-FF08-2446-5D14-790A3B5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Muni" panose="00000500000000000000" pitchFamily="2" charset="-18"/>
              </a:rPr>
              <a:t>Princip využití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7F3639-C877-A9A4-B841-AB19EC5893FC}"/>
              </a:ext>
            </a:extLst>
          </p:cNvPr>
          <p:cNvSpPr txBox="1"/>
          <p:nvPr/>
        </p:nvSpPr>
        <p:spPr>
          <a:xfrm>
            <a:off x="2382760" y="5575985"/>
            <a:ext cx="7149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 nutné vytvořit databázi zdrojů. K tomu je třeba mít specifický software.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D309B1-5C19-10DC-6EBA-4136AB671255}"/>
              </a:ext>
            </a:extLst>
          </p:cNvPr>
          <p:cNvSpPr txBox="1"/>
          <p:nvPr/>
        </p:nvSpPr>
        <p:spPr>
          <a:xfrm>
            <a:off x="4521200" y="22294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Let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do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boring</a:t>
            </a:r>
            <a:r>
              <a:rPr lang="cs-CZ" sz="2400" dirty="0"/>
              <a:t> </a:t>
            </a:r>
            <a:r>
              <a:rPr lang="cs-CZ" sz="2400" dirty="0" err="1"/>
              <a:t>stuff</a:t>
            </a:r>
            <a:r>
              <a:rPr lang="cs-CZ" sz="24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801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8D12D-FD91-94B8-C85B-FB3336BA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43" y="2430917"/>
            <a:ext cx="1714500" cy="473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Mendeley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677DF6E-901E-D38C-1C8B-27216E3B30A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Muni" panose="00000500000000000000" pitchFamily="2" charset="-18"/>
              </a:rPr>
              <a:t>Možnosti</a:t>
            </a:r>
          </a:p>
        </p:txBody>
      </p:sp>
      <p:pic>
        <p:nvPicPr>
          <p:cNvPr id="5122" name="Picture 2" descr="Mendeley - Wikipedia">
            <a:extLst>
              <a:ext uri="{FF2B5EF4-FFF2-40B4-BE49-F238E27FC236}">
                <a16:creationId xmlns:a16="http://schemas.microsoft.com/office/drawing/2014/main" id="{3AEED5A3-6E9D-29B3-C33C-2F82749D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18" y="1993561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D8A9A7-87DF-2091-FB46-77E3238C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94" y="3961947"/>
            <a:ext cx="1239604" cy="1378743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B67010E-DC56-04C9-0E6D-DE575D537A18}"/>
              </a:ext>
            </a:extLst>
          </p:cNvPr>
          <p:cNvSpPr txBox="1">
            <a:spLocks/>
          </p:cNvSpPr>
          <p:nvPr/>
        </p:nvSpPr>
        <p:spPr>
          <a:xfrm>
            <a:off x="765175" y="4541215"/>
            <a:ext cx="1860550" cy="473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ReadCube</a:t>
            </a:r>
            <a:r>
              <a:rPr lang="cs-CZ" dirty="0"/>
              <a:t> </a:t>
            </a:r>
            <a:r>
              <a:rPr lang="cs-CZ" dirty="0" err="1"/>
              <a:t>Papers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231FD8-8CAB-13D5-5732-162C9219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774" y="1786386"/>
            <a:ext cx="1488736" cy="1862149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67CCBE62-F135-EC63-361E-76E60C8347CC}"/>
              </a:ext>
            </a:extLst>
          </p:cNvPr>
          <p:cNvSpPr txBox="1">
            <a:spLocks/>
          </p:cNvSpPr>
          <p:nvPr/>
        </p:nvSpPr>
        <p:spPr>
          <a:xfrm>
            <a:off x="8848725" y="2351542"/>
            <a:ext cx="1860550" cy="473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Paperpile</a:t>
            </a:r>
            <a:endParaRPr lang="cs-CZ" dirty="0"/>
          </a:p>
        </p:txBody>
      </p:sp>
      <p:pic>
        <p:nvPicPr>
          <p:cNvPr id="11" name="Picture 4" descr="brand [Zotero Documentation]">
            <a:extLst>
              <a:ext uri="{FF2B5EF4-FFF2-40B4-BE49-F238E27FC236}">
                <a16:creationId xmlns:a16="http://schemas.microsoft.com/office/drawing/2014/main" id="{210A6587-347E-ACCF-8690-3BA8524D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9" y="4033384"/>
            <a:ext cx="1488736" cy="14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B4DB970C-DDCC-6D47-64E0-FC38A4310220}"/>
              </a:ext>
            </a:extLst>
          </p:cNvPr>
          <p:cNvSpPr txBox="1">
            <a:spLocks/>
          </p:cNvSpPr>
          <p:nvPr/>
        </p:nvSpPr>
        <p:spPr>
          <a:xfrm>
            <a:off x="9210675" y="4624500"/>
            <a:ext cx="1860550" cy="473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Zotero</a:t>
            </a:r>
            <a:endParaRPr lang="cs-CZ" dirty="0"/>
          </a:p>
        </p:txBody>
      </p:sp>
      <p:pic>
        <p:nvPicPr>
          <p:cNvPr id="5124" name="Picture 4" descr="Citation Management Tools - The Styberg Library">
            <a:extLst>
              <a:ext uri="{FF2B5EF4-FFF2-40B4-BE49-F238E27FC236}">
                <a16:creationId xmlns:a16="http://schemas.microsoft.com/office/drawing/2014/main" id="{509C267A-C26D-3CAB-7C11-D4EB460C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8" y="1450063"/>
            <a:ext cx="2441575" cy="23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asyBib - Crunchbase Company Profile &amp; Funding">
            <a:extLst>
              <a:ext uri="{FF2B5EF4-FFF2-40B4-BE49-F238E27FC236}">
                <a16:creationId xmlns:a16="http://schemas.microsoft.com/office/drawing/2014/main" id="{6F834101-532F-D5CF-19B1-7E84476D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66" y="4009639"/>
            <a:ext cx="2009302" cy="20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0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A096B-49C0-ADC0-BEBB-B2161017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0" y="2766218"/>
            <a:ext cx="10515600" cy="1325563"/>
          </a:xfrm>
        </p:spPr>
        <p:txBody>
          <a:bodyPr/>
          <a:lstStyle/>
          <a:p>
            <a:r>
              <a:rPr lang="cs-CZ" dirty="0"/>
              <a:t>Praxe</a:t>
            </a:r>
          </a:p>
        </p:txBody>
      </p:sp>
    </p:spTree>
    <p:extLst>
      <p:ext uri="{BB962C8B-B14F-4D97-AF65-F5344CB8AC3E}">
        <p14:creationId xmlns:p14="http://schemas.microsoft.com/office/powerpoint/2010/main" val="1101323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483</Words>
  <Application>Microsoft Office PowerPoint</Application>
  <PresentationFormat>Širokoúhlá obrazovka</PresentationFormat>
  <Paragraphs>42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Muni</vt:lpstr>
      <vt:lpstr>Muni Bold</vt:lpstr>
      <vt:lpstr>Calibri Light</vt:lpstr>
      <vt:lpstr>Arial</vt:lpstr>
      <vt:lpstr>Calibri</vt:lpstr>
      <vt:lpstr>Aptos</vt:lpstr>
      <vt:lpstr>Motiv Office</vt:lpstr>
      <vt:lpstr>Zotero a Citační manažery</vt:lpstr>
      <vt:lpstr>Prezentace aplikace PowerPoint</vt:lpstr>
      <vt:lpstr>Prezentace aplikace PowerPoint</vt:lpstr>
      <vt:lpstr>Prezentace aplikace PowerPoint</vt:lpstr>
      <vt:lpstr>Prezentace aplikace PowerPoint</vt:lpstr>
      <vt:lpstr>Citování v praxi</vt:lpstr>
      <vt:lpstr>Princip využití</vt:lpstr>
      <vt:lpstr>Prezentace aplikace PowerPoint</vt:lpstr>
      <vt:lpstr>Praxe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Zotero a Citační editory</dc:title>
  <dc:creator>Martin Košťál</dc:creator>
  <cp:lastModifiedBy>Martin Košťál</cp:lastModifiedBy>
  <cp:revision>2</cp:revision>
  <dcterms:created xsi:type="dcterms:W3CDTF">2023-05-03T08:24:26Z</dcterms:created>
  <dcterms:modified xsi:type="dcterms:W3CDTF">2024-04-29T07:44:10Z</dcterms:modified>
</cp:coreProperties>
</file>