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" panose="020B0806030504020204" charset="0"/>
      <p:regular r:id="rId21"/>
      <p:bold r:id="rId22"/>
    </p:embeddedFont>
    <p:embeddedFont>
      <p:font typeface="Open Sans Bold Italic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0" autoAdjust="0"/>
    <p:restoredTop sz="94650" autoAdjust="0"/>
  </p:normalViewPr>
  <p:slideViewPr>
    <p:cSldViewPr>
      <p:cViewPr varScale="1">
        <p:scale>
          <a:sx n="41" d="100"/>
          <a:sy n="41" d="100"/>
        </p:scale>
        <p:origin x="144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wZyoPIy1NU?feature=oembed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e_N3g4ORLk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DCD08">
                <a:alpha val="58000"/>
              </a:srgbClr>
            </a:gs>
            <a:gs pos="50000">
              <a:srgbClr val="FFFFFF">
                <a:alpha val="46000"/>
              </a:srgbClr>
            </a:gs>
            <a:gs pos="100000">
              <a:srgbClr val="FFA204">
                <a:alpha val="46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2147" y="-899145"/>
            <a:ext cx="7081876" cy="7081876"/>
          </a:xfrm>
          <a:custGeom>
            <a:avLst/>
            <a:gdLst/>
            <a:ahLst/>
            <a:cxnLst/>
            <a:rect l="l" t="t" r="r" b="b"/>
            <a:pathLst>
              <a:path w="7081876" h="7081876">
                <a:moveTo>
                  <a:pt x="0" y="0"/>
                </a:moveTo>
                <a:lnTo>
                  <a:pt x="7081875" y="0"/>
                </a:lnTo>
                <a:lnTo>
                  <a:pt x="7081875" y="7081876"/>
                </a:lnTo>
                <a:lnTo>
                  <a:pt x="0" y="7081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808759" y="3740805"/>
            <a:ext cx="12670482" cy="31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Accents of Ireland: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Northern Irish Accent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962650" y="-256194"/>
            <a:ext cx="6362700" cy="1419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5400" dirty="0">
                <a:solidFill>
                  <a:srgbClr val="000000"/>
                </a:solidFill>
                <a:latin typeface="Open Sans Bold"/>
              </a:rPr>
              <a:t>Derry Girls</a:t>
            </a:r>
          </a:p>
        </p:txBody>
      </p:sp>
      <p:pic>
        <p:nvPicPr>
          <p:cNvPr id="5" name="Online médium 4" descr="Derry girls being hilarious">
            <a:hlinkClick r:id="" action="ppaction://media"/>
            <a:extLst>
              <a:ext uri="{FF2B5EF4-FFF2-40B4-BE49-F238E27FC236}">
                <a16:creationId xmlns:a16="http://schemas.microsoft.com/office/drawing/2014/main" id="{0C494A5F-6E58-CD49-7CC2-439B220E62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03789" y="1163297"/>
            <a:ext cx="15280421" cy="863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708725" y="159703"/>
            <a:ext cx="4870549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Open Sans Bold"/>
              </a:rPr>
              <a:t>Sources: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2529" y="2037217"/>
            <a:ext cx="16486771" cy="662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66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Hickey, R. (2004). The phonology of Irish English. Handbook of varieties of English, 1, 68-97.</a:t>
            </a:r>
          </a:p>
          <a:p>
            <a:pPr marL="734059" lvl="1" indent="-367030">
              <a:lnSpc>
                <a:spcPts val="66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McCafferty, K. (1998). Shared accents, divided speech community? Change in Northern Ireland English. Language Variation and Change, 10(2), 97-121.</a:t>
            </a:r>
          </a:p>
          <a:p>
            <a:pPr marL="734059" lvl="1" indent="-367030">
              <a:lnSpc>
                <a:spcPts val="66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https://dspace.cuni.cz/bitstream/handle/20.500.11956/53716/DPTX_2013_1_11410_0_330031_0_95958.pdf?sequence=1&amp;isAllowed=y</a:t>
            </a:r>
          </a:p>
          <a:p>
            <a:pPr marL="734059" lvl="1" indent="-367030" algn="l">
              <a:lnSpc>
                <a:spcPts val="662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Open Sans"/>
              </a:rPr>
              <a:t>https://www.voiceoverguy.co.uk/guide-to-a-northern-irish-accent</a:t>
            </a:r>
          </a:p>
          <a:p>
            <a:pPr marL="734059" lvl="1" indent="-367030" algn="ctr">
              <a:lnSpc>
                <a:spcPts val="6629"/>
              </a:lnSpc>
              <a:buFont typeface="Arial"/>
              <a:buChar char="•"/>
            </a:pPr>
            <a:endParaRPr lang="en-US" sz="3399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DCD08">
                <a:alpha val="58000"/>
              </a:srgbClr>
            </a:gs>
            <a:gs pos="50000">
              <a:srgbClr val="FFFFFF">
                <a:alpha val="46000"/>
              </a:srgbClr>
            </a:gs>
            <a:gs pos="100000">
              <a:srgbClr val="FFA204">
                <a:alpha val="46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2147" y="-899145"/>
            <a:ext cx="7081876" cy="7081876"/>
          </a:xfrm>
          <a:custGeom>
            <a:avLst/>
            <a:gdLst/>
            <a:ahLst/>
            <a:cxnLst/>
            <a:rect l="l" t="t" r="r" b="b"/>
            <a:pathLst>
              <a:path w="7081876" h="7081876">
                <a:moveTo>
                  <a:pt x="0" y="0"/>
                </a:moveTo>
                <a:lnTo>
                  <a:pt x="7081875" y="0"/>
                </a:lnTo>
                <a:lnTo>
                  <a:pt x="7081875" y="7081876"/>
                </a:lnTo>
                <a:lnTo>
                  <a:pt x="0" y="7081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264020"/>
            <a:ext cx="8652031" cy="10815039"/>
          </a:xfrm>
          <a:custGeom>
            <a:avLst/>
            <a:gdLst/>
            <a:ahLst/>
            <a:cxnLst/>
            <a:rect l="l" t="t" r="r" b="b"/>
            <a:pathLst>
              <a:path w="8652031" h="10815039">
                <a:moveTo>
                  <a:pt x="0" y="0"/>
                </a:moveTo>
                <a:lnTo>
                  <a:pt x="8652031" y="0"/>
                </a:lnTo>
                <a:lnTo>
                  <a:pt x="8652031" y="10815040"/>
                </a:lnTo>
                <a:lnTo>
                  <a:pt x="0" y="10815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730680"/>
            <a:ext cx="6591300" cy="6506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1276" lvl="1" indent="-560638" algn="just">
              <a:lnSpc>
                <a:spcPts val="10386"/>
              </a:lnSpc>
              <a:buFont typeface="Arial"/>
              <a:buChar char="•"/>
            </a:pPr>
            <a:r>
              <a:rPr lang="en-US" sz="5193" dirty="0">
                <a:solidFill>
                  <a:srgbClr val="000000"/>
                </a:solidFill>
                <a:latin typeface="Open Sans Bold"/>
              </a:rPr>
              <a:t>Northern Irish</a:t>
            </a:r>
          </a:p>
          <a:p>
            <a:pPr marL="1121276" lvl="1" indent="-560638" algn="just">
              <a:lnSpc>
                <a:spcPts val="10386"/>
              </a:lnSpc>
              <a:buFont typeface="Arial"/>
              <a:buChar char="•"/>
            </a:pPr>
            <a:r>
              <a:rPr lang="en-US" sz="5193" dirty="0">
                <a:solidFill>
                  <a:srgbClr val="000000"/>
                </a:solidFill>
                <a:latin typeface="Open Sans Bold"/>
              </a:rPr>
              <a:t>Southern Irish</a:t>
            </a:r>
          </a:p>
          <a:p>
            <a:pPr marL="1121276" lvl="1" indent="-560638" algn="just">
              <a:lnSpc>
                <a:spcPts val="10386"/>
              </a:lnSpc>
              <a:buFont typeface="Arial"/>
              <a:buChar char="•"/>
            </a:pPr>
            <a:r>
              <a:rPr lang="en-US" sz="5193" dirty="0">
                <a:solidFill>
                  <a:srgbClr val="000000"/>
                </a:solidFill>
                <a:latin typeface="Open Sans Bold"/>
              </a:rPr>
              <a:t>Dublin</a:t>
            </a:r>
          </a:p>
          <a:p>
            <a:pPr marL="1121276" lvl="1" indent="-560638">
              <a:lnSpc>
                <a:spcPts val="10386"/>
              </a:lnSpc>
              <a:buFont typeface="Arial"/>
              <a:buChar char="•"/>
            </a:pPr>
            <a:r>
              <a:rPr lang="en-US" sz="5193" dirty="0">
                <a:solidFill>
                  <a:srgbClr val="000000"/>
                </a:solidFill>
                <a:latin typeface="Open Sans Bold"/>
              </a:rPr>
              <a:t>West of Ireland</a:t>
            </a:r>
          </a:p>
          <a:p>
            <a:pPr marL="1121276" lvl="1" indent="-560638" algn="just">
              <a:lnSpc>
                <a:spcPts val="10386"/>
              </a:lnSpc>
              <a:buFont typeface="Arial"/>
              <a:buChar char="•"/>
            </a:pPr>
            <a:r>
              <a:rPr lang="en-US" sz="5193" dirty="0">
                <a:solidFill>
                  <a:srgbClr val="000000"/>
                </a:solidFill>
                <a:latin typeface="Open Sans Bold"/>
              </a:rPr>
              <a:t>etc.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DCD08">
                <a:alpha val="58000"/>
              </a:srgbClr>
            </a:gs>
            <a:gs pos="50000">
              <a:srgbClr val="FFFFFF">
                <a:alpha val="46000"/>
              </a:srgbClr>
            </a:gs>
            <a:gs pos="100000">
              <a:srgbClr val="FFA204">
                <a:alpha val="46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02147" y="-899145"/>
            <a:ext cx="7081876" cy="7081876"/>
          </a:xfrm>
          <a:custGeom>
            <a:avLst/>
            <a:gdLst/>
            <a:ahLst/>
            <a:cxnLst/>
            <a:rect l="l" t="t" r="r" b="b"/>
            <a:pathLst>
              <a:path w="7081876" h="7081876">
                <a:moveTo>
                  <a:pt x="0" y="0"/>
                </a:moveTo>
                <a:lnTo>
                  <a:pt x="7081875" y="0"/>
                </a:lnTo>
                <a:lnTo>
                  <a:pt x="7081875" y="7081876"/>
                </a:lnTo>
                <a:lnTo>
                  <a:pt x="0" y="7081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Online médium 2" descr="Guide to Irish Accents">
            <a:hlinkClick r:id="" action="ppaction://media"/>
            <a:extLst>
              <a:ext uri="{FF2B5EF4-FFF2-40B4-BE49-F238E27FC236}">
                <a16:creationId xmlns:a16="http://schemas.microsoft.com/office/drawing/2014/main" id="{85C196F9-5963-BDB8-B03D-1E51A1B9359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321564"/>
            <a:ext cx="17297400" cy="977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474955" y="1028700"/>
            <a:ext cx="6045855" cy="7749686"/>
          </a:xfrm>
          <a:custGeom>
            <a:avLst/>
            <a:gdLst/>
            <a:ahLst/>
            <a:cxnLst/>
            <a:rect l="l" t="t" r="r" b="b"/>
            <a:pathLst>
              <a:path w="6045855" h="7749686">
                <a:moveTo>
                  <a:pt x="0" y="0"/>
                </a:moveTo>
                <a:lnTo>
                  <a:pt x="6045855" y="0"/>
                </a:lnTo>
                <a:lnTo>
                  <a:pt x="6045855" y="7749686"/>
                </a:lnTo>
                <a:lnTo>
                  <a:pt x="0" y="77496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8359" y="895350"/>
            <a:ext cx="10653546" cy="1152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1"/>
              </a:lnSpc>
            </a:pPr>
            <a:r>
              <a:rPr lang="en-US" sz="6737" u="sng">
                <a:solidFill>
                  <a:srgbClr val="000000"/>
                </a:solidFill>
                <a:latin typeface="Open Sans Bold"/>
              </a:rPr>
              <a:t>Northern Irish Accent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8358" y="2074569"/>
            <a:ext cx="9834841" cy="3980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22679" lvl="1" indent="-561340" algn="just">
              <a:lnSpc>
                <a:spcPts val="10815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Vowel features</a:t>
            </a:r>
          </a:p>
          <a:p>
            <a:pPr marL="1122679" lvl="1" indent="-561340" algn="just">
              <a:lnSpc>
                <a:spcPts val="10815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Consonant features</a:t>
            </a:r>
          </a:p>
          <a:p>
            <a:pPr marL="1122679" lvl="1" indent="-561340" algn="just">
              <a:lnSpc>
                <a:spcPts val="10815"/>
              </a:lnSpc>
              <a:buFont typeface="Arial"/>
              <a:buChar char="•"/>
            </a:pPr>
            <a:r>
              <a:rPr lang="en-US" sz="5199" dirty="0">
                <a:solidFill>
                  <a:srgbClr val="000000"/>
                </a:solidFill>
                <a:latin typeface="Open Sans Bold"/>
              </a:rPr>
              <a:t>Intonation and prosody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328220"/>
            <a:ext cx="12683354" cy="6930080"/>
          </a:xfrm>
          <a:custGeom>
            <a:avLst/>
            <a:gdLst/>
            <a:ahLst/>
            <a:cxnLst/>
            <a:rect l="l" t="t" r="r" b="b"/>
            <a:pathLst>
              <a:path w="12683354" h="6930080">
                <a:moveTo>
                  <a:pt x="0" y="0"/>
                </a:moveTo>
                <a:lnTo>
                  <a:pt x="12683354" y="0"/>
                </a:lnTo>
                <a:lnTo>
                  <a:pt x="12683354" y="6930080"/>
                </a:lnTo>
                <a:lnTo>
                  <a:pt x="0" y="6930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923925"/>
            <a:ext cx="18288000" cy="100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u="sng">
                <a:solidFill>
                  <a:srgbClr val="000000"/>
                </a:solidFill>
                <a:latin typeface="Open Sans Bold"/>
              </a:rPr>
              <a:t>Vowel features: differences in pronunciation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839241" y="9496425"/>
            <a:ext cx="11452408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"/>
              </a:rPr>
              <a:t>(Julišová 2013 based on Wells, Accents 120 and 438)</a:t>
            </a:r>
          </a:p>
          <a:p>
            <a:pPr algn="ctr">
              <a:lnSpc>
                <a:spcPts val="4759"/>
              </a:lnSpc>
            </a:pPr>
            <a:endParaRPr lang="en-US" sz="240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-990600" y="788194"/>
            <a:ext cx="9791700" cy="11442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u="sng" dirty="0">
                <a:solidFill>
                  <a:srgbClr val="000000"/>
                </a:solidFill>
                <a:latin typeface="Open Sans Bold"/>
              </a:rPr>
              <a:t>Vowel features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359" y="2426994"/>
            <a:ext cx="5618023" cy="5440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23"/>
              </a:lnSpc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Monophthongs: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/e/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ɛ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ɒ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ɔ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 or [o]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ɪ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i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ʊ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[u]</a:t>
            </a:r>
          </a:p>
          <a:p>
            <a:pPr algn="just">
              <a:lnSpc>
                <a:spcPts val="6223"/>
              </a:lnSpc>
            </a:pPr>
            <a:endParaRPr lang="en-US" sz="4445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6223"/>
              </a:lnSpc>
            </a:pPr>
            <a:endParaRPr lang="en-US" sz="4445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706698" y="2426994"/>
            <a:ext cx="11136159" cy="6309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23"/>
              </a:lnSpc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Diphthongs: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eɪ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ε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:] in final position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Pre-consonantally 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eɪ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εə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 or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iə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aɪ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-&gt; [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əi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] </a:t>
            </a:r>
          </a:p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 dirty="0">
                <a:solidFill>
                  <a:srgbClr val="000000"/>
                </a:solidFill>
                <a:latin typeface="Open Sans Bold"/>
              </a:rPr>
              <a:t>realization of  the /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aʊ</a:t>
            </a:r>
            <a:r>
              <a:rPr lang="en-US" sz="4445" dirty="0">
                <a:solidFill>
                  <a:srgbClr val="000000"/>
                </a:solidFill>
                <a:latin typeface="Open Sans Bold"/>
              </a:rPr>
              <a:t>/ </a:t>
            </a:r>
            <a:r>
              <a:rPr lang="en-US" sz="4445" dirty="0" err="1">
                <a:solidFill>
                  <a:srgbClr val="000000"/>
                </a:solidFill>
                <a:latin typeface="Open Sans Bold"/>
              </a:rPr>
              <a:t>diphthog</a:t>
            </a:r>
            <a:endParaRPr lang="en-US" sz="4445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6223"/>
              </a:lnSpc>
            </a:pPr>
            <a:endParaRPr lang="en-US" sz="4445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6223"/>
              </a:lnSpc>
            </a:pPr>
            <a:endParaRPr lang="en-US" sz="4445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6223"/>
              </a:lnSpc>
            </a:pPr>
            <a:endParaRPr lang="en-US" sz="4445" dirty="0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904875"/>
            <a:ext cx="14611497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u="sng">
                <a:solidFill>
                  <a:srgbClr val="000000"/>
                </a:solidFill>
                <a:latin typeface="Open Sans Bold"/>
              </a:rPr>
              <a:t>Vowel features: vowel length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359" y="2407944"/>
            <a:ext cx="17130945" cy="848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0305" lvl="1" indent="-430152" algn="just">
              <a:lnSpc>
                <a:spcPts val="5817"/>
              </a:lnSpc>
              <a:buFont typeface="Arial"/>
              <a:buChar char="•"/>
            </a:pPr>
            <a:r>
              <a:rPr lang="en-US" sz="3984">
                <a:solidFill>
                  <a:srgbClr val="000000"/>
                </a:solidFill>
                <a:latin typeface="Open Sans Bold"/>
              </a:rPr>
              <a:t>diff. accents of En. language -&gt; pronounce the same phoneme /ɪ/ slightly longer in </a:t>
            </a:r>
            <a:r>
              <a:rPr lang="en-US" sz="3984">
                <a:solidFill>
                  <a:srgbClr val="000000"/>
                </a:solidFill>
                <a:latin typeface="Open Sans Bold Italics"/>
              </a:rPr>
              <a:t>kid </a:t>
            </a:r>
            <a:r>
              <a:rPr lang="en-US" sz="3984">
                <a:solidFill>
                  <a:srgbClr val="000000"/>
                </a:solidFill>
                <a:latin typeface="Open Sans Bold"/>
              </a:rPr>
              <a:t>than in </a:t>
            </a:r>
            <a:r>
              <a:rPr lang="en-US" sz="3984">
                <a:solidFill>
                  <a:srgbClr val="000000"/>
                </a:solidFill>
                <a:latin typeface="Open Sans Bold Italics"/>
              </a:rPr>
              <a:t>kit</a:t>
            </a:r>
          </a:p>
          <a:p>
            <a:pPr algn="just">
              <a:lnSpc>
                <a:spcPts val="5578"/>
              </a:lnSpc>
            </a:pPr>
            <a:r>
              <a:rPr lang="en-US" sz="3984">
                <a:solidFill>
                  <a:srgbClr val="000000"/>
                </a:solidFill>
                <a:latin typeface="Open Sans Bold Italics"/>
              </a:rPr>
              <a:t>      -&gt; </a:t>
            </a:r>
            <a:r>
              <a:rPr lang="en-US" sz="3984">
                <a:solidFill>
                  <a:srgbClr val="000000"/>
                </a:solidFill>
                <a:latin typeface="Open Sans Bold"/>
              </a:rPr>
              <a:t>in NIr accent -&gt; the contrast in vowel length is lost</a:t>
            </a:r>
          </a:p>
          <a:p>
            <a:pPr algn="just">
              <a:lnSpc>
                <a:spcPts val="5578"/>
              </a:lnSpc>
            </a:pPr>
            <a:endParaRPr lang="en-US" sz="3984">
              <a:solidFill>
                <a:srgbClr val="000000"/>
              </a:solidFill>
              <a:latin typeface="Open Sans Bold"/>
            </a:endParaRPr>
          </a:p>
          <a:p>
            <a:pPr marL="860305" lvl="1" indent="-430152" algn="just">
              <a:lnSpc>
                <a:spcPts val="5578"/>
              </a:lnSpc>
              <a:buFont typeface="Arial"/>
              <a:buChar char="•"/>
            </a:pPr>
            <a:r>
              <a:rPr lang="en-US" sz="3984">
                <a:solidFill>
                  <a:srgbClr val="000000"/>
                </a:solidFill>
                <a:latin typeface="Open Sans Bold Italics"/>
              </a:rPr>
              <a:t>Ulster Lengthening</a:t>
            </a:r>
            <a:r>
              <a:rPr lang="en-US" sz="3984">
                <a:solidFill>
                  <a:srgbClr val="000000"/>
                </a:solidFill>
                <a:latin typeface="Open Sans Bold"/>
              </a:rPr>
              <a:t> = vowel length for /ɛ, a, ɔ/ if used word-finally or before any consonant than /p, t, ʧ, k/ -&gt; longer allophones are used</a:t>
            </a:r>
          </a:p>
          <a:p>
            <a:pPr algn="just">
              <a:lnSpc>
                <a:spcPts val="5578"/>
              </a:lnSpc>
            </a:pPr>
            <a:r>
              <a:rPr lang="en-US" sz="3984">
                <a:solidFill>
                  <a:srgbClr val="000000"/>
                </a:solidFill>
                <a:latin typeface="Open Sans Bold"/>
              </a:rPr>
              <a:t>      -&gt; /bed/ -&gt; [bε:d]</a:t>
            </a:r>
          </a:p>
          <a:p>
            <a:pPr algn="just">
              <a:lnSpc>
                <a:spcPts val="5578"/>
              </a:lnSpc>
            </a:pPr>
            <a:endParaRPr lang="en-US" sz="3984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5578"/>
              </a:lnSpc>
            </a:pPr>
            <a:endParaRPr lang="en-US" sz="3984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5578"/>
              </a:lnSpc>
            </a:pPr>
            <a:endParaRPr lang="en-US" sz="3984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5578"/>
              </a:lnSpc>
            </a:pPr>
            <a:endParaRPr lang="en-US" sz="3984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04875"/>
            <a:ext cx="8387804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u="sng">
                <a:solidFill>
                  <a:srgbClr val="000000"/>
                </a:solidFill>
                <a:latin typeface="Open Sans Bold"/>
              </a:rPr>
              <a:t>Consonant features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8359" y="2426994"/>
            <a:ext cx="17426080" cy="8446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0272" lvl="1" indent="-415136" algn="just">
              <a:lnSpc>
                <a:spcPts val="5537"/>
              </a:lnSpc>
              <a:buFont typeface="Arial"/>
              <a:buChar char="•"/>
            </a:pPr>
            <a:r>
              <a:rPr lang="en-US" sz="3845" u="sng">
                <a:solidFill>
                  <a:srgbClr val="000000"/>
                </a:solidFill>
                <a:latin typeface="Open Sans Bold"/>
              </a:rPr>
              <a:t>strong rhoticity</a:t>
            </a:r>
            <a:r>
              <a:rPr lang="en-US" sz="3845">
                <a:solidFill>
                  <a:srgbClr val="000000"/>
                </a:solidFill>
                <a:latin typeface="Open Sans Bold"/>
              </a:rPr>
              <a:t> -&gt; “r” pronounced more prominently, esp. at the end of words and before consonants</a:t>
            </a:r>
          </a:p>
          <a:p>
            <a:pPr algn="just">
              <a:lnSpc>
                <a:spcPts val="5537"/>
              </a:lnSpc>
            </a:pPr>
            <a:r>
              <a:rPr lang="en-US" sz="3845">
                <a:solidFill>
                  <a:srgbClr val="000000"/>
                </a:solidFill>
                <a:latin typeface="Open Sans Bold"/>
              </a:rPr>
              <a:t>       -&gt; eg. 'career' </a:t>
            </a:r>
          </a:p>
          <a:p>
            <a:pPr marL="830272" lvl="1" indent="-415136" algn="just">
              <a:lnSpc>
                <a:spcPts val="7691"/>
              </a:lnSpc>
              <a:buFont typeface="Arial"/>
              <a:buChar char="•"/>
            </a:pPr>
            <a:r>
              <a:rPr lang="en-US" sz="3845" u="sng">
                <a:solidFill>
                  <a:srgbClr val="000000"/>
                </a:solidFill>
                <a:latin typeface="Open Sans Bold"/>
              </a:rPr>
              <a:t>lack of dark /l/ </a:t>
            </a:r>
          </a:p>
          <a:p>
            <a:pPr marL="830272" lvl="1" indent="-415136" algn="just">
              <a:lnSpc>
                <a:spcPts val="5576"/>
              </a:lnSpc>
              <a:buFont typeface="Arial"/>
              <a:buChar char="•"/>
            </a:pPr>
            <a:r>
              <a:rPr lang="en-US" sz="3845" u="sng">
                <a:solidFill>
                  <a:srgbClr val="000000"/>
                </a:solidFill>
                <a:latin typeface="Open Sans Bold"/>
              </a:rPr>
              <a:t>Elision: </a:t>
            </a:r>
            <a:r>
              <a:rPr lang="en-US" sz="3845">
                <a:solidFill>
                  <a:srgbClr val="000000"/>
                </a:solidFill>
                <a:latin typeface="Open Sans Bold"/>
              </a:rPr>
              <a:t>/mother/ -&gt; [ma:ər] or [mɔ:ər]</a:t>
            </a:r>
          </a:p>
          <a:p>
            <a:pPr algn="just">
              <a:lnSpc>
                <a:spcPts val="5576"/>
              </a:lnSpc>
            </a:pPr>
            <a:r>
              <a:rPr lang="en-US" sz="3845">
                <a:solidFill>
                  <a:srgbClr val="000000"/>
                </a:solidFill>
                <a:latin typeface="Open Sans Bold"/>
              </a:rPr>
              <a:t>      /d/ -&gt; lost completely in </a:t>
            </a:r>
            <a:r>
              <a:rPr lang="en-US" sz="3845">
                <a:solidFill>
                  <a:srgbClr val="000000"/>
                </a:solidFill>
                <a:latin typeface="Open Sans Bold Italics"/>
              </a:rPr>
              <a:t>/hand/</a:t>
            </a:r>
            <a:r>
              <a:rPr lang="en-US" sz="3845">
                <a:solidFill>
                  <a:srgbClr val="000000"/>
                </a:solidFill>
                <a:latin typeface="Open Sans Bold"/>
              </a:rPr>
              <a:t> or </a:t>
            </a:r>
            <a:r>
              <a:rPr lang="en-US" sz="3845">
                <a:solidFill>
                  <a:srgbClr val="000000"/>
                </a:solidFill>
                <a:latin typeface="Open Sans Bold Italics"/>
              </a:rPr>
              <a:t>/old/</a:t>
            </a:r>
          </a:p>
          <a:p>
            <a:pPr algn="just">
              <a:lnSpc>
                <a:spcPts val="7691"/>
              </a:lnSpc>
            </a:pPr>
            <a:r>
              <a:rPr lang="en-US" sz="3845">
                <a:solidFill>
                  <a:srgbClr val="000000"/>
                </a:solidFill>
                <a:latin typeface="Open Sans Bold Italics"/>
              </a:rPr>
              <a:t>     </a:t>
            </a:r>
            <a:r>
              <a:rPr lang="en-US" sz="3845">
                <a:solidFill>
                  <a:srgbClr val="000000"/>
                </a:solidFill>
                <a:latin typeface="Open Sans Bold"/>
              </a:rPr>
              <a:t>/l/ -&gt; in the final position in </a:t>
            </a:r>
            <a:r>
              <a:rPr lang="en-US" sz="3845">
                <a:solidFill>
                  <a:srgbClr val="000000"/>
                </a:solidFill>
                <a:latin typeface="Open Sans Bold Italics"/>
              </a:rPr>
              <a:t>/call/ or /full/</a:t>
            </a:r>
          </a:p>
          <a:p>
            <a:pPr marL="830272" lvl="1" indent="-415136" algn="just">
              <a:lnSpc>
                <a:spcPts val="7691"/>
              </a:lnSpc>
              <a:buFont typeface="Arial"/>
              <a:buChar char="•"/>
            </a:pPr>
            <a:r>
              <a:rPr lang="en-US" sz="3845" u="sng">
                <a:solidFill>
                  <a:srgbClr val="000000"/>
                </a:solidFill>
                <a:latin typeface="Open Sans Bold"/>
              </a:rPr>
              <a:t>Glottalization </a:t>
            </a:r>
          </a:p>
          <a:p>
            <a:pPr algn="just">
              <a:lnSpc>
                <a:spcPts val="5576"/>
              </a:lnSpc>
            </a:pPr>
            <a:endParaRPr lang="en-US" sz="3845" u="sng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5383"/>
              </a:lnSpc>
            </a:pPr>
            <a:endParaRPr lang="en-US" sz="3845" u="sng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5383"/>
              </a:lnSpc>
            </a:pPr>
            <a:endParaRPr lang="en-US" sz="3845" u="sng">
              <a:solidFill>
                <a:srgbClr val="000000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04875"/>
            <a:ext cx="4746427" cy="1144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</a:pPr>
            <a:r>
              <a:rPr lang="en-US" sz="6699" u="sng">
                <a:solidFill>
                  <a:srgbClr val="000000"/>
                </a:solidFill>
                <a:latin typeface="Open Sans Bold"/>
              </a:rPr>
              <a:t>Intonation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61743"/>
            <a:ext cx="16430737" cy="2848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809" lvl="1" indent="-479904" algn="just">
              <a:lnSpc>
                <a:spcPts val="6223"/>
              </a:lnSpc>
              <a:buFont typeface="Arial"/>
              <a:buChar char="•"/>
            </a:pPr>
            <a:r>
              <a:rPr lang="en-US" sz="4445">
                <a:solidFill>
                  <a:srgbClr val="000000"/>
                </a:solidFill>
                <a:latin typeface="Open Sans Bold"/>
              </a:rPr>
              <a:t>rising / falling intonation patterns </a:t>
            </a:r>
          </a:p>
          <a:p>
            <a:pPr marL="959809" lvl="1" indent="-479904" algn="just">
              <a:lnSpc>
                <a:spcPts val="8935"/>
              </a:lnSpc>
              <a:buFont typeface="Arial"/>
              <a:buChar char="•"/>
            </a:pPr>
            <a:r>
              <a:rPr lang="en-US" sz="4445">
                <a:solidFill>
                  <a:srgbClr val="000000"/>
                </a:solidFill>
                <a:latin typeface="Open Sans Bold"/>
              </a:rPr>
              <a:t>High rising terminal (HRT)</a:t>
            </a:r>
          </a:p>
          <a:p>
            <a:pPr marL="959809" lvl="1" indent="-479904" algn="just">
              <a:lnSpc>
                <a:spcPts val="8935"/>
              </a:lnSpc>
              <a:buFont typeface="Arial"/>
              <a:buChar char="•"/>
            </a:pPr>
            <a:r>
              <a:rPr lang="en-US" sz="4445">
                <a:solidFill>
                  <a:srgbClr val="000000"/>
                </a:solidFill>
                <a:latin typeface="Open Sans Bold"/>
              </a:rPr>
              <a:t>the voice-pitch is continually rising and falling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Vlastní</PresentationFormat>
  <Paragraphs>52</Paragraphs>
  <Slides>11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Bold Italics</vt:lpstr>
      <vt:lpstr>Open Sans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Ireland Accents: Northern Ireland Accent</dc:title>
  <dc:creator>Kateřina Tomková</dc:creator>
  <cp:lastModifiedBy>Kateřina Tomková</cp:lastModifiedBy>
  <cp:revision>4</cp:revision>
  <dcterms:created xsi:type="dcterms:W3CDTF">2006-08-16T00:00:00Z</dcterms:created>
  <dcterms:modified xsi:type="dcterms:W3CDTF">2024-03-28T09:20:53Z</dcterms:modified>
  <dc:identifier>DAF-0Zk94kE</dc:identifier>
</cp:coreProperties>
</file>