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9dd6bb2b5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9dd6bb2b5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9dd6bb2b5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d9dd6bb2b5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9dd6bb2b5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9dd6bb2b5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9dd6bb2b5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9dd6bb2b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9dd6bb2b5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9dd6bb2b5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9dd6bb2b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9dd6bb2b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9dd6bb2b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9dd6bb2b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9dd6bb2b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9dd6bb2b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dd6bb2b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dd6bb2b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9dd6bb2b5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9dd6bb2b5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9dd6bb2b5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9dd6bb2b5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9dd6bb2b5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9dd6bb2b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9dd6bb2b5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9dd6bb2b5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Slavic accents in English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Yurii Chybras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6750"/>
            <a:ext cx="9143999" cy="56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8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4500"/>
            <a:ext cx="8839201" cy="2734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695" y="0"/>
            <a:ext cx="64506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type="title"/>
          </p:nvPr>
        </p:nvSpPr>
        <p:spPr>
          <a:xfrm>
            <a:off x="-73650" y="1893450"/>
            <a:ext cx="4343700" cy="13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900"/>
              <a:t>Senk yu for yo atenshn</a:t>
            </a:r>
            <a:endParaRPr sz="3900"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0450" y="0"/>
            <a:ext cx="672354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700" y="-1357675"/>
            <a:ext cx="8498301" cy="65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5912298" y="2759855"/>
            <a:ext cx="961338" cy="718901"/>
          </a:xfrm>
          <a:custGeom>
            <a:rect b="b" l="l" r="r" t="t"/>
            <a:pathLst>
              <a:path extrusionOk="0" h="20752" w="24053">
                <a:moveTo>
                  <a:pt x="2210" y="4493"/>
                </a:moveTo>
                <a:cubicBezTo>
                  <a:pt x="-1631" y="7053"/>
                  <a:pt x="183" y="15471"/>
                  <a:pt x="3876" y="18240"/>
                </a:cubicBezTo>
                <a:cubicBezTo>
                  <a:pt x="9017" y="22094"/>
                  <a:pt x="19183" y="21296"/>
                  <a:pt x="23039" y="16157"/>
                </a:cubicBezTo>
                <a:cubicBezTo>
                  <a:pt x="26026" y="12175"/>
                  <a:pt x="21756" y="4431"/>
                  <a:pt x="17207" y="2410"/>
                </a:cubicBezTo>
                <a:cubicBezTo>
                  <a:pt x="13128" y="598"/>
                  <a:pt x="7703" y="-1137"/>
                  <a:pt x="3876" y="1160"/>
                </a:cubicBezTo>
                <a:cubicBezTo>
                  <a:pt x="1880" y="2358"/>
                  <a:pt x="1793" y="5497"/>
                  <a:pt x="1793" y="7825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Google Shape;72;p15"/>
          <p:cNvSpPr/>
          <p:nvPr/>
        </p:nvSpPr>
        <p:spPr>
          <a:xfrm>
            <a:off x="5119921" y="1213315"/>
            <a:ext cx="1130400" cy="958075"/>
          </a:xfrm>
          <a:custGeom>
            <a:rect b="b" l="l" r="r" t="t"/>
            <a:pathLst>
              <a:path extrusionOk="0" h="38323" w="45216">
                <a:moveTo>
                  <a:pt x="9326" y="1457"/>
                </a:moveTo>
                <a:cubicBezTo>
                  <a:pt x="-2006" y="3720"/>
                  <a:pt x="-3081" y="30087"/>
                  <a:pt x="6827" y="36033"/>
                </a:cubicBezTo>
                <a:cubicBezTo>
                  <a:pt x="17559" y="42473"/>
                  <a:pt x="35796" y="34268"/>
                  <a:pt x="42236" y="23536"/>
                </a:cubicBezTo>
                <a:cubicBezTo>
                  <a:pt x="45237" y="18535"/>
                  <a:pt x="46903" y="9538"/>
                  <a:pt x="42236" y="6039"/>
                </a:cubicBezTo>
                <a:cubicBezTo>
                  <a:pt x="32332" y="-1386"/>
                  <a:pt x="16237" y="-1569"/>
                  <a:pt x="5160" y="3956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Google Shape;73;p15"/>
          <p:cNvSpPr/>
          <p:nvPr/>
        </p:nvSpPr>
        <p:spPr>
          <a:xfrm>
            <a:off x="7646720" y="-239525"/>
            <a:ext cx="1580850" cy="3016500"/>
          </a:xfrm>
          <a:custGeom>
            <a:rect b="b" l="l" r="r" t="t"/>
            <a:pathLst>
              <a:path extrusionOk="0" h="120660" w="63234">
                <a:moveTo>
                  <a:pt x="56975" y="0"/>
                </a:moveTo>
                <a:cubicBezTo>
                  <a:pt x="47885" y="0"/>
                  <a:pt x="40907" y="8985"/>
                  <a:pt x="34479" y="15413"/>
                </a:cubicBezTo>
                <a:cubicBezTo>
                  <a:pt x="27014" y="22878"/>
                  <a:pt x="21155" y="31946"/>
                  <a:pt x="16150" y="41241"/>
                </a:cubicBezTo>
                <a:cubicBezTo>
                  <a:pt x="7604" y="57112"/>
                  <a:pt x="-4133" y="76214"/>
                  <a:pt x="1569" y="93314"/>
                </a:cubicBezTo>
                <a:cubicBezTo>
                  <a:pt x="5765" y="105898"/>
                  <a:pt x="17546" y="118929"/>
                  <a:pt x="30730" y="120392"/>
                </a:cubicBezTo>
                <a:cubicBezTo>
                  <a:pt x="40392" y="121464"/>
                  <a:pt x="53461" y="118256"/>
                  <a:pt x="57808" y="109561"/>
                </a:cubicBezTo>
                <a:cubicBezTo>
                  <a:pt x="68618" y="87941"/>
                  <a:pt x="59891" y="61247"/>
                  <a:pt x="59891" y="37075"/>
                </a:cubicBezTo>
                <a:cubicBezTo>
                  <a:pt x="59891" y="28161"/>
                  <a:pt x="61118" y="18691"/>
                  <a:pt x="57808" y="10414"/>
                </a:cubicBezTo>
                <a:cubicBezTo>
                  <a:pt x="56230" y="6467"/>
                  <a:pt x="51611" y="4402"/>
                  <a:pt x="47810" y="2499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Google Shape;74;p15"/>
          <p:cNvSpPr/>
          <p:nvPr/>
        </p:nvSpPr>
        <p:spPr>
          <a:xfrm>
            <a:off x="4626763" y="2447425"/>
            <a:ext cx="392575" cy="311375"/>
          </a:xfrm>
          <a:custGeom>
            <a:rect b="b" l="l" r="r" t="t"/>
            <a:pathLst>
              <a:path extrusionOk="0" h="12455" w="15703">
                <a:moveTo>
                  <a:pt x="5724" y="0"/>
                </a:moveTo>
                <a:cubicBezTo>
                  <a:pt x="3021" y="541"/>
                  <a:pt x="-926" y="3784"/>
                  <a:pt x="308" y="6249"/>
                </a:cubicBezTo>
                <a:cubicBezTo>
                  <a:pt x="2340" y="10309"/>
                  <a:pt x="8912" y="13999"/>
                  <a:pt x="12806" y="11664"/>
                </a:cubicBezTo>
                <a:cubicBezTo>
                  <a:pt x="14953" y="10377"/>
                  <a:pt x="16425" y="6821"/>
                  <a:pt x="15305" y="4582"/>
                </a:cubicBezTo>
                <a:cubicBezTo>
                  <a:pt x="13713" y="1399"/>
                  <a:pt x="8866" y="833"/>
                  <a:pt x="5307" y="833"/>
                </a:cubicBez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4260300" cy="4543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1.</a:t>
            </a:r>
            <a:r>
              <a:rPr lang="cs" sz="1030"/>
              <a:t>                       </a:t>
            </a:r>
            <a:r>
              <a:rPr lang="cs" sz="1390"/>
              <a:t>/h/ &gt; /x/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2.</a:t>
            </a:r>
            <a:r>
              <a:rPr lang="cs" sz="1030"/>
              <a:t>                       </a:t>
            </a:r>
            <a:r>
              <a:rPr lang="cs" sz="1390"/>
              <a:t>/h/ &gt; /ɦ/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3.</a:t>
            </a:r>
            <a:r>
              <a:rPr lang="cs" sz="1030"/>
              <a:t>                       </a:t>
            </a:r>
            <a:r>
              <a:rPr lang="cs" sz="1390"/>
              <a:t>/v/~/w/ merger, i.e. both phonemes may occur interchangeably with no patterns whatsoever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4.</a:t>
            </a:r>
            <a:r>
              <a:rPr lang="cs" sz="1030"/>
              <a:t>                       </a:t>
            </a:r>
            <a:r>
              <a:rPr lang="cs" sz="1390"/>
              <a:t>/s/~/z/ devoicing, i.e./z/ is regularly devoiced to /s/ following the spelling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5.</a:t>
            </a:r>
            <a:r>
              <a:rPr lang="cs" sz="1030"/>
              <a:t>                       </a:t>
            </a:r>
            <a:r>
              <a:rPr lang="cs" sz="1390"/>
              <a:t>&lt;th&gt; fronting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6.</a:t>
            </a:r>
            <a:r>
              <a:rPr lang="cs" sz="1030"/>
              <a:t>                       </a:t>
            </a:r>
            <a:r>
              <a:rPr lang="cs" sz="1390"/>
              <a:t>&lt;th&gt; stopping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7.</a:t>
            </a:r>
            <a:r>
              <a:rPr lang="cs" sz="1030"/>
              <a:t>                       </a:t>
            </a:r>
            <a:r>
              <a:rPr lang="cs" sz="1390"/>
              <a:t>&lt;th&gt; alveolarisation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8.</a:t>
            </a:r>
            <a:r>
              <a:rPr lang="cs" sz="1030"/>
              <a:t>                       </a:t>
            </a:r>
            <a:r>
              <a:rPr lang="cs" sz="1390"/>
              <a:t>aspiration</a:t>
            </a:r>
            <a:endParaRPr sz="1390"/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cs" sz="1390"/>
              <a:t>9.</a:t>
            </a:r>
            <a:r>
              <a:rPr lang="cs" sz="1030"/>
              <a:t>                       </a:t>
            </a:r>
            <a:r>
              <a:rPr lang="cs" sz="1390"/>
              <a:t>vowel approximation</a:t>
            </a:r>
            <a:endParaRPr sz="139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100"/>
          </a:p>
        </p:txBody>
      </p:sp>
      <p:sp>
        <p:nvSpPr>
          <p:cNvPr id="80" name="Google Shape;80;p16"/>
          <p:cNvSpPr txBox="1"/>
          <p:nvPr/>
        </p:nvSpPr>
        <p:spPr>
          <a:xfrm>
            <a:off x="4790700" y="445000"/>
            <a:ext cx="4113900" cy="45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vowel reduction and its degree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/ɪ/ &gt; /i/ merger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12.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final-obstruent devoicing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13.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&lt;r&gt; realisation as /r/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14.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affricate and fricative palatalisation, i.e. the respective sounds are pronounced as palatal rather than post-alveolar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15.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affricate and fricative retroflexion, i.e. the respective sounds are pronounced as post-alveolar retroflex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16.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[ɫ] &gt; /l/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17.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/i/ palatalisation, i.e. consonants preceding /i/ are pronounced palatalised</a:t>
            </a:r>
            <a:endParaRPr sz="129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533400" lvl="0" marL="889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18.</a:t>
            </a:r>
            <a:r>
              <a:rPr lang="cs" sz="93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                  </a:t>
            </a:r>
            <a:r>
              <a:rPr lang="cs" sz="129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/s/, /z/~/θ/, /ð/ merger</a:t>
            </a:r>
            <a:endParaRPr sz="15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83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7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0" y="0"/>
            <a:ext cx="9144003" cy="57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80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525" y="-52050"/>
            <a:ext cx="9235525" cy="57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