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60"/>
  </p:normalViewPr>
  <p:slideViewPr>
    <p:cSldViewPr snapToGrid="0">
      <p:cViewPr varScale="1">
        <p:scale>
          <a:sx n="72" d="100"/>
          <a:sy n="72" d="100"/>
        </p:scale>
        <p:origin x="82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4F7EF6-C496-AAB9-EC7D-427FC8327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233F988-AE35-FCCF-6A97-B468022711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C8A7E8-7C31-B10E-ADE9-6385726C7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BDEE-DFEF-4AD3-A3ED-806432AEE837}" type="datetimeFigureOut">
              <a:rPr lang="cs-CZ" smtClean="0"/>
              <a:t>14.05.2024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02311D-F3FB-52A0-2D2D-6EC2BD2AF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DC0F4F-7B6C-92B4-505E-7527EE6E9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F4A6-B242-4A39-BC21-730A50630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5116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DB0712-3247-6E0B-746D-0C58239B7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6383014-5B25-32AB-D5DB-14F1E3A65C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B7842A-FF3E-DB0D-4471-103E00D7A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BDEE-DFEF-4AD3-A3ED-806432AEE837}" type="datetimeFigureOut">
              <a:rPr lang="cs-CZ" smtClean="0"/>
              <a:t>14.05.2024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E610D7-0497-A996-C718-FAD98ABD6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E1E23C-015D-7911-97FC-7BEA0587D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F4A6-B242-4A39-BC21-730A50630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649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1EDC241-73D7-AD11-20E3-F3B77D7BB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9FEB090-E96B-E18F-F0DF-958E5AE27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772A83-4274-4604-35D0-6F92E4392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BDEE-DFEF-4AD3-A3ED-806432AEE837}" type="datetimeFigureOut">
              <a:rPr lang="cs-CZ" smtClean="0"/>
              <a:t>14.05.2024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B9B772-9C79-D659-1CE9-0A9BD2AAC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FEA3CB-C2F3-E7FF-B7CB-7BDFD6020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F4A6-B242-4A39-BC21-730A50630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416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06AC84-A970-8EE4-DDDE-1B99DF925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87DA2A-504B-284F-EDFE-B325422EA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0DEE2F0-D2EE-CABA-E974-67E52F5E2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BDEE-DFEF-4AD3-A3ED-806432AEE837}" type="datetimeFigureOut">
              <a:rPr lang="cs-CZ" smtClean="0"/>
              <a:t>14.05.2024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7AC8D4-D32E-5FE2-C240-CEFF940B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6B58C9-4336-3245-EFCB-52F603144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F4A6-B242-4A39-BC21-730A50630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378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6BD08C-4544-D7EC-2194-D93E69987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7983950-CFD7-40CC-31B5-664B14F5E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A93671-91B3-08AB-DC52-AE1E57FBD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BDEE-DFEF-4AD3-A3ED-806432AEE837}" type="datetimeFigureOut">
              <a:rPr lang="cs-CZ" smtClean="0"/>
              <a:t>14.05.2024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39668F-9713-6246-99F6-E3413061C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FBB0A5-A484-5974-5156-679934DA7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F4A6-B242-4A39-BC21-730A50630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632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8C40DE-436B-8C16-FCCC-0DDD1872B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FD8F56-F1CA-DD6A-9B30-38ABB7D4C8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7B7FF89-1976-5B67-EBFE-CF3C74921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90584C2-779E-C77D-6941-180B855B6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BDEE-DFEF-4AD3-A3ED-806432AEE837}" type="datetimeFigureOut">
              <a:rPr lang="cs-CZ" smtClean="0"/>
              <a:t>14.05.2024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88EF929-C060-C5F4-C585-B4D9732E7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F117E20-B555-3933-8A87-0E5A606DD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F4A6-B242-4A39-BC21-730A50630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2539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9D6C28-39D6-5637-E0A9-C13CAAC5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4011240-09CB-70C6-F5A7-5BF8F3D34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9D30192-CDD3-6058-F7B9-23C02AF2A3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C7A0875-DACE-F4F2-09BC-AD9E80CDBA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B76D85E-49D3-0710-792C-4B6F84CF10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D5670D8-BEFE-CD14-9964-85D07721B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BDEE-DFEF-4AD3-A3ED-806432AEE837}" type="datetimeFigureOut">
              <a:rPr lang="cs-CZ" smtClean="0"/>
              <a:t>14.05.2024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68B15D3-AB12-F415-57EA-920F1016B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6D0B344-37D3-98C3-979E-39FCDA85F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F4A6-B242-4A39-BC21-730A50630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558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F93D05-AB4B-1876-A8FB-691D0DF38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123AB59-D3F8-ADAF-25AC-319C51DCF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BDEE-DFEF-4AD3-A3ED-806432AEE837}" type="datetimeFigureOut">
              <a:rPr lang="cs-CZ" smtClean="0"/>
              <a:t>14.05.2024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4FAAE37-DCB3-2295-78FB-8275D6A42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B43A3F6-9751-9CD2-0C17-C2A226F5A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F4A6-B242-4A39-BC21-730A50630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0985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3589AE5-8E89-3458-3C57-D83E09D0A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BDEE-DFEF-4AD3-A3ED-806432AEE837}" type="datetimeFigureOut">
              <a:rPr lang="cs-CZ" smtClean="0"/>
              <a:t>14.05.2024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E90EC93-4348-225F-5B76-46339A679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40F9094-0F76-3F96-78C6-05071B50E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F4A6-B242-4A39-BC21-730A50630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55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971C64-9A11-B27C-A095-65C3CA6AE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09B652-EB1D-BE9C-E427-D38006350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FD27D26-829F-D517-27C6-0FD79E43F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122BF1-D907-B74F-B0EB-B83D64A93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BDEE-DFEF-4AD3-A3ED-806432AEE837}" type="datetimeFigureOut">
              <a:rPr lang="cs-CZ" smtClean="0"/>
              <a:t>14.05.2024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004859E-44F2-D536-2461-B54DCB64F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604CC88-4BC5-83EE-F172-63032BA9C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F4A6-B242-4A39-BC21-730A50630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650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2F1238-AE79-04D0-911C-B5451B0C2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B9CEE7C-76CA-E914-E461-0AC48FEA1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4AB2B90-AE3F-3D29-2C29-4BEBD7066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05B86CA-D656-9FD6-8F3F-2E34A0327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BDEE-DFEF-4AD3-A3ED-806432AEE837}" type="datetimeFigureOut">
              <a:rPr lang="cs-CZ" smtClean="0"/>
              <a:t>14.05.2024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3199DB8-B9E6-BD8B-803E-60FBB02FA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C717886-A21D-ECEE-F216-5D4945564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F4A6-B242-4A39-BC21-730A50630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787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D2E3562-6EEC-411F-DF38-311C0D7BA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ECD4147-79D2-05CE-0265-A7E6B69C0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187538-ACAE-3EFB-0F2E-01E40B5DD9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DDBDEE-DFEF-4AD3-A3ED-806432AEE837}" type="datetimeFigureOut">
              <a:rPr lang="cs-CZ" smtClean="0"/>
              <a:t>14.05.2024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55A6E4-744C-72F8-0889-8DFC5027F2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5CF9A9-82B3-2C58-90D9-B8C8198A4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1EF4A6-B242-4A39-BC21-730A50630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751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B015A70-FA03-941F-22B2-C4A3B6C62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152" y="3157869"/>
            <a:ext cx="5336167" cy="3251862"/>
          </a:xfrm>
        </p:spPr>
        <p:txBody>
          <a:bodyPr>
            <a:normAutofit/>
          </a:bodyPr>
          <a:lstStyle/>
          <a:p>
            <a:pPr algn="l"/>
            <a:r>
              <a:rPr lang="cs-CZ" sz="6600" dirty="0"/>
              <a:t>Slovenský stát</a:t>
            </a:r>
            <a:br>
              <a:rPr lang="cs-CZ" sz="6600" dirty="0"/>
            </a:br>
            <a:r>
              <a:rPr lang="cs-CZ" sz="3200" dirty="0"/>
              <a:t>Základní data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DD6346F-C58A-582B-3E1D-A5FBEDF7B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6898" y="4633900"/>
            <a:ext cx="2413592" cy="1569486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1939-1945</a:t>
            </a:r>
          </a:p>
        </p:txBody>
      </p:sp>
      <p:sp>
        <p:nvSpPr>
          <p:cNvPr id="205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tátní znak">
            <a:extLst>
              <a:ext uri="{FF2B5EF4-FFF2-40B4-BE49-F238E27FC236}">
                <a16:creationId xmlns:a16="http://schemas.microsoft.com/office/drawing/2014/main" id="{44EA1C1D-D3B5-7272-C30E-58EE844A6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4471" y="269818"/>
            <a:ext cx="4536393" cy="6278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undefined">
            <a:extLst>
              <a:ext uri="{FF2B5EF4-FFF2-40B4-BE49-F238E27FC236}">
                <a16:creationId xmlns:a16="http://schemas.microsoft.com/office/drawing/2014/main" id="{DEBABE32-665A-6392-5C4F-BE25EF67C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36" y="331447"/>
            <a:ext cx="4942125" cy="329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457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C3C639-9D8A-9817-5BE1-5B248D45B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208" y="2679405"/>
            <a:ext cx="5079313" cy="407226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2600" b="1" dirty="0"/>
              <a:t>Sčítání lidu 1940</a:t>
            </a:r>
          </a:p>
          <a:p>
            <a:pPr marL="0" indent="0">
              <a:buNone/>
            </a:pPr>
            <a:r>
              <a:rPr lang="cs-CZ" sz="2200" b="1" dirty="0"/>
              <a:t>2,653 milion </a:t>
            </a:r>
            <a:r>
              <a:rPr lang="cs-CZ" sz="2200" dirty="0"/>
              <a:t>obyvatel</a:t>
            </a:r>
          </a:p>
          <a:p>
            <a:pPr marL="0" indent="0">
              <a:buNone/>
            </a:pPr>
            <a:r>
              <a:rPr lang="cs-CZ" sz="2200" dirty="0"/>
              <a:t>85% Slováci</a:t>
            </a:r>
          </a:p>
          <a:p>
            <a:pPr marL="0" indent="0">
              <a:buNone/>
            </a:pPr>
            <a:r>
              <a:rPr lang="cs-CZ" sz="2200" dirty="0"/>
              <a:t>5% Němců (130 tisíc)</a:t>
            </a:r>
          </a:p>
          <a:p>
            <a:pPr marL="0" indent="0">
              <a:buNone/>
            </a:pPr>
            <a:r>
              <a:rPr lang="cs-CZ" sz="2200" dirty="0"/>
              <a:t>3,4% Židů (89 tisíc)</a:t>
            </a:r>
          </a:p>
          <a:p>
            <a:pPr marL="0" indent="0">
              <a:buNone/>
            </a:pPr>
            <a:r>
              <a:rPr lang="cs-CZ" sz="2200" dirty="0"/>
              <a:t>necelé 3% Čechů (70-80 tisíc)</a:t>
            </a:r>
          </a:p>
          <a:p>
            <a:pPr marL="0" indent="0">
              <a:buNone/>
            </a:pPr>
            <a:r>
              <a:rPr lang="cs-CZ" sz="2200" dirty="0"/>
              <a:t>2,5 % Maďarů (67 tisíc)</a:t>
            </a:r>
          </a:p>
          <a:p>
            <a:pPr marL="0" indent="0">
              <a:buNone/>
            </a:pPr>
            <a:r>
              <a:rPr lang="cs-CZ" sz="2200" dirty="0"/>
              <a:t>1,2 % Romů (cca 30 tisíc) 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2200" b="1" dirty="0"/>
              <a:t>Správní členění</a:t>
            </a:r>
          </a:p>
          <a:p>
            <a:pPr marL="0" indent="0">
              <a:buNone/>
            </a:pPr>
            <a:r>
              <a:rPr lang="cs-CZ" sz="2200" b="1" dirty="0"/>
              <a:t>6 žup </a:t>
            </a:r>
            <a:r>
              <a:rPr lang="cs-CZ" sz="2200" dirty="0"/>
              <a:t>(Bratislavský, Trenčínská, Nitranská, </a:t>
            </a:r>
            <a:r>
              <a:rPr lang="cs-CZ" sz="2200" dirty="0" err="1"/>
              <a:t>Podhronský</a:t>
            </a:r>
            <a:r>
              <a:rPr lang="cs-CZ" sz="2200" dirty="0"/>
              <a:t>, Podtatranská, </a:t>
            </a:r>
            <a:r>
              <a:rPr lang="cs-CZ" sz="2200" dirty="0" err="1"/>
              <a:t>Šariško-Zemplínská</a:t>
            </a:r>
            <a:r>
              <a:rPr lang="cs-CZ" sz="2200" dirty="0"/>
              <a:t>)</a:t>
            </a:r>
          </a:p>
          <a:p>
            <a:pPr marL="0" indent="0">
              <a:buNone/>
            </a:pPr>
            <a:r>
              <a:rPr lang="cs-CZ" sz="2200" dirty="0"/>
              <a:t>Hlavní město:</a:t>
            </a:r>
            <a:r>
              <a:rPr lang="cs-CZ" sz="2200" b="1" dirty="0"/>
              <a:t> Bratislava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1FBC2D3D-F5CC-4652-D114-09A642C310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" b="2842"/>
          <a:stretch/>
        </p:blipFill>
        <p:spPr bwMode="auto">
          <a:xfrm>
            <a:off x="5838091" y="138223"/>
            <a:ext cx="6113857" cy="352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ie Slowakei 1940 mit markierter „Schutzzone“">
            <a:extLst>
              <a:ext uri="{FF2B5EF4-FFF2-40B4-BE49-F238E27FC236}">
                <a16:creationId xmlns:a16="http://schemas.microsoft.com/office/drawing/2014/main" id="{9BC78104-9204-1BE2-8D37-974093BF7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09" y="361740"/>
            <a:ext cx="4751469" cy="200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D107ECB2-3D64-6961-4AD8-28F59C475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091" y="3875410"/>
            <a:ext cx="6142074" cy="275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525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23983A-B5E0-D384-1A01-FB799445D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340"/>
            <a:ext cx="7869865" cy="1325563"/>
          </a:xfrm>
        </p:spPr>
        <p:txBody>
          <a:bodyPr/>
          <a:lstStyle/>
          <a:p>
            <a:r>
              <a:rPr lang="cs-CZ" dirty="0"/>
              <a:t>Ústavní zákon č. 1/1939 sl. z.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64AC4E-599B-160B-7A92-22C9B2653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396"/>
            <a:ext cx="8252637" cy="526726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sk-S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Zákon zo dňa 14. marca 1939 o samostatnom Slovenskom štáte:</a:t>
            </a: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sk-S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Slovenský Snem </a:t>
            </a:r>
            <a:r>
              <a:rPr lang="sk-SK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usniesol</a:t>
            </a:r>
            <a:r>
              <a:rPr lang="sk-S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sa na tomto zákone:</a:t>
            </a: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sk-S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1.Slovenská krajina vyhlasuje sa za samostatný a </a:t>
            </a:r>
            <a:r>
              <a:rPr lang="sk-SK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neodvislý</a:t>
            </a:r>
            <a:r>
              <a:rPr lang="sk-S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Slovenský štát. (Potlesk). Snem Slovenskej krajiny pretvára sa na zákonodarný snem Slovenského štátu. (Potlesk).</a:t>
            </a: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sk-S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2. Až do vydania ústavy Slovenského štátu celá vládna a výkonná moc je v rukách vlády, ktorú menuje predsedníctvo Snemu (Potlesk).</a:t>
            </a: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sk-S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3. Všetky doterajšie zákony, nariadenia a opatrenia ostávajú v platnosti so zmenami, ktoré vyplývajú z ducha samostatnosti Slovenského štátu.</a:t>
            </a: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sk-S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4. Vláda sa </a:t>
            </a:r>
            <a:r>
              <a:rPr lang="sk-SK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splňomocňuje</a:t>
            </a:r>
            <a:r>
              <a:rPr lang="sk-S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aby cestou nariadenia vykonávala všetko, čo je v prechodnom čase potrebné na udržanie poriadku a na zabezpečenie záujmov Slovenského štátu.</a:t>
            </a: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sk-S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5. Zákon tento nadobúda účinnosti dnešným dňom a splní ho vláda.</a:t>
            </a: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6" descr="Jozef Tiso (1939–1945)">
            <a:extLst>
              <a:ext uri="{FF2B5EF4-FFF2-40B4-BE49-F238E27FC236}">
                <a16:creationId xmlns:a16="http://schemas.microsoft.com/office/drawing/2014/main" id="{7E60341F-C244-BFE6-1262-74CB6FCF8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930" y="603397"/>
            <a:ext cx="2090056" cy="300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60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3E0F3D-8D08-B9B0-A210-E06CF52EE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 Slovenské republiky z roku 1939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AB232F-0714-CFB9-74DC-B3784BE12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57884" cy="481972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ílem státu je formovat „křesťanskou a národní pospolitost“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Preambule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„Slovenský národ pod ochranou Boha Všemohúceho od vekov sa udržal na životnom priestore mu určenom, kde s pomocou Jeho, od ktorého pochádza všetka moc a právo, zriadil si svoj slobodný slovenský štát.</a:t>
            </a:r>
            <a:endParaRPr lang="cs-CZ" sz="24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Slovenský štát </a:t>
            </a:r>
            <a:r>
              <a:rPr lang="sk-SK" sz="24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sdružuje</a:t>
            </a:r>
            <a:r>
              <a:rPr lang="sk-SK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podľa prirodzeného práva všetky mravné a hospodárske sily národa v kresťanskú a národnú pospolitosť, aby v nej usmernil sociálne </a:t>
            </a:r>
            <a:r>
              <a:rPr lang="sk-SK" sz="24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protivy</a:t>
            </a:r>
            <a:r>
              <a:rPr lang="sk-SK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vzájomne sa križujúce záujmy všetkých stavovských a záujmových skupín, aby ako vykonávateľ sociálnej </a:t>
            </a:r>
            <a:r>
              <a:rPr lang="sk-SK" sz="24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spravedlivosti</a:t>
            </a:r>
            <a:r>
              <a:rPr lang="sk-SK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strážca všeobecného dobra v súladnej jednotnosti dosiahol mravným a politickým vývojom najvyšší stupeň blaha spo1očnosti i jednotlivcov.“</a:t>
            </a:r>
            <a:endParaRPr lang="cs-CZ" sz="24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521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E1A94E-5150-21A3-A0F3-45B47824F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3320" y="119825"/>
            <a:ext cx="8440479" cy="1325563"/>
          </a:xfrm>
        </p:spPr>
        <p:txBody>
          <a:bodyPr/>
          <a:lstStyle/>
          <a:p>
            <a:r>
              <a:rPr lang="cs-CZ" dirty="0"/>
              <a:t>Politické strany ve Slovenském státě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42FABA-47D2-864E-C5D2-027E7B4D5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8202" y="1690688"/>
            <a:ext cx="8385598" cy="5047487"/>
          </a:xfrm>
        </p:spPr>
        <p:txBody>
          <a:bodyPr>
            <a:normAutofit fontScale="85000" lnSpcReduction="10000"/>
          </a:bodyPr>
          <a:lstStyle/>
          <a:p>
            <a:pPr marL="0" marR="0" indent="0" algn="just">
              <a:buNone/>
            </a:pPr>
            <a:r>
              <a:rPr lang="cs-CZ" sz="2400" b="0" i="1" u="none" strike="noStrike" baseline="0" dirty="0">
                <a:solidFill>
                  <a:srgbClr val="000000"/>
                </a:solidFill>
              </a:rPr>
              <a:t>§ </a:t>
            </a:r>
            <a:r>
              <a:rPr lang="cs-CZ" sz="2400" i="1" dirty="0"/>
              <a:t>58  </a:t>
            </a:r>
            <a:r>
              <a:rPr lang="cs-CZ" sz="2400" b="0" i="1" u="none" strike="noStrike" baseline="0" dirty="0">
                <a:solidFill>
                  <a:srgbClr val="000000"/>
                </a:solidFill>
              </a:rPr>
              <a:t>Slovenský národ zúčastní </a:t>
            </a:r>
            <a:r>
              <a:rPr lang="cs-CZ" sz="2400" b="0" i="1" u="none" strike="noStrike" baseline="0" dirty="0" err="1">
                <a:solidFill>
                  <a:srgbClr val="000000"/>
                </a:solidFill>
              </a:rPr>
              <a:t>sa</a:t>
            </a:r>
            <a:r>
              <a:rPr lang="cs-CZ" sz="2400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cs-CZ" sz="2400" b="0" i="1" u="none" strike="noStrike" baseline="0" dirty="0" err="1">
                <a:solidFill>
                  <a:srgbClr val="000000"/>
                </a:solidFill>
              </a:rPr>
              <a:t>štátnej</a:t>
            </a:r>
            <a:r>
              <a:rPr lang="cs-CZ" sz="2400" b="0" i="1" u="none" strike="noStrike" baseline="0" dirty="0">
                <a:solidFill>
                  <a:srgbClr val="000000"/>
                </a:solidFill>
              </a:rPr>
              <a:t> moci </a:t>
            </a:r>
            <a:r>
              <a:rPr lang="cs-CZ" sz="2400" b="0" i="1" u="none" strike="noStrike" baseline="0" dirty="0" err="1">
                <a:solidFill>
                  <a:srgbClr val="000000"/>
                </a:solidFill>
              </a:rPr>
              <a:t>prostredníctvom</a:t>
            </a:r>
            <a:r>
              <a:rPr lang="cs-CZ" sz="2400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cs-CZ" sz="2400" b="1" i="1" u="none" strike="noStrike" baseline="0" dirty="0" err="1">
                <a:solidFill>
                  <a:srgbClr val="000000"/>
                </a:solidFill>
              </a:rPr>
              <a:t>Hlinkovej</a:t>
            </a:r>
            <a:r>
              <a:rPr lang="cs-CZ" sz="2400" b="1" i="1" u="none" strike="noStrike" baseline="0" dirty="0">
                <a:solidFill>
                  <a:srgbClr val="000000"/>
                </a:solidFill>
              </a:rPr>
              <a:t> </a:t>
            </a:r>
            <a:r>
              <a:rPr lang="cs-CZ" sz="2400" b="1" i="1" u="none" strike="noStrike" baseline="0" dirty="0" err="1">
                <a:solidFill>
                  <a:srgbClr val="000000"/>
                </a:solidFill>
              </a:rPr>
              <a:t>slovenskej</a:t>
            </a:r>
            <a:r>
              <a:rPr lang="cs-CZ" sz="2400" b="1" i="1" u="none" strike="noStrike" baseline="0" dirty="0">
                <a:solidFill>
                  <a:srgbClr val="000000"/>
                </a:solidFill>
              </a:rPr>
              <a:t> </a:t>
            </a:r>
            <a:r>
              <a:rPr lang="cs-CZ" sz="2400" b="1" i="1" u="none" strike="noStrike" baseline="0" dirty="0" err="1">
                <a:solidFill>
                  <a:srgbClr val="000000"/>
                </a:solidFill>
              </a:rPr>
              <a:t>ľudovej</a:t>
            </a:r>
            <a:r>
              <a:rPr lang="cs-CZ" sz="2400" b="1" i="1" u="none" strike="noStrike" baseline="0" dirty="0">
                <a:solidFill>
                  <a:srgbClr val="000000"/>
                </a:solidFill>
              </a:rPr>
              <a:t> strany (strany </a:t>
            </a:r>
            <a:r>
              <a:rPr lang="cs-CZ" sz="2400" b="1" i="1" u="none" strike="noStrike" baseline="0" dirty="0" err="1">
                <a:solidFill>
                  <a:srgbClr val="000000"/>
                </a:solidFill>
              </a:rPr>
              <a:t>slovenskej</a:t>
            </a:r>
            <a:r>
              <a:rPr lang="cs-CZ" sz="2400" b="1" i="1" u="none" strike="noStrike" baseline="0" dirty="0">
                <a:solidFill>
                  <a:srgbClr val="000000"/>
                </a:solidFill>
              </a:rPr>
              <a:t> </a:t>
            </a:r>
            <a:r>
              <a:rPr lang="cs-CZ" sz="2400" b="1" i="1" u="none" strike="noStrike" baseline="0" dirty="0" err="1">
                <a:solidFill>
                  <a:srgbClr val="000000"/>
                </a:solidFill>
              </a:rPr>
              <a:t>národnej</a:t>
            </a:r>
            <a:r>
              <a:rPr lang="cs-CZ" sz="2400" b="1" i="1" u="none" strike="noStrike" baseline="0" dirty="0">
                <a:solidFill>
                  <a:srgbClr val="000000"/>
                </a:solidFill>
              </a:rPr>
              <a:t> jednoty)</a:t>
            </a:r>
            <a:r>
              <a:rPr lang="cs-CZ" sz="2400" b="0" i="1" u="none" strike="noStrike" baseline="0" dirty="0">
                <a:solidFill>
                  <a:srgbClr val="000000"/>
                </a:solidFill>
              </a:rPr>
              <a:t>. </a:t>
            </a:r>
          </a:p>
          <a:p>
            <a:pPr marL="0" marR="0" indent="0" algn="just">
              <a:buNone/>
            </a:pPr>
            <a:r>
              <a:rPr lang="cs-CZ" sz="2400" b="0" i="1" u="none" strike="noStrike" baseline="0" dirty="0">
                <a:solidFill>
                  <a:srgbClr val="000000"/>
                </a:solidFill>
              </a:rPr>
              <a:t>§ 59 </a:t>
            </a:r>
            <a:r>
              <a:rPr lang="cs-CZ" sz="2400" b="0" i="1" u="none" strike="noStrike" baseline="0" dirty="0" err="1">
                <a:solidFill>
                  <a:srgbClr val="000000"/>
                </a:solidFill>
              </a:rPr>
              <a:t>Národnostná</a:t>
            </a:r>
            <a:r>
              <a:rPr lang="cs-CZ" sz="2400" b="0" i="1" u="none" strike="noStrike" baseline="0" dirty="0">
                <a:solidFill>
                  <a:srgbClr val="000000"/>
                </a:solidFill>
              </a:rPr>
              <a:t> skupina </a:t>
            </a:r>
            <a:r>
              <a:rPr lang="cs-CZ" sz="2400" b="0" i="1" u="none" strike="noStrike" baseline="0" dirty="0" err="1">
                <a:solidFill>
                  <a:srgbClr val="000000"/>
                </a:solidFill>
              </a:rPr>
              <a:t>sa</a:t>
            </a:r>
            <a:r>
              <a:rPr lang="cs-CZ" sz="2400" b="0" i="1" u="none" strike="noStrike" baseline="0" dirty="0">
                <a:solidFill>
                  <a:srgbClr val="000000"/>
                </a:solidFill>
              </a:rPr>
              <a:t> zúčastní </a:t>
            </a:r>
            <a:r>
              <a:rPr lang="cs-CZ" sz="2400" b="0" i="1" u="none" strike="noStrike" baseline="0" dirty="0" err="1">
                <a:solidFill>
                  <a:srgbClr val="000000"/>
                </a:solidFill>
              </a:rPr>
              <a:t>štátnej</a:t>
            </a:r>
            <a:r>
              <a:rPr lang="cs-CZ" sz="2400" b="0" i="1" u="none" strike="noStrike" baseline="0" dirty="0">
                <a:solidFill>
                  <a:srgbClr val="000000"/>
                </a:solidFill>
              </a:rPr>
              <a:t> moci </a:t>
            </a:r>
            <a:r>
              <a:rPr lang="cs-CZ" sz="2400" b="0" i="1" u="none" strike="noStrike" baseline="0" dirty="0" err="1">
                <a:solidFill>
                  <a:srgbClr val="000000"/>
                </a:solidFill>
              </a:rPr>
              <a:t>prostredníctvom</a:t>
            </a:r>
            <a:r>
              <a:rPr lang="cs-CZ" sz="2400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cs-CZ" sz="2400" b="0" i="1" u="none" strike="noStrike" baseline="0" dirty="0" err="1">
                <a:solidFill>
                  <a:srgbClr val="000000"/>
                </a:solidFill>
              </a:rPr>
              <a:t>svojej</a:t>
            </a:r>
            <a:r>
              <a:rPr lang="cs-CZ" sz="2400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cs-CZ" sz="2400" b="0" i="1" u="none" strike="noStrike" baseline="0" dirty="0" err="1">
                <a:solidFill>
                  <a:srgbClr val="000000"/>
                </a:solidFill>
              </a:rPr>
              <a:t>registrovanej</a:t>
            </a:r>
            <a:r>
              <a:rPr lang="cs-CZ" sz="2400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cs-CZ" sz="2400" b="0" i="1" u="none" strike="noStrike" baseline="0" dirty="0" err="1">
                <a:solidFill>
                  <a:srgbClr val="000000"/>
                </a:solidFill>
              </a:rPr>
              <a:t>politickej</a:t>
            </a:r>
            <a:r>
              <a:rPr lang="cs-CZ" sz="2400" b="0" i="1" u="none" strike="noStrike" baseline="0" dirty="0">
                <a:solidFill>
                  <a:srgbClr val="000000"/>
                </a:solidFill>
              </a:rPr>
              <a:t> strany, </a:t>
            </a:r>
            <a:r>
              <a:rPr lang="cs-CZ" sz="2400" b="0" i="1" u="none" strike="noStrike" baseline="0" dirty="0" err="1">
                <a:solidFill>
                  <a:srgbClr val="000000"/>
                </a:solidFill>
              </a:rPr>
              <a:t>ak</a:t>
            </a:r>
            <a:r>
              <a:rPr lang="cs-CZ" sz="2400" b="0" i="1" u="none" strike="noStrike" baseline="0" dirty="0">
                <a:solidFill>
                  <a:srgbClr val="000000"/>
                </a:solidFill>
              </a:rPr>
              <a:t> ona </a:t>
            </a:r>
            <a:r>
              <a:rPr lang="cs-CZ" sz="2400" b="0" i="1" u="none" strike="noStrike" baseline="0" dirty="0" err="1">
                <a:solidFill>
                  <a:srgbClr val="000000"/>
                </a:solidFill>
              </a:rPr>
              <a:t>môže</a:t>
            </a:r>
            <a:r>
              <a:rPr lang="cs-CZ" sz="2400" b="0" i="1" u="none" strike="noStrike" baseline="0" dirty="0">
                <a:solidFill>
                  <a:srgbClr val="000000"/>
                </a:solidFill>
              </a:rPr>
              <a:t> byť </a:t>
            </a:r>
            <a:r>
              <a:rPr lang="cs-CZ" sz="2400" b="0" i="1" u="none" strike="noStrike" baseline="0" dirty="0" err="1">
                <a:solidFill>
                  <a:srgbClr val="000000"/>
                </a:solidFill>
              </a:rPr>
              <a:t>pokladaná</a:t>
            </a:r>
            <a:r>
              <a:rPr lang="cs-CZ" sz="2400" b="0" i="1" u="none" strike="noStrike" baseline="0" dirty="0">
                <a:solidFill>
                  <a:srgbClr val="000000"/>
                </a:solidFill>
              </a:rPr>
              <a:t> za </a:t>
            </a:r>
            <a:r>
              <a:rPr lang="cs-CZ" sz="2400" b="0" i="1" u="none" strike="noStrike" baseline="0" dirty="0" err="1">
                <a:solidFill>
                  <a:srgbClr val="000000"/>
                </a:solidFill>
              </a:rPr>
              <a:t>predstaviteľku</a:t>
            </a:r>
            <a:r>
              <a:rPr lang="cs-CZ" sz="2400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cs-CZ" sz="2400" b="0" i="1" u="none" strike="noStrike" baseline="0" dirty="0" err="1">
                <a:solidFill>
                  <a:srgbClr val="000000"/>
                </a:solidFill>
              </a:rPr>
              <a:t>politickej</a:t>
            </a:r>
            <a:r>
              <a:rPr lang="cs-CZ" sz="2400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cs-CZ" sz="2400" b="0" i="1" u="none" strike="noStrike" baseline="0" dirty="0" err="1">
                <a:solidFill>
                  <a:srgbClr val="000000"/>
                </a:solidFill>
              </a:rPr>
              <a:t>vôle</a:t>
            </a:r>
            <a:r>
              <a:rPr lang="cs-CZ" sz="2400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cs-CZ" sz="2400" b="0" i="1" u="none" strike="noStrike" baseline="0" dirty="0" err="1">
                <a:solidFill>
                  <a:srgbClr val="000000"/>
                </a:solidFill>
              </a:rPr>
              <a:t>celej</a:t>
            </a:r>
            <a:r>
              <a:rPr lang="cs-CZ" sz="2400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cs-CZ" sz="2400" b="0" i="1" u="none" strike="noStrike" baseline="0" dirty="0" err="1">
                <a:solidFill>
                  <a:srgbClr val="000000"/>
                </a:solidFill>
              </a:rPr>
              <a:t>národnostnej</a:t>
            </a:r>
            <a:r>
              <a:rPr lang="cs-CZ" sz="2400" b="0" i="1" u="none" strike="noStrike" baseline="0" dirty="0">
                <a:solidFill>
                  <a:srgbClr val="000000"/>
                </a:solidFill>
              </a:rPr>
              <a:t> skupiny.</a:t>
            </a:r>
          </a:p>
          <a:p>
            <a:pPr marL="0" marR="0" indent="0" algn="just">
              <a:buNone/>
            </a:pPr>
            <a:endParaRPr lang="cs-CZ" sz="2400" dirty="0">
              <a:solidFill>
                <a:srgbClr val="000000"/>
              </a:solidFill>
            </a:endParaRPr>
          </a:p>
          <a:p>
            <a:pPr marL="0" marR="0" indent="0" algn="just">
              <a:buNone/>
            </a:pPr>
            <a:r>
              <a:rPr lang="cs-CZ" sz="2400" b="1" i="0" u="none" strike="noStrike" baseline="0" dirty="0">
                <a:solidFill>
                  <a:srgbClr val="000000"/>
                </a:solidFill>
              </a:rPr>
              <a:t>HSĽS</a:t>
            </a:r>
          </a:p>
          <a:p>
            <a:pPr marL="0" marR="0" indent="0" algn="just">
              <a:buNone/>
            </a:pPr>
            <a:r>
              <a:rPr lang="cs-CZ" sz="2400" dirty="0">
                <a:solidFill>
                  <a:srgbClr val="000000"/>
                </a:solidFill>
              </a:rPr>
              <a:t>	HM Hlinkova mládež</a:t>
            </a:r>
          </a:p>
          <a:p>
            <a:pPr marL="0" marR="0" indent="0" algn="just">
              <a:buNone/>
            </a:pPr>
            <a:r>
              <a:rPr lang="cs-CZ" sz="2400" dirty="0">
                <a:solidFill>
                  <a:srgbClr val="000000"/>
                </a:solidFill>
              </a:rPr>
              <a:t>	HG Hlinkova garda – radikální složka, v čele A. Mach</a:t>
            </a:r>
          </a:p>
          <a:p>
            <a:pPr marL="0" marR="0" indent="0" algn="just">
              <a:buNone/>
            </a:pPr>
            <a:r>
              <a:rPr lang="cs-CZ" sz="2400" dirty="0">
                <a:solidFill>
                  <a:srgbClr val="000000"/>
                </a:solidFill>
              </a:rPr>
              <a:t>Počet členů strany narostl z 50 tisíc v </a:t>
            </a:r>
            <a:r>
              <a:rPr lang="cs-CZ" sz="2400">
                <a:solidFill>
                  <a:srgbClr val="000000"/>
                </a:solidFill>
              </a:rPr>
              <a:t>roce 1937 </a:t>
            </a:r>
            <a:r>
              <a:rPr lang="cs-CZ" sz="2400" dirty="0">
                <a:solidFill>
                  <a:srgbClr val="000000"/>
                </a:solidFill>
              </a:rPr>
              <a:t>na 300 tisíc v roce 1943, působila v každé obci. Členem se mohl stát jen pokrevní Slovák/Slovenka.</a:t>
            </a:r>
          </a:p>
          <a:p>
            <a:pPr marL="0" marR="0" indent="0" algn="just">
              <a:buNone/>
            </a:pPr>
            <a:r>
              <a:rPr lang="cs-CZ" sz="2400" b="1" i="0" u="none" strike="noStrike" baseline="0" dirty="0" err="1">
                <a:solidFill>
                  <a:srgbClr val="000000"/>
                </a:solidFill>
              </a:rPr>
              <a:t>Deutsche</a:t>
            </a:r>
            <a:r>
              <a:rPr lang="cs-CZ" sz="2400" b="1" i="0" u="none" strike="noStrike" baseline="0" dirty="0">
                <a:solidFill>
                  <a:srgbClr val="000000"/>
                </a:solidFill>
              </a:rPr>
              <a:t> </a:t>
            </a:r>
            <a:r>
              <a:rPr lang="cs-CZ" sz="2400" b="1" i="0" u="none" strike="noStrike" baseline="0" dirty="0" err="1">
                <a:solidFill>
                  <a:srgbClr val="000000"/>
                </a:solidFill>
              </a:rPr>
              <a:t>Partei</a:t>
            </a:r>
            <a:r>
              <a:rPr lang="cs-CZ" sz="2400" b="1" i="0" u="none" strike="noStrike" baseline="0" dirty="0">
                <a:solidFill>
                  <a:srgbClr val="000000"/>
                </a:solidFill>
              </a:rPr>
              <a:t> </a:t>
            </a:r>
            <a:r>
              <a:rPr lang="cs-CZ" sz="2400" b="0" i="0" u="none" strike="noStrike" baseline="0" dirty="0">
                <a:solidFill>
                  <a:srgbClr val="000000"/>
                </a:solidFill>
              </a:rPr>
              <a:t>( v čele Franz </a:t>
            </a:r>
            <a:r>
              <a:rPr lang="cs-CZ" sz="2400" b="0" i="0" u="none" strike="noStrike" baseline="0" dirty="0" err="1">
                <a:solidFill>
                  <a:srgbClr val="000000"/>
                </a:solidFill>
              </a:rPr>
              <a:t>Karmasin</a:t>
            </a:r>
            <a:r>
              <a:rPr lang="cs-CZ" sz="2400" b="0" i="0" u="none" strike="noStrike" baseline="0" dirty="0">
                <a:solidFill>
                  <a:srgbClr val="000000"/>
                </a:solidFill>
              </a:rPr>
              <a:t>, asi 60 tisíc členů)</a:t>
            </a:r>
          </a:p>
          <a:p>
            <a:pPr marL="0" marR="0" indent="0" algn="just">
              <a:buNone/>
            </a:pPr>
            <a:r>
              <a:rPr lang="cs-CZ" sz="2400" b="0" i="0" u="none" strike="noStrike" baseline="0" dirty="0">
                <a:solidFill>
                  <a:srgbClr val="000000"/>
                </a:solidFill>
              </a:rPr>
              <a:t>	</a:t>
            </a:r>
            <a:r>
              <a:rPr lang="cs-CZ" sz="2400" b="0" i="0" u="none" strike="noStrike" baseline="0" dirty="0" err="1">
                <a:solidFill>
                  <a:srgbClr val="000000"/>
                </a:solidFill>
              </a:rPr>
              <a:t>Deutsche</a:t>
            </a:r>
            <a:r>
              <a:rPr lang="cs-CZ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cs-CZ" sz="2400" b="0" i="0" u="none" strike="noStrike" baseline="0" dirty="0" err="1">
                <a:solidFill>
                  <a:srgbClr val="000000"/>
                </a:solidFill>
              </a:rPr>
              <a:t>Jugend</a:t>
            </a:r>
            <a:endParaRPr lang="cs-CZ" sz="2400" b="0" i="0" u="none" strike="noStrike" baseline="0" dirty="0">
              <a:solidFill>
                <a:srgbClr val="000000"/>
              </a:solidFill>
            </a:endParaRPr>
          </a:p>
          <a:p>
            <a:pPr marL="0" marR="0" indent="0" algn="just">
              <a:buNone/>
            </a:pPr>
            <a:r>
              <a:rPr lang="cs-CZ" sz="2400" b="0" i="0" u="none" strike="noStrike" baseline="0" dirty="0">
                <a:solidFill>
                  <a:srgbClr val="000000"/>
                </a:solidFill>
              </a:rPr>
              <a:t>	FS </a:t>
            </a:r>
            <a:r>
              <a:rPr lang="cs-CZ" sz="2400" b="0" i="0" u="none" strike="noStrike" baseline="0" dirty="0" err="1">
                <a:solidFill>
                  <a:srgbClr val="000000"/>
                </a:solidFill>
              </a:rPr>
              <a:t>Freiwilige</a:t>
            </a:r>
            <a:r>
              <a:rPr lang="cs-CZ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cs-CZ" sz="2400" b="0" i="0" u="none" strike="noStrike" baseline="0" dirty="0" err="1">
                <a:solidFill>
                  <a:srgbClr val="000000"/>
                </a:solidFill>
              </a:rPr>
              <a:t>Schutzstafffel</a:t>
            </a:r>
            <a:endParaRPr lang="cs-CZ" sz="2400" b="0" i="0" u="none" strike="noStrike" baseline="0" dirty="0">
              <a:solidFill>
                <a:srgbClr val="000000"/>
              </a:solidFill>
            </a:endParaRPr>
          </a:p>
          <a:p>
            <a:pPr marL="0" marR="0" indent="0" algn="just">
              <a:buNone/>
            </a:pPr>
            <a:r>
              <a:rPr lang="cs-CZ" sz="2400" b="1" dirty="0">
                <a:solidFill>
                  <a:srgbClr val="000000"/>
                </a:solidFill>
              </a:rPr>
              <a:t>Magyar </a:t>
            </a:r>
            <a:r>
              <a:rPr lang="cs-CZ" sz="2400" b="1" dirty="0" err="1">
                <a:solidFill>
                  <a:srgbClr val="000000"/>
                </a:solidFill>
              </a:rPr>
              <a:t>párt</a:t>
            </a:r>
            <a:r>
              <a:rPr lang="cs-CZ" sz="2400" b="1" dirty="0">
                <a:solidFill>
                  <a:srgbClr val="000000"/>
                </a:solidFill>
              </a:rPr>
              <a:t> </a:t>
            </a:r>
            <a:r>
              <a:rPr lang="cs-CZ" sz="2400" dirty="0">
                <a:solidFill>
                  <a:srgbClr val="000000"/>
                </a:solidFill>
              </a:rPr>
              <a:t>(v čele János </a:t>
            </a:r>
            <a:r>
              <a:rPr lang="cs-CZ" sz="2400" dirty="0" err="1">
                <a:solidFill>
                  <a:srgbClr val="000000"/>
                </a:solidFill>
              </a:rPr>
              <a:t>Esterházy</a:t>
            </a:r>
            <a:r>
              <a:rPr lang="cs-CZ" sz="2400" dirty="0">
                <a:solidFill>
                  <a:srgbClr val="000000"/>
                </a:solidFill>
              </a:rPr>
              <a:t>)</a:t>
            </a:r>
            <a:endParaRPr lang="cs-CZ" sz="2400" b="0" i="0" u="none" strike="noStrike" baseline="0" dirty="0">
              <a:solidFill>
                <a:srgbClr val="000000"/>
              </a:solidFill>
            </a:endParaRPr>
          </a:p>
        </p:txBody>
      </p:sp>
      <p:pic>
        <p:nvPicPr>
          <p:cNvPr id="5" name="Obrázek 4" descr="Obsah obrázku symbol, logo&#10;&#10;Popis byl vytvořen automaticky">
            <a:extLst>
              <a:ext uri="{FF2B5EF4-FFF2-40B4-BE49-F238E27FC236}">
                <a16:creationId xmlns:a16="http://schemas.microsoft.com/office/drawing/2014/main" id="{C903CAE1-F357-25A5-1443-36EA92B66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54" y="1752546"/>
            <a:ext cx="1760778" cy="1147257"/>
          </a:xfrm>
          <a:prstGeom prst="rect">
            <a:avLst/>
          </a:prstGeom>
        </p:spPr>
      </p:pic>
      <p:pic>
        <p:nvPicPr>
          <p:cNvPr id="1026" name="Picture 2" descr="Vlajka strany">
            <a:extLst>
              <a:ext uri="{FF2B5EF4-FFF2-40B4-BE49-F238E27FC236}">
                <a16:creationId xmlns:a16="http://schemas.microsoft.com/office/drawing/2014/main" id="{C08E2919-711C-6D89-FB8C-B754FF6CF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57" y="5120025"/>
            <a:ext cx="1749875" cy="104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E293D722-F196-0FCA-1C60-D2284C994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674" y="3801043"/>
            <a:ext cx="1670958" cy="82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96429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463</Words>
  <Application>Microsoft Office PowerPoint</Application>
  <PresentationFormat>Širokoúhlá obrazovka</PresentationFormat>
  <Paragraphs>39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Motiv Office</vt:lpstr>
      <vt:lpstr>Slovenský stát Základní data </vt:lpstr>
      <vt:lpstr>Prezentace aplikace PowerPoint</vt:lpstr>
      <vt:lpstr>Ústavní zákon č. 1/1939 sl. z.</vt:lpstr>
      <vt:lpstr>Ústava Slovenské republiky z roku 1939</vt:lpstr>
      <vt:lpstr>Politické strany ve Slovenském státě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Slovenský stát Základní data </dc:title>
  <dc:creator>Jiří Němec</dc:creator>
  <cp:lastModifiedBy>Jiří Němec</cp:lastModifiedBy>
  <cp:revision>1</cp:revision>
  <dcterms:created xsi:type="dcterms:W3CDTF">2024-05-14T11:23:26Z</dcterms:created>
  <dcterms:modified xsi:type="dcterms:W3CDTF">2024-05-14T21:57:52Z</dcterms:modified>
</cp:coreProperties>
</file>