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69" r:id="rId3"/>
    <p:sldId id="262" r:id="rId4"/>
    <p:sldId id="263" r:id="rId5"/>
    <p:sldId id="257" r:id="rId6"/>
    <p:sldId id="267" r:id="rId7"/>
    <p:sldId id="265" r:id="rId8"/>
    <p:sldId id="261" r:id="rId9"/>
    <p:sldId id="268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2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B33F5-EEEA-4D46-80B4-48A1C17BBB38}" type="datetimeFigureOut">
              <a:rPr lang="cs-CZ" smtClean="0"/>
              <a:t>14.03.2023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1C065-8D6E-46C8-B825-716F68F733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123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Košaté téma (obor)</a:t>
            </a:r>
          </a:p>
          <a:p>
            <a:r>
              <a:rPr lang="cs-CZ" dirty="0" smtClean="0"/>
              <a:t>Definice správy (viz úvod v Janákovi) – veřejná správa má v zásadě zajistit řízení věcí veřejných, pro něž využívá vládní aparát. Klíčovým úkolem je zajištění bezpečnosti obyvatel a fungování systému prostřednictvím politických, soudních a zákonodárných instrumentů. Platí, že systém správy funguje tak dlouho, dokud se nerozejdou představy společnosti s dosavadní formou státní moci. Rozlišovat můžeme mezi správním právem a dějinami správy, tedy mezi normami a instrukcemi určujícímu fungování úřadu a mezi vlastním výkonem správy ze strany daného úřadu vyjádřeným diplomatickým materiálem (vlastní interakce úřad-společnost)</a:t>
            </a:r>
          </a:p>
          <a:p>
            <a:endParaRPr lang="cs-CZ" dirty="0"/>
          </a:p>
          <a:p>
            <a:r>
              <a:rPr lang="cs-CZ" dirty="0" smtClean="0"/>
              <a:t>Charakteristická zachycení problematiky – mapka</a:t>
            </a:r>
          </a:p>
          <a:p>
            <a:r>
              <a:rPr lang="cs-CZ" dirty="0"/>
              <a:t>	</a:t>
            </a:r>
            <a:r>
              <a:rPr lang="cs-CZ" dirty="0" smtClean="0"/>
              <a:t>		událost měnící dosavadní stav</a:t>
            </a:r>
          </a:p>
          <a:p>
            <a:r>
              <a:rPr lang="cs-CZ" dirty="0"/>
              <a:t>	</a:t>
            </a:r>
            <a:r>
              <a:rPr lang="cs-CZ" dirty="0" smtClean="0"/>
              <a:t>		úřednictvo, často v karikované podobě (avšak jeho význam po 1918 leccos z negativního vnímání ubral)</a:t>
            </a:r>
          </a:p>
          <a:p>
            <a:endParaRPr lang="cs-CZ" dirty="0"/>
          </a:p>
          <a:p>
            <a:r>
              <a:rPr lang="cs-CZ" dirty="0" smtClean="0"/>
              <a:t>Dost často zmar, jak vlastně veřejnou správu vystihnout pro ni typickým symbolem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C065-8D6E-46C8-B825-716F68F7333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1648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C065-8D6E-46C8-B825-716F68F7333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709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Neuvádět pořadí, jen že se vše postupně projde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C065-8D6E-46C8-B825-716F68F7333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939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C065-8D6E-46C8-B825-716F68F7333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066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Janák – vysokoškolská učebnice v různých modifikacích, určená pro posluchače FF, zejména archivnictví a historie. Nejnovější vydání – tři autoři – Hledíková nejstarší dějiny, Janák od Marie Terezie po 1945, Dobeš 2. pol. 20. století, která předtím chyběla; jedná se o institucionalizované dějiny správy (úředníci a úřady a jejich věcná a územní působnost)</a:t>
            </a:r>
          </a:p>
          <a:p>
            <a:endParaRPr lang="cs-CZ" dirty="0"/>
          </a:p>
          <a:p>
            <a:r>
              <a:rPr lang="cs-CZ" dirty="0" smtClean="0"/>
              <a:t>Malý – učebnice pro posluchače PF, která se zabývá vývojem státu, správy a práva (navíc rozměr různých typů práv (procesní, trestní, občanské, rodinné, hospodářská, volební, základní (ústavní) lidská práva atd.; správní kapitoly v mnohém vycházejí z Janákova pojetí</a:t>
            </a:r>
          </a:p>
          <a:p>
            <a:endParaRPr lang="cs-CZ" dirty="0"/>
          </a:p>
          <a:p>
            <a:r>
              <a:rPr lang="cs-CZ" dirty="0" smtClean="0"/>
              <a:t>Hlavačka – líčí vznik a fungování samosprávy na třech rovinách (obecní, okresní, zemské – což by pro Moravu nešlo) a interakci mezi ní a společností, představuje ji jako kolbiště, kde se česká společnost emancipovala</a:t>
            </a:r>
          </a:p>
          <a:p>
            <a:endParaRPr lang="cs-CZ" dirty="0"/>
          </a:p>
          <a:p>
            <a:r>
              <a:rPr lang="cs-CZ" dirty="0" smtClean="0"/>
              <a:t>Veselý – edice základních dokumentů české státnosti (přepsané, příp. přeložené). Lze najít znění ústav, zákonů o formování státní správy atd.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C065-8D6E-46C8-B825-716F68F7333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493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Hranice a regiony:</a:t>
            </a:r>
          </a:p>
          <a:p>
            <a:r>
              <a:rPr lang="cs-CZ" dirty="0" smtClean="0"/>
              <a:t>Župní zřízení (KV a CL)</a:t>
            </a:r>
          </a:p>
          <a:p>
            <a:r>
              <a:rPr lang="cs-CZ" dirty="0" smtClean="0"/>
              <a:t>Krajské zřízení – nerespektování zemských hranic 1949, resp. 1960</a:t>
            </a:r>
          </a:p>
          <a:p>
            <a:r>
              <a:rPr lang="cs-CZ" dirty="0" smtClean="0"/>
              <a:t>Kraj Vysočina – novotvar již 1948</a:t>
            </a:r>
          </a:p>
          <a:p>
            <a:r>
              <a:rPr lang="cs-CZ" dirty="0" smtClean="0"/>
              <a:t>Církevní správa</a:t>
            </a:r>
          </a:p>
          <a:p>
            <a:endParaRPr lang="cs-CZ" dirty="0"/>
          </a:p>
          <a:p>
            <a:r>
              <a:rPr lang="cs-CZ" dirty="0" smtClean="0"/>
              <a:t>Elektronický mapový portál </a:t>
            </a:r>
            <a:r>
              <a:rPr lang="cs-CZ" b="1" dirty="0" smtClean="0"/>
              <a:t>Český historický atlas</a:t>
            </a:r>
            <a:r>
              <a:rPr lang="cs-CZ" dirty="0" smtClean="0"/>
              <a:t>, věnovaný českým a československým dějinám v mezinárodních souvislostech, vytvořený jako webová mapová aplikace s využitím nejmodernějších technologií GIS. Otevírá odborné i široké veřejnosti, žákům a studentům, nestandardní, v České republice dosud nerealizovaný přístup k výsledkům historického výzkumu prostřednictvím elektronické historické kartografie.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C065-8D6E-46C8-B825-716F68F7333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165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Ortsverzeichnis</a:t>
            </a:r>
            <a:endParaRPr lang="cs-CZ" dirty="0" smtClean="0"/>
          </a:p>
          <a:p>
            <a:r>
              <a:rPr lang="cs-CZ" dirty="0" smtClean="0"/>
              <a:t>Základní přehled (okresy) + níže je abecední seznam (německy, česky, okres, panství)</a:t>
            </a:r>
          </a:p>
          <a:p>
            <a:endParaRPr lang="cs-CZ" dirty="0"/>
          </a:p>
          <a:p>
            <a:r>
              <a:rPr lang="cs-CZ" dirty="0" smtClean="0"/>
              <a:t>Historický lexikon (až dole) a druhý díl (PDF) – abecední seznam obcí (česky/německy) + správní přináležitost sídel k vyšším správním celkům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C065-8D6E-46C8-B825-716F68F7333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796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C065-8D6E-46C8-B825-716F68F7333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496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Novodobý zájem o dějiny úřednictva reprezentují zejména zmiňovaná </a:t>
            </a:r>
            <a:r>
              <a:rPr lang="cs-CZ" dirty="0" err="1"/>
              <a:t>Megnerova</a:t>
            </a:r>
            <a:r>
              <a:rPr lang="cs-CZ" dirty="0"/>
              <a:t> hospodářsko-sociální analýza a práce </a:t>
            </a:r>
            <a:r>
              <a:rPr lang="cs-CZ" dirty="0" err="1"/>
              <a:t>Waltraud</a:t>
            </a:r>
            <a:r>
              <a:rPr lang="cs-CZ" dirty="0"/>
              <a:t> </a:t>
            </a:r>
            <a:r>
              <a:rPr lang="cs-CZ" dirty="0" err="1"/>
              <a:t>Heindl</a:t>
            </a:r>
            <a:r>
              <a:rPr lang="cs-CZ" dirty="0"/>
              <a:t>. Obě si všímají života úředníků, jejich postavení, vzdělání, pracovních povinností i volného času. Sledují úřednictvo (ve všech jeho hodnostních i resortních kategoriích) na pozadí probouzení a následného překotného rozvoje občanské společnosti a všeobecné modernizace, pozorují přerod úředníka zeměpanského ve státního. Je jim vlastní kombinace pohledu zvenčí, z pozice zákonů, norem a politických rozhodnutí, a sebereflexe úřednictva, vycházející z dochovaných memoárů, v nichž lze sledovat, jak vnímali postupnou proměnu vztahu zeměpána k nim, vývoj prostředí, pracovních i sociálních podmínek. Autoři také zkoumali vztah úřednictva a měšťanstva (detailněji se jím zabýval již </a:t>
            </a:r>
            <a:r>
              <a:rPr lang="cs-CZ" dirty="0" err="1"/>
              <a:t>Preradovich</a:t>
            </a:r>
            <a:r>
              <a:rPr lang="cs-CZ" dirty="0"/>
              <a:t>), ptali se, zdali lze úřednictvo počítat k měšťanstvu, zda s ním sdílelo společný životní styl, co odlišuje šlechtické a měšťanské úředníky uvnitř úřednického stavu, jaké je postavení úřednictva ve společnosti, jak se proměňuje. Svět kanceláří a do značné míry monotónní služby doplnili o pestřejší oblast každodennosti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C065-8D6E-46C8-B825-716F68F7333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988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76CE-488E-4E05-9969-AD1BD4FE6430}" type="datetimeFigureOut">
              <a:rPr lang="cs-CZ" smtClean="0"/>
              <a:t>14.03.2023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E9D2-F975-4F26-A839-E5EDF58BC9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515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76CE-488E-4E05-9969-AD1BD4FE6430}" type="datetimeFigureOut">
              <a:rPr lang="cs-CZ" smtClean="0"/>
              <a:t>14.03.2023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E9D2-F975-4F26-A839-E5EDF58BC9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70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76CE-488E-4E05-9969-AD1BD4FE6430}" type="datetimeFigureOut">
              <a:rPr lang="cs-CZ" smtClean="0"/>
              <a:t>14.03.2023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E9D2-F975-4F26-A839-E5EDF58BC9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81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76CE-488E-4E05-9969-AD1BD4FE6430}" type="datetimeFigureOut">
              <a:rPr lang="cs-CZ" smtClean="0"/>
              <a:t>14.03.2023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E9D2-F975-4F26-A839-E5EDF58BC9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82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76CE-488E-4E05-9969-AD1BD4FE6430}" type="datetimeFigureOut">
              <a:rPr lang="cs-CZ" smtClean="0"/>
              <a:t>14.03.2023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E9D2-F975-4F26-A839-E5EDF58BC9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22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76CE-488E-4E05-9969-AD1BD4FE6430}" type="datetimeFigureOut">
              <a:rPr lang="cs-CZ" smtClean="0"/>
              <a:t>14.03.2023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E9D2-F975-4F26-A839-E5EDF58BC9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14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76CE-488E-4E05-9969-AD1BD4FE6430}" type="datetimeFigureOut">
              <a:rPr lang="cs-CZ" smtClean="0"/>
              <a:t>14.03.2023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E9D2-F975-4F26-A839-E5EDF58BC9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0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76CE-488E-4E05-9969-AD1BD4FE6430}" type="datetimeFigureOut">
              <a:rPr lang="cs-CZ" smtClean="0"/>
              <a:t>14.03.2023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E9D2-F975-4F26-A839-E5EDF58BC9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67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76CE-488E-4E05-9969-AD1BD4FE6430}" type="datetimeFigureOut">
              <a:rPr lang="cs-CZ" smtClean="0"/>
              <a:t>14.03.2023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E9D2-F975-4F26-A839-E5EDF58BC9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15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76CE-488E-4E05-9969-AD1BD4FE6430}" type="datetimeFigureOut">
              <a:rPr lang="cs-CZ" smtClean="0"/>
              <a:t>14.03.2023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E9D2-F975-4F26-A839-E5EDF58BC9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28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76CE-488E-4E05-9969-AD1BD4FE6430}" type="datetimeFigureOut">
              <a:rPr lang="cs-CZ" smtClean="0"/>
              <a:t>14.03.2023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E9D2-F975-4F26-A839-E5EDF58BC9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92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476CE-488E-4E05-9969-AD1BD4FE6430}" type="datetimeFigureOut">
              <a:rPr lang="cs-CZ" smtClean="0"/>
              <a:t>14.03.2023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6E9D2-F975-4F26-A839-E5EDF58BC9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72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ha.fsv.cvut.cz/index.ph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de/books?id=gzk_AAAAcAAJ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zso.cz/csu/czso/historicky-lexikon-obci-1869-az-201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lex.onb.ac.a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85980"/>
            <a:ext cx="9144000" cy="1100379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4455763" cy="6854331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964" y="33036"/>
            <a:ext cx="3888035" cy="388803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91" y="3195920"/>
            <a:ext cx="4528088" cy="366208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762" y="356461"/>
            <a:ext cx="4441910" cy="274740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547" y="4013126"/>
            <a:ext cx="3265454" cy="281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7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451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1848 - 1938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99642"/>
            <a:ext cx="10515600" cy="5177321"/>
          </a:xfrm>
        </p:spPr>
        <p:txBody>
          <a:bodyPr>
            <a:normAutofit fontScale="85000" lnSpcReduction="20000"/>
          </a:bodyPr>
          <a:lstStyle/>
          <a:p>
            <a:r>
              <a:rPr lang="cs-CZ" u="sng" dirty="0" smtClean="0"/>
              <a:t>Základní chronologie:</a:t>
            </a:r>
          </a:p>
          <a:p>
            <a:r>
              <a:rPr lang="cs-CZ" b="1" dirty="0" smtClean="0"/>
              <a:t>1848</a:t>
            </a:r>
            <a:r>
              <a:rPr lang="cs-CZ" dirty="0" smtClean="0"/>
              <a:t> (-1850, -1868) – zcela zásadní milník v dějinách moderní éry (odděluje dvě společensko-ekonomické éry)      nutnost zformování nového typu správy</a:t>
            </a:r>
          </a:p>
          <a:p>
            <a:r>
              <a:rPr lang="cs-CZ" dirty="0" smtClean="0"/>
              <a:t>- konstituce (ovšem výrazná pravomoc císaře ve všech oblastech správy a práva)</a:t>
            </a:r>
          </a:p>
          <a:p>
            <a:r>
              <a:rPr lang="cs-CZ" dirty="0" smtClean="0"/>
              <a:t>- parlament + vlády</a:t>
            </a:r>
          </a:p>
          <a:p>
            <a:r>
              <a:rPr lang="cs-CZ" dirty="0" smtClean="0"/>
              <a:t>- zrušena patrimoniální správa      nástup státní správy a samosprávy (průvodním jevem silná nacionalizace, boj o radnice)</a:t>
            </a:r>
          </a:p>
          <a:p>
            <a:endParaRPr lang="cs-CZ" dirty="0"/>
          </a:p>
          <a:p>
            <a:r>
              <a:rPr lang="cs-CZ" b="1" dirty="0" smtClean="0"/>
              <a:t>1918</a:t>
            </a:r>
            <a:r>
              <a:rPr lang="cs-CZ" dirty="0" smtClean="0"/>
              <a:t> – druhý zásadní milník? </a:t>
            </a:r>
          </a:p>
          <a:p>
            <a:r>
              <a:rPr lang="cs-CZ" dirty="0" smtClean="0"/>
              <a:t>- Recepční norma</a:t>
            </a:r>
          </a:p>
          <a:p>
            <a:r>
              <a:rPr lang="cs-CZ" dirty="0" smtClean="0"/>
              <a:t>- nacionalizace      politizace + demokratizace</a:t>
            </a:r>
          </a:p>
          <a:p>
            <a:endParaRPr lang="cs-CZ" dirty="0"/>
          </a:p>
          <a:p>
            <a:r>
              <a:rPr lang="cs-CZ" u="sng" dirty="0" smtClean="0"/>
              <a:t>Teritoriální záběr:</a:t>
            </a:r>
          </a:p>
          <a:p>
            <a:r>
              <a:rPr lang="cs-CZ" dirty="0" smtClean="0"/>
              <a:t>České země, resp. monarchie (pouze stručně Horní Uhry), Československo</a:t>
            </a: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3029918" y="4664991"/>
            <a:ext cx="294468" cy="185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4974958" y="2871055"/>
            <a:ext cx="294468" cy="185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4892299" y="1709981"/>
            <a:ext cx="294468" cy="185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21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Instanční rozdělení (územní struktura)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1. sídla (městská, vrchnostenská správa     obecní samospráva) – samospráva jako „nový“ autonomní prvek správy (také v instanci okresní a zemské) </a:t>
            </a:r>
          </a:p>
          <a:p>
            <a:r>
              <a:rPr lang="cs-CZ" dirty="0" smtClean="0"/>
              <a:t>2. vrchnostenská a městská správa (komplexní systém správy městského a venkovského obyvatelstva      kombinovaná náhrada (okresní úroveň a samospráva)</a:t>
            </a:r>
          </a:p>
          <a:p>
            <a:r>
              <a:rPr lang="cs-CZ" dirty="0" smtClean="0"/>
              <a:t>3. (krajská) zemská rovina (krajská pouze krátce, do 60. let – poté až 1948, tehdy končí zemská úroveň)</a:t>
            </a:r>
          </a:p>
          <a:p>
            <a:r>
              <a:rPr lang="cs-CZ" dirty="0" smtClean="0"/>
              <a:t>4. centrální rovina (nástup vlád a parlamentu; teritoriální a systémová změna 1918)</a:t>
            </a:r>
          </a:p>
          <a:p>
            <a:endParaRPr lang="cs-CZ" dirty="0"/>
          </a:p>
          <a:p>
            <a:r>
              <a:rPr lang="cs-CZ" dirty="0" smtClean="0"/>
              <a:t>Rovina zeměpanská (resp. po 1918 státní) a autonomní</a:t>
            </a: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6431796" y="1914042"/>
            <a:ext cx="294468" cy="185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4726983" y="3138407"/>
            <a:ext cx="294468" cy="185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901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Odvětví (typy) správní organizace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Ústavní a vrcholné správní instituce</a:t>
            </a:r>
          </a:p>
          <a:p>
            <a:r>
              <a:rPr lang="cs-CZ" dirty="0" smtClean="0"/>
              <a:t>Politická s. (základ státní správy, vydělila se z ní soudní a finanční s.)</a:t>
            </a:r>
          </a:p>
          <a:p>
            <a:r>
              <a:rPr lang="cs-CZ" dirty="0" smtClean="0"/>
              <a:t>Soudní s.</a:t>
            </a:r>
          </a:p>
          <a:p>
            <a:r>
              <a:rPr lang="cs-CZ" dirty="0" smtClean="0"/>
              <a:t>Finanční s</a:t>
            </a:r>
            <a:r>
              <a:rPr lang="cs-CZ" dirty="0" smtClean="0"/>
              <a:t>.</a:t>
            </a:r>
          </a:p>
          <a:p>
            <a:r>
              <a:rPr lang="cs-CZ" smtClean="0"/>
              <a:t>Hospodářská s.</a:t>
            </a:r>
            <a:endParaRPr lang="cs-CZ" dirty="0" smtClean="0"/>
          </a:p>
          <a:p>
            <a:r>
              <a:rPr lang="cs-CZ" dirty="0" smtClean="0"/>
              <a:t>Vojenská s. (včetně policie a četnictva) – zajišťování bezpečnosti se překrývá s rovinou politické správy a samosprávy</a:t>
            </a:r>
          </a:p>
          <a:p>
            <a:r>
              <a:rPr lang="cs-CZ" dirty="0" smtClean="0"/>
              <a:t>Církevní s. (pouze okrajově, její význam po 1848 upadá, církev pod státní správou, avšak pod státní ochranou)</a:t>
            </a:r>
          </a:p>
          <a:p>
            <a:r>
              <a:rPr lang="cs-CZ" dirty="0" smtClean="0"/>
              <a:t>Územní samospráva (původní představa o vzniku samosprávy na všech instancích, realita odlišná)</a:t>
            </a:r>
          </a:p>
          <a:p>
            <a:endParaRPr lang="cs-CZ" dirty="0"/>
          </a:p>
          <a:p>
            <a:r>
              <a:rPr lang="cs-CZ" dirty="0"/>
              <a:t>úřednictvo státní správy a samosprávy</a:t>
            </a:r>
          </a:p>
        </p:txBody>
      </p:sp>
    </p:spTree>
    <p:extLst>
      <p:ext uri="{BB962C8B-B14F-4D97-AF65-F5344CB8AC3E}">
        <p14:creationId xmlns:p14="http://schemas.microsoft.com/office/powerpoint/2010/main" val="309794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9485"/>
            <a:ext cx="10515600" cy="666427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81641"/>
            <a:ext cx="10515600" cy="5875192"/>
          </a:xfrm>
        </p:spPr>
        <p:txBody>
          <a:bodyPr>
            <a:normAutofit/>
          </a:bodyPr>
          <a:lstStyle/>
          <a:p>
            <a:r>
              <a:rPr lang="cs-CZ" sz="1900" dirty="0" smtClean="0"/>
              <a:t>Janák, J.,  Hledíková, Z., Dobeš J.: </a:t>
            </a:r>
            <a:r>
              <a:rPr lang="cs-CZ" sz="1900" i="1" dirty="0" smtClean="0"/>
              <a:t>Dějiny správy v českých zemích. Od počátků státu po současnost</a:t>
            </a:r>
            <a:r>
              <a:rPr lang="cs-CZ" sz="1900" dirty="0" smtClean="0"/>
              <a:t>. Praha 2005</a:t>
            </a:r>
          </a:p>
          <a:p>
            <a:r>
              <a:rPr lang="cs-CZ" sz="1900" dirty="0"/>
              <a:t>Malý, K. a kol</a:t>
            </a:r>
            <a:r>
              <a:rPr lang="cs-CZ" sz="1900" dirty="0" smtClean="0"/>
              <a:t>.: </a:t>
            </a:r>
            <a:r>
              <a:rPr lang="cs-CZ" sz="1900" i="1" dirty="0"/>
              <a:t>Dějiny českého a československého práva do roku </a:t>
            </a:r>
            <a:r>
              <a:rPr lang="cs-CZ" sz="1900" i="1" dirty="0" smtClean="0"/>
              <a:t>1945</a:t>
            </a:r>
            <a:r>
              <a:rPr lang="cs-CZ" sz="1900" dirty="0" smtClean="0"/>
              <a:t>. </a:t>
            </a:r>
            <a:r>
              <a:rPr lang="cs-CZ" sz="1900" dirty="0"/>
              <a:t>Praha </a:t>
            </a:r>
            <a:r>
              <a:rPr lang="cs-CZ" sz="1900" dirty="0" smtClean="0"/>
              <a:t>2004</a:t>
            </a:r>
          </a:p>
          <a:p>
            <a:r>
              <a:rPr lang="cs-CZ" sz="1900" dirty="0" smtClean="0"/>
              <a:t>Hlavačka, M.: </a:t>
            </a:r>
            <a:r>
              <a:rPr lang="cs-CZ" sz="1900" i="1" dirty="0" smtClean="0"/>
              <a:t>Zlatý věk české samosprávy. Samospráva a její vliv na hospodářský, sociální a intelektuální rozvoj Čech 1862-1913. </a:t>
            </a:r>
            <a:r>
              <a:rPr lang="cs-CZ" sz="1900" dirty="0" smtClean="0"/>
              <a:t>Praha 2006</a:t>
            </a:r>
          </a:p>
          <a:p>
            <a:r>
              <a:rPr lang="cs-CZ" sz="1900" dirty="0"/>
              <a:t>Veselý, Z.: </a:t>
            </a:r>
            <a:r>
              <a:rPr lang="cs-CZ" sz="1900" i="1" dirty="0"/>
              <a:t>Dějiny českého státu v dokumentech</a:t>
            </a:r>
            <a:r>
              <a:rPr lang="cs-CZ" sz="1900" dirty="0"/>
              <a:t>. </a:t>
            </a:r>
            <a:r>
              <a:rPr lang="cs-CZ" sz="1900" dirty="0" smtClean="0"/>
              <a:t>Praha </a:t>
            </a:r>
            <a:r>
              <a:rPr lang="cs-CZ" sz="1900" dirty="0"/>
              <a:t>2003</a:t>
            </a:r>
            <a:endParaRPr lang="cs-CZ" sz="1900" dirty="0" smtClean="0"/>
          </a:p>
          <a:p>
            <a:r>
              <a:rPr lang="cs-CZ" sz="1900" dirty="0" smtClean="0"/>
              <a:t>Průvodce po archivních fondech a sbírkách (Národní archiv)</a:t>
            </a:r>
          </a:p>
          <a:p>
            <a:r>
              <a:rPr lang="cs-CZ" sz="1900" dirty="0" smtClean="0"/>
              <a:t>Z dalších autorů přehledových prací: Karel </a:t>
            </a:r>
            <a:r>
              <a:rPr lang="cs-CZ" sz="1900" dirty="0" err="1" smtClean="0"/>
              <a:t>Schelle</a:t>
            </a:r>
            <a:r>
              <a:rPr lang="cs-CZ" sz="1900" dirty="0" smtClean="0"/>
              <a:t>, Ivan </a:t>
            </a:r>
            <a:r>
              <a:rPr lang="cs-CZ" sz="1900" dirty="0" err="1" smtClean="0"/>
              <a:t>Štarha</a:t>
            </a:r>
            <a:r>
              <a:rPr lang="cs-CZ" sz="1900" dirty="0" smtClean="0"/>
              <a:t> aj.</a:t>
            </a:r>
          </a:p>
          <a:p>
            <a:r>
              <a:rPr lang="cs-CZ" sz="1900" dirty="0" err="1" smtClean="0"/>
              <a:t>Wandruszka</a:t>
            </a:r>
            <a:r>
              <a:rPr lang="cs-CZ" sz="1900" dirty="0" smtClean="0"/>
              <a:t>, A. – </a:t>
            </a:r>
            <a:r>
              <a:rPr lang="cs-CZ" sz="1900" dirty="0" err="1" smtClean="0"/>
              <a:t>Urbanitsch</a:t>
            </a:r>
            <a:r>
              <a:rPr lang="cs-CZ" sz="1900" dirty="0" smtClean="0"/>
              <a:t>, P. </a:t>
            </a:r>
            <a:r>
              <a:rPr lang="cs-CZ" sz="1900" dirty="0"/>
              <a:t>(</a:t>
            </a:r>
            <a:r>
              <a:rPr lang="cs-CZ" sz="1900" dirty="0" err="1"/>
              <a:t>Hrsg</a:t>
            </a:r>
            <a:r>
              <a:rPr lang="cs-CZ" sz="1900" dirty="0" smtClean="0"/>
              <a:t>.): </a:t>
            </a:r>
            <a:r>
              <a:rPr lang="cs-CZ" sz="1900" i="1" dirty="0"/>
              <a:t>Die </a:t>
            </a:r>
            <a:r>
              <a:rPr lang="cs-CZ" sz="1900" i="1" dirty="0" err="1"/>
              <a:t>Habsburger­monarchie</a:t>
            </a:r>
            <a:r>
              <a:rPr lang="cs-CZ" sz="1900" i="1" dirty="0"/>
              <a:t> 1848-1918 II. </a:t>
            </a:r>
            <a:r>
              <a:rPr lang="cs-CZ" sz="1900" i="1" dirty="0" err="1"/>
              <a:t>Verwaltung</a:t>
            </a:r>
            <a:r>
              <a:rPr lang="cs-CZ" sz="1900" i="1" dirty="0"/>
              <a:t> </a:t>
            </a:r>
            <a:r>
              <a:rPr lang="cs-CZ" sz="1900" i="1" dirty="0" err="1"/>
              <a:t>und</a:t>
            </a:r>
            <a:r>
              <a:rPr lang="cs-CZ" sz="1900" i="1" dirty="0"/>
              <a:t> </a:t>
            </a:r>
            <a:r>
              <a:rPr lang="cs-CZ" sz="1900" i="1" dirty="0" err="1" smtClean="0"/>
              <a:t>Rechtswesen</a:t>
            </a:r>
            <a:r>
              <a:rPr lang="cs-CZ" sz="1900" dirty="0"/>
              <a:t>.</a:t>
            </a:r>
            <a:r>
              <a:rPr lang="cs-CZ" sz="1900" dirty="0" smtClean="0"/>
              <a:t> </a:t>
            </a:r>
            <a:r>
              <a:rPr lang="cs-CZ" sz="1900" dirty="0" err="1"/>
              <a:t>Wien</a:t>
            </a:r>
            <a:r>
              <a:rPr lang="cs-CZ" sz="1900" dirty="0"/>
              <a:t> 1975.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32" y="4525505"/>
            <a:ext cx="1640883" cy="233890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560" y="4523713"/>
            <a:ext cx="1696420" cy="239494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674" y="4517924"/>
            <a:ext cx="1656727" cy="233890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373" y="4510344"/>
            <a:ext cx="1667466" cy="235407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609" y="4525505"/>
            <a:ext cx="1648075" cy="236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551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Kartografické zpracování vývoje správy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32854"/>
            <a:ext cx="10515600" cy="4844109"/>
          </a:xfrm>
        </p:spPr>
        <p:txBody>
          <a:bodyPr/>
          <a:lstStyle/>
          <a:p>
            <a:r>
              <a:rPr lang="cs-CZ" dirty="0"/>
              <a:t>Eva SEMOTANOVÁ – Jiří CAJTHAML a kol. </a:t>
            </a:r>
            <a:r>
              <a:rPr lang="cs-CZ" i="1" dirty="0"/>
              <a:t>Akademický atlas českých dějin</a:t>
            </a:r>
            <a:r>
              <a:rPr lang="cs-CZ" dirty="0"/>
              <a:t>. Praha </a:t>
            </a:r>
            <a:r>
              <a:rPr lang="cs-CZ" dirty="0" smtClean="0"/>
              <a:t>2014</a:t>
            </a:r>
          </a:p>
          <a:p>
            <a:r>
              <a:rPr lang="cs-CZ" dirty="0"/>
              <a:t>Český historický atlas </a:t>
            </a:r>
            <a:r>
              <a:rPr lang="cs-CZ" u="sng" dirty="0">
                <a:hlinkClick r:id="rId3"/>
              </a:rPr>
              <a:t>https://cha.fsv.cvut.cz/index.php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3003" y="2261817"/>
            <a:ext cx="3078997" cy="4596184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" y="2812942"/>
            <a:ext cx="8260480" cy="404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9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840" y="347708"/>
            <a:ext cx="1173915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 smtClean="0"/>
              <a:t>Genealogie - </a:t>
            </a:r>
            <a:r>
              <a:rPr lang="cs-CZ" sz="4000" dirty="0" err="1" smtClean="0"/>
              <a:t>Familia</a:t>
            </a:r>
            <a:r>
              <a:rPr lang="cs-CZ" sz="4000" dirty="0" smtClean="0"/>
              <a:t> </a:t>
            </a:r>
            <a:r>
              <a:rPr lang="cs-CZ" sz="4000" dirty="0" err="1" smtClean="0"/>
              <a:t>Austria</a:t>
            </a:r>
            <a:r>
              <a:rPr lang="cs-CZ" sz="4000" dirty="0" smtClean="0"/>
              <a:t>      Retrospektivní lexikon 	/					  		  Historický </a:t>
            </a:r>
            <a:r>
              <a:rPr lang="cs-CZ" sz="4000" dirty="0"/>
              <a:t>lexikon obcí České </a:t>
            </a:r>
            <a:r>
              <a:rPr lang="cs-CZ" sz="4000" dirty="0" smtClean="0"/>
              <a:t>					republiky </a:t>
            </a:r>
            <a:r>
              <a:rPr lang="cs-CZ" sz="4000" dirty="0"/>
              <a:t>- </a:t>
            </a:r>
            <a:r>
              <a:rPr lang="cs-CZ" sz="4000" dirty="0" smtClean="0"/>
              <a:t>1869-2005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2264229"/>
            <a:ext cx="5181600" cy="3912734"/>
          </a:xfrm>
        </p:spPr>
        <p:txBody>
          <a:bodyPr/>
          <a:lstStyle/>
          <a:p>
            <a:r>
              <a:rPr lang="de-DE" dirty="0" smtClean="0"/>
              <a:t>Alphabetisch geordnetes Orts-</a:t>
            </a:r>
            <a:r>
              <a:rPr lang="de-DE" dirty="0" err="1" smtClean="0"/>
              <a:t>Verzeichniß</a:t>
            </a:r>
            <a:r>
              <a:rPr lang="de-DE" dirty="0" smtClean="0"/>
              <a:t> der Kronländer: Mähren und Schlesien nach der k. k. politischen Administrations- und </a:t>
            </a:r>
            <a:r>
              <a:rPr lang="de-DE" dirty="0" err="1" smtClean="0"/>
              <a:t>Gerichtseintheilung</a:t>
            </a:r>
            <a:r>
              <a:rPr lang="de-DE" dirty="0" smtClean="0"/>
              <a:t>, 1850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https://books.google.de/books?id=gzk_AAAAcAAJ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6172200" y="2264229"/>
            <a:ext cx="5181600" cy="3912734"/>
          </a:xfrm>
        </p:spPr>
        <p:txBody>
          <a:bodyPr/>
          <a:lstStyle/>
          <a:p>
            <a:r>
              <a:rPr lang="cs-CZ" dirty="0" smtClean="0"/>
              <a:t>Historický lexikon obcí ČR – abecední přehled obcí a jejich částí</a:t>
            </a:r>
          </a:p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www.czso.cz/csu/czso/historicky-lexikon-obci-1869-az-2015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9254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11444"/>
            <a:ext cx="10515600" cy="6021092"/>
          </a:xfrm>
        </p:spPr>
        <p:txBody>
          <a:bodyPr>
            <a:normAutofit/>
          </a:bodyPr>
          <a:lstStyle/>
          <a:p>
            <a:r>
              <a:rPr lang="cs-CZ" dirty="0" err="1" smtClean="0"/>
              <a:t>Hof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Staats-Handbuch</a:t>
            </a:r>
            <a:r>
              <a:rPr lang="cs-CZ" dirty="0" smtClean="0"/>
              <a:t> (Schematismus)</a:t>
            </a:r>
          </a:p>
          <a:p>
            <a:r>
              <a:rPr lang="cs-CZ" dirty="0" err="1" smtClean="0"/>
              <a:t>Personalstand</a:t>
            </a:r>
            <a:r>
              <a:rPr lang="cs-CZ" dirty="0" smtClean="0"/>
              <a:t> (Personální stav úřednictva, </a:t>
            </a:r>
            <a:r>
              <a:rPr lang="cs-CZ" dirty="0" err="1" smtClean="0"/>
              <a:t>Konkretální</a:t>
            </a:r>
            <a:r>
              <a:rPr lang="cs-CZ" dirty="0" smtClean="0"/>
              <a:t> status)</a:t>
            </a:r>
          </a:p>
          <a:p>
            <a:r>
              <a:rPr lang="de-DE" dirty="0" smtClean="0"/>
              <a:t>ALE</a:t>
            </a:r>
            <a:r>
              <a:rPr lang="cs-CZ" dirty="0" smtClean="0"/>
              <a:t>X </a:t>
            </a:r>
            <a:r>
              <a:rPr lang="de-DE" dirty="0" smtClean="0"/>
              <a:t>Historische </a:t>
            </a:r>
            <a:r>
              <a:rPr lang="de-DE" dirty="0"/>
              <a:t>Rechts- und </a:t>
            </a:r>
            <a:r>
              <a:rPr lang="de-DE" dirty="0" smtClean="0"/>
              <a:t>Gesetzestexte</a:t>
            </a:r>
            <a:r>
              <a:rPr lang="cs-CZ" dirty="0"/>
              <a:t> (</a:t>
            </a:r>
            <a:r>
              <a:rPr lang="cs-CZ" dirty="0">
                <a:hlinkClick r:id="rId3"/>
              </a:rPr>
              <a:t>https://alex.onb.ac.at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) </a:t>
            </a:r>
          </a:p>
          <a:p>
            <a:endParaRPr lang="cs-CZ" dirty="0" smtClean="0"/>
          </a:p>
          <a:p>
            <a:r>
              <a:rPr lang="cs-CZ" u="sng" dirty="0" smtClean="0"/>
              <a:t>Novodobé přehledy (slovníky úřednictva)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Lišková</a:t>
            </a:r>
            <a:r>
              <a:rPr lang="cs-CZ" dirty="0"/>
              <a:t>, M.: Slovník představitelů zemské samosprávy v Čechách </a:t>
            </a:r>
            <a:r>
              <a:rPr lang="cs-CZ" dirty="0" smtClean="0"/>
              <a:t>1861-1913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- Klečacký, M.: Slovník </a:t>
            </a:r>
            <a:r>
              <a:rPr lang="cs-CZ" dirty="0"/>
              <a:t>představitelů politické správy v Čechách v letech </a:t>
            </a:r>
            <a:r>
              <a:rPr lang="cs-CZ" dirty="0" smtClean="0"/>
              <a:t>1849-1918</a:t>
            </a:r>
          </a:p>
          <a:p>
            <a:pPr marL="0" indent="0">
              <a:buNone/>
            </a:pPr>
            <a:r>
              <a:rPr lang="cs-CZ" dirty="0"/>
              <a:t> - </a:t>
            </a:r>
            <a:r>
              <a:rPr lang="cs-CZ" dirty="0" smtClean="0"/>
              <a:t>týž: Slovník </a:t>
            </a:r>
            <a:r>
              <a:rPr lang="cs-CZ" dirty="0"/>
              <a:t>představitelů soudní správy v Čechách v letech 1849-1918</a:t>
            </a:r>
          </a:p>
          <a:p>
            <a:pPr marL="0" indent="0">
              <a:buNone/>
            </a:pPr>
            <a:r>
              <a:rPr lang="cs-CZ" dirty="0" smtClean="0"/>
              <a:t> - Vyskočil, A.: Slovník představitelů politické správy na Moravě v letech 1850-1918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2" y="0"/>
            <a:ext cx="4629605" cy="6858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4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24725"/>
            <a:ext cx="10515600" cy="59668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Úřednictvo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70122"/>
            <a:ext cx="10515600" cy="5006841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/>
              <a:t>Heindl</a:t>
            </a:r>
            <a:r>
              <a:rPr lang="cs-CZ" dirty="0" smtClean="0"/>
              <a:t>, W.: </a:t>
            </a:r>
            <a:r>
              <a:rPr lang="cs-CZ" i="1" dirty="0" err="1"/>
              <a:t>Gehorsame</a:t>
            </a:r>
            <a:r>
              <a:rPr lang="cs-CZ" i="1" dirty="0"/>
              <a:t> </a:t>
            </a:r>
            <a:r>
              <a:rPr lang="cs-CZ" i="1" dirty="0" err="1"/>
              <a:t>Rebellen</a:t>
            </a:r>
            <a:r>
              <a:rPr lang="cs-CZ" i="1" dirty="0"/>
              <a:t>. </a:t>
            </a:r>
            <a:r>
              <a:rPr lang="cs-CZ" i="1" dirty="0" err="1"/>
              <a:t>Bürokratie</a:t>
            </a:r>
            <a:r>
              <a:rPr lang="cs-CZ" i="1" dirty="0"/>
              <a:t> </a:t>
            </a:r>
            <a:r>
              <a:rPr lang="cs-CZ" i="1" dirty="0" err="1"/>
              <a:t>und</a:t>
            </a:r>
            <a:r>
              <a:rPr lang="cs-CZ" i="1" dirty="0"/>
              <a:t> </a:t>
            </a:r>
            <a:r>
              <a:rPr lang="cs-CZ" i="1" dirty="0" err="1"/>
              <a:t>Beamte</a:t>
            </a:r>
            <a:r>
              <a:rPr lang="cs-CZ" i="1" dirty="0"/>
              <a:t> in </a:t>
            </a:r>
            <a:r>
              <a:rPr lang="cs-CZ" i="1" dirty="0" err="1"/>
              <a:t>Österreich</a:t>
            </a:r>
            <a:r>
              <a:rPr lang="cs-CZ" i="1" dirty="0"/>
              <a:t> 1780 bis 1848</a:t>
            </a:r>
            <a:r>
              <a:rPr lang="cs-CZ" dirty="0" smtClean="0"/>
              <a:t>.</a:t>
            </a:r>
          </a:p>
          <a:p>
            <a:r>
              <a:rPr lang="cs-CZ" dirty="0" smtClean="0"/>
              <a:t>Táž: </a:t>
            </a:r>
            <a:r>
              <a:rPr lang="de-DE" i="1" dirty="0" err="1"/>
              <a:t>Josephinische</a:t>
            </a:r>
            <a:r>
              <a:rPr lang="de-DE" i="1" dirty="0"/>
              <a:t> </a:t>
            </a:r>
            <a:r>
              <a:rPr lang="de-DE" i="1" dirty="0" smtClean="0"/>
              <a:t>Mandarine</a:t>
            </a:r>
            <a:r>
              <a:rPr lang="cs-CZ" i="1" dirty="0" smtClean="0"/>
              <a:t>. </a:t>
            </a:r>
            <a:r>
              <a:rPr lang="de-DE" i="1" dirty="0" smtClean="0"/>
              <a:t>B</a:t>
            </a:r>
            <a:r>
              <a:rPr lang="cs-CZ" i="1" dirty="0" smtClean="0"/>
              <a:t>ü</a:t>
            </a:r>
            <a:r>
              <a:rPr lang="de-DE" i="1" dirty="0" err="1" smtClean="0"/>
              <a:t>rokratie</a:t>
            </a:r>
            <a:r>
              <a:rPr lang="de-DE" i="1" dirty="0" smtClean="0"/>
              <a:t> </a:t>
            </a:r>
            <a:r>
              <a:rPr lang="cs-CZ" i="1" dirty="0" smtClean="0"/>
              <a:t>u</a:t>
            </a:r>
            <a:r>
              <a:rPr lang="de-DE" i="1" dirty="0" err="1" smtClean="0"/>
              <a:t>nd</a:t>
            </a:r>
            <a:r>
              <a:rPr lang="de-DE" i="1" dirty="0" smtClean="0"/>
              <a:t> </a:t>
            </a:r>
            <a:r>
              <a:rPr lang="de-DE" i="1" dirty="0"/>
              <a:t>Beamte in </a:t>
            </a:r>
            <a:r>
              <a:rPr lang="cs-CZ" i="1" dirty="0" smtClean="0"/>
              <a:t>Ö</a:t>
            </a:r>
            <a:r>
              <a:rPr lang="de-DE" i="1" dirty="0" err="1" smtClean="0"/>
              <a:t>sterreich</a:t>
            </a:r>
            <a:r>
              <a:rPr lang="de-DE" i="1" dirty="0" smtClean="0"/>
              <a:t> 1848</a:t>
            </a:r>
            <a:r>
              <a:rPr lang="cs-CZ" i="1" dirty="0" smtClean="0"/>
              <a:t> bis </a:t>
            </a:r>
            <a:r>
              <a:rPr lang="de-DE" i="1" dirty="0" smtClean="0"/>
              <a:t>1914</a:t>
            </a:r>
            <a:endParaRPr lang="cs-CZ" i="1" dirty="0" smtClean="0"/>
          </a:p>
          <a:p>
            <a:r>
              <a:rPr lang="cs-CZ" dirty="0" err="1" smtClean="0"/>
              <a:t>Megner</a:t>
            </a:r>
            <a:r>
              <a:rPr lang="cs-CZ" dirty="0" smtClean="0"/>
              <a:t>, K.: </a:t>
            </a:r>
            <a:r>
              <a:rPr lang="cs-CZ" i="1" dirty="0" err="1"/>
              <a:t>Beamte</a:t>
            </a:r>
            <a:r>
              <a:rPr lang="cs-CZ" i="1" dirty="0"/>
              <a:t>. </a:t>
            </a:r>
            <a:r>
              <a:rPr lang="cs-CZ" i="1" dirty="0" err="1"/>
              <a:t>Wirtschafts</a:t>
            </a:r>
            <a:r>
              <a:rPr lang="cs-CZ" i="1" dirty="0"/>
              <a:t>- </a:t>
            </a:r>
            <a:r>
              <a:rPr lang="cs-CZ" i="1" dirty="0" err="1"/>
              <a:t>und</a:t>
            </a:r>
            <a:r>
              <a:rPr lang="cs-CZ" i="1" dirty="0"/>
              <a:t> </a:t>
            </a:r>
            <a:r>
              <a:rPr lang="cs-CZ" i="1" dirty="0" err="1"/>
              <a:t>sozialgeschichtliche</a:t>
            </a:r>
            <a:r>
              <a:rPr lang="cs-CZ" i="1" dirty="0"/>
              <a:t> Aspekte des k. k. </a:t>
            </a:r>
            <a:r>
              <a:rPr lang="cs-CZ" i="1" dirty="0" err="1"/>
              <a:t>Beamtentums</a:t>
            </a:r>
            <a:endParaRPr lang="cs-CZ" dirty="0" smtClean="0"/>
          </a:p>
          <a:p>
            <a:r>
              <a:rPr lang="cs-CZ" dirty="0" smtClean="0"/>
              <a:t>Sviták, Z.: </a:t>
            </a:r>
            <a:r>
              <a:rPr lang="cs-CZ" i="1" dirty="0"/>
              <a:t>Z počátků moderní byrokracie: Nejvyšší zeměpanský úřad na Moravě v letech 1748–1782</a:t>
            </a:r>
          </a:p>
          <a:p>
            <a:r>
              <a:rPr lang="cs-CZ" dirty="0" smtClean="0"/>
              <a:t>Macková M.: </a:t>
            </a:r>
            <a:r>
              <a:rPr lang="cs-CZ" i="1" dirty="0" smtClean="0"/>
              <a:t>Úřednictvo </a:t>
            </a:r>
            <a:r>
              <a:rPr lang="cs-CZ" i="1" dirty="0"/>
              <a:t>venkovských okresů v Čechách (</a:t>
            </a:r>
            <a:r>
              <a:rPr lang="cs-CZ" i="1" dirty="0" smtClean="0"/>
              <a:t>1850</a:t>
            </a:r>
            <a:r>
              <a:rPr lang="cs-CZ" i="1" dirty="0"/>
              <a:t>–</a:t>
            </a:r>
            <a:r>
              <a:rPr lang="cs-CZ" i="1" dirty="0" smtClean="0"/>
              <a:t>1914</a:t>
            </a:r>
            <a:r>
              <a:rPr lang="cs-CZ" i="1" dirty="0"/>
              <a:t>). Se zřetelem k okresům východních </a:t>
            </a:r>
            <a:r>
              <a:rPr lang="cs-CZ" i="1" dirty="0" smtClean="0"/>
              <a:t>Čech</a:t>
            </a:r>
          </a:p>
          <a:p>
            <a:r>
              <a:rPr lang="cs-CZ" dirty="0" smtClean="0"/>
              <a:t>Vošahlíková, P.: </a:t>
            </a:r>
            <a:r>
              <a:rPr lang="cs-CZ" i="1" dirty="0" smtClean="0"/>
              <a:t>Von </a:t>
            </a:r>
            <a:r>
              <a:rPr lang="cs-CZ" i="1" dirty="0" err="1" smtClean="0"/>
              <a:t>Amts</a:t>
            </a:r>
            <a:r>
              <a:rPr lang="cs-CZ" i="1" dirty="0" smtClean="0"/>
              <a:t> </a:t>
            </a:r>
            <a:r>
              <a:rPr lang="cs-CZ" i="1" dirty="0" err="1" smtClean="0"/>
              <a:t>wegen</a:t>
            </a:r>
            <a:endParaRPr lang="cs-CZ" i="1" dirty="0" smtClean="0"/>
          </a:p>
          <a:p>
            <a:r>
              <a:rPr lang="cs-CZ" dirty="0" smtClean="0"/>
              <a:t>Klečacký, M.: </a:t>
            </a:r>
            <a:r>
              <a:rPr lang="cs-CZ" i="1" dirty="0" smtClean="0"/>
              <a:t>Poslušný vládce okresu. Okresní hejtman a proměny státní moci v Čechách v letech 1868</a:t>
            </a:r>
            <a:r>
              <a:rPr lang="cs-CZ" i="1" dirty="0"/>
              <a:t>–</a:t>
            </a:r>
            <a:r>
              <a:rPr lang="cs-CZ" i="1" dirty="0" smtClean="0"/>
              <a:t>1938</a:t>
            </a:r>
            <a:endParaRPr lang="de-DE" i="1" dirty="0"/>
          </a:p>
          <a:p>
            <a:r>
              <a:rPr lang="cs-CZ" dirty="0" smtClean="0"/>
              <a:t>Vyskočil, A.: </a:t>
            </a:r>
            <a:r>
              <a:rPr lang="cs-CZ" i="1" dirty="0" smtClean="0"/>
              <a:t>C. k. úředník ve zlatém věku jistoty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48212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1295</TotalTime>
  <Words>1413</Words>
  <Application>Microsoft Office PowerPoint</Application>
  <PresentationFormat>Širokoúhlá obrazovka</PresentationFormat>
  <Paragraphs>102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Prezentace aplikace PowerPoint</vt:lpstr>
      <vt:lpstr>1848 - 1938</vt:lpstr>
      <vt:lpstr>Instanční rozdělení (územní struktura)</vt:lpstr>
      <vt:lpstr>Odvětví (typy) správní organizace</vt:lpstr>
      <vt:lpstr>Literatura</vt:lpstr>
      <vt:lpstr>Kartografické zpracování vývoje správy</vt:lpstr>
      <vt:lpstr>Genealogie - Familia Austria      Retrospektivní lexikon  /           Historický lexikon obcí České      republiky - 1869-2005</vt:lpstr>
      <vt:lpstr>Prezentace aplikace PowerPoint</vt:lpstr>
      <vt:lpstr>Úřednictvo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Úvodní hodina</dc:title>
  <dc:creator>Aleš</dc:creator>
  <cp:lastModifiedBy>Aleš</cp:lastModifiedBy>
  <cp:revision>74</cp:revision>
  <cp:lastPrinted>2023-03-07T06:37:30Z</cp:lastPrinted>
  <dcterms:created xsi:type="dcterms:W3CDTF">2023-03-05T11:37:24Z</dcterms:created>
  <dcterms:modified xsi:type="dcterms:W3CDTF">2023-03-14T11:02:13Z</dcterms:modified>
</cp:coreProperties>
</file>