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56"/>
  </p:notesMasterIdLst>
  <p:sldIdLst>
    <p:sldId id="256" r:id="rId2"/>
    <p:sldId id="257" r:id="rId3"/>
    <p:sldId id="258" r:id="rId4"/>
    <p:sldId id="264" r:id="rId5"/>
    <p:sldId id="265" r:id="rId6"/>
    <p:sldId id="259" r:id="rId7"/>
    <p:sldId id="267" r:id="rId8"/>
    <p:sldId id="266" r:id="rId9"/>
    <p:sldId id="268" r:id="rId10"/>
    <p:sldId id="269" r:id="rId11"/>
    <p:sldId id="270" r:id="rId12"/>
    <p:sldId id="263" r:id="rId13"/>
    <p:sldId id="260" r:id="rId14"/>
    <p:sldId id="271" r:id="rId15"/>
    <p:sldId id="261" r:id="rId16"/>
    <p:sldId id="279" r:id="rId17"/>
    <p:sldId id="322" r:id="rId18"/>
    <p:sldId id="280" r:id="rId19"/>
    <p:sldId id="309" r:id="rId20"/>
    <p:sldId id="262" r:id="rId21"/>
    <p:sldId id="282" r:id="rId22"/>
    <p:sldId id="283" r:id="rId23"/>
    <p:sldId id="311" r:id="rId24"/>
    <p:sldId id="321" r:id="rId25"/>
    <p:sldId id="272" r:id="rId26"/>
    <p:sldId id="285" r:id="rId27"/>
    <p:sldId id="284" r:id="rId28"/>
    <p:sldId id="273" r:id="rId29"/>
    <p:sldId id="286" r:id="rId30"/>
    <p:sldId id="289" r:id="rId31"/>
    <p:sldId id="312" r:id="rId32"/>
    <p:sldId id="314" r:id="rId33"/>
    <p:sldId id="288" r:id="rId34"/>
    <p:sldId id="320" r:id="rId35"/>
    <p:sldId id="291" r:id="rId36"/>
    <p:sldId id="318" r:id="rId37"/>
    <p:sldId id="292" r:id="rId38"/>
    <p:sldId id="315" r:id="rId39"/>
    <p:sldId id="275" r:id="rId40"/>
    <p:sldId id="294" r:id="rId41"/>
    <p:sldId id="295" r:id="rId42"/>
    <p:sldId id="297" r:id="rId43"/>
    <p:sldId id="316" r:id="rId44"/>
    <p:sldId id="298" r:id="rId45"/>
    <p:sldId id="299" r:id="rId46"/>
    <p:sldId id="300" r:id="rId47"/>
    <p:sldId id="301" r:id="rId48"/>
    <p:sldId id="302" r:id="rId49"/>
    <p:sldId id="308" r:id="rId50"/>
    <p:sldId id="303" r:id="rId51"/>
    <p:sldId id="304" r:id="rId52"/>
    <p:sldId id="305" r:id="rId53"/>
    <p:sldId id="317" r:id="rId54"/>
    <p:sldId id="306" r:id="rId55"/>
  </p:sldIdLst>
  <p:sldSz cx="9144000" cy="6858000" type="screen4x3"/>
  <p:notesSz cx="6797675" cy="9928225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499" autoAdjust="0"/>
    <p:restoredTop sz="95000" autoAdjust="0"/>
  </p:normalViewPr>
  <p:slideViewPr>
    <p:cSldViewPr>
      <p:cViewPr varScale="1">
        <p:scale>
          <a:sx n="107" d="100"/>
          <a:sy n="107" d="100"/>
        </p:scale>
        <p:origin x="168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A1B42B-F7FE-4527-8409-36EC43543BA0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79768" y="4715907"/>
            <a:ext cx="5438140" cy="446770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50443" y="9430091"/>
            <a:ext cx="2945659" cy="4964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394941-6533-44D6-BF42-21C92FA7B215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15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0542236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21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394941-6533-44D6-BF42-21C92FA7B215}" type="slidenum">
              <a:rPr lang="cs-CZ" smtClean="0"/>
              <a:pPr/>
              <a:t>24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10767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Úvodní snímek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bdélník 11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3" name="Zaoblený obdélník 12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Podnadpis 8"/>
          <p:cNvSpPr>
            <a:spLocks noGrp="1"/>
          </p:cNvSpPr>
          <p:nvPr>
            <p:ph type="subTitle" idx="1"/>
          </p:nvPr>
        </p:nvSpPr>
        <p:spPr>
          <a:xfrm>
            <a:off x="1295400" y="3200400"/>
            <a:ext cx="6400800" cy="1600200"/>
          </a:xfrm>
        </p:spPr>
        <p:txBody>
          <a:bodyPr/>
          <a:lstStyle>
            <a:lvl1pPr marL="0" indent="0" algn="ctr">
              <a:buNone/>
              <a:defRPr sz="26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cs-CZ"/>
              <a:t>Klepnutím lze upravit styl předlohy podnadpisů.</a:t>
            </a:r>
            <a:endParaRPr kumimoji="0" lang="en-US"/>
          </a:p>
        </p:txBody>
      </p:sp>
      <p:sp>
        <p:nvSpPr>
          <p:cNvPr id="28" name="Zástupný symbol pro datum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17" name="Zástupný symbol pro zápatí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29" name="Zástupný symbol pro číslo snímku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400">
                <a:solidFill>
                  <a:srgbClr val="FFFFFF"/>
                </a:solidFill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7" name="Obdélník 6"/>
          <p:cNvSpPr/>
          <p:nvPr/>
        </p:nvSpPr>
        <p:spPr>
          <a:xfrm>
            <a:off x="62931" y="1449303"/>
            <a:ext cx="9021537" cy="152734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0" name="Obdélník 9"/>
          <p:cNvSpPr/>
          <p:nvPr/>
        </p:nvSpPr>
        <p:spPr>
          <a:xfrm>
            <a:off x="62931" y="1396720"/>
            <a:ext cx="9021537" cy="120580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1" name="Obdélník 10"/>
          <p:cNvSpPr/>
          <p:nvPr/>
        </p:nvSpPr>
        <p:spPr>
          <a:xfrm>
            <a:off x="62931" y="2976649"/>
            <a:ext cx="9021537" cy="110532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Nadpis 7"/>
          <p:cNvSpPr>
            <a:spLocks noGrp="1"/>
          </p:cNvSpPr>
          <p:nvPr>
            <p:ph type="ctrTitle"/>
          </p:nvPr>
        </p:nvSpPr>
        <p:spPr>
          <a:xfrm>
            <a:off x="457200" y="1505930"/>
            <a:ext cx="8229600" cy="1470025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41"/>
            <a:ext cx="2011680" cy="5851525"/>
          </a:xfrm>
        </p:spPr>
        <p:txBody>
          <a:bodyPr vert="eaVert"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914400" y="274640"/>
            <a:ext cx="5562600" cy="5851525"/>
          </a:xfrm>
        </p:spPr>
        <p:txBody>
          <a:bodyPr vert="eaVert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777240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Záhlaví části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Obdélník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10" name="Zaoblený obdélník 9"/>
          <p:cNvSpPr/>
          <p:nvPr/>
        </p:nvSpPr>
        <p:spPr>
          <a:xfrm>
            <a:off x="65313" y="69755"/>
            <a:ext cx="9013372" cy="6692201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952500"/>
            <a:ext cx="7772400" cy="1362075"/>
          </a:xfrm>
        </p:spPr>
        <p:txBody>
          <a:bodyPr anchor="b" anchorCtr="0"/>
          <a:lstStyle>
            <a:lvl1pPr algn="l">
              <a:buNone/>
              <a:defRPr sz="4000" b="0" cap="none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547938"/>
            <a:ext cx="7772400" cy="1338262"/>
          </a:xfrm>
        </p:spPr>
        <p:txBody>
          <a:bodyPr anchor="t" anchorCtr="0"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>
          <a:xfrm>
            <a:off x="800100" y="6172200"/>
            <a:ext cx="40005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Obdélník 6"/>
          <p:cNvSpPr/>
          <p:nvPr/>
        </p:nvSpPr>
        <p:spPr>
          <a:xfrm flipV="1">
            <a:off x="69412" y="2376830"/>
            <a:ext cx="9013515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69146" y="2341475"/>
            <a:ext cx="9013781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9" name="Obdélník 8"/>
          <p:cNvSpPr/>
          <p:nvPr/>
        </p:nvSpPr>
        <p:spPr>
          <a:xfrm>
            <a:off x="68306" y="2468880"/>
            <a:ext cx="9014621" cy="45720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9" name="Zástupný symbol pro obsah 8"/>
          <p:cNvSpPr>
            <a:spLocks noGrp="1"/>
          </p:cNvSpPr>
          <p:nvPr>
            <p:ph sz="quarter" idx="1"/>
          </p:nvPr>
        </p:nvSpPr>
        <p:spPr>
          <a:xfrm>
            <a:off x="91440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2"/>
          </p:nvPr>
        </p:nvSpPr>
        <p:spPr>
          <a:xfrm>
            <a:off x="4933950" y="1447800"/>
            <a:ext cx="3749040" cy="45720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3"/>
          </p:nvPr>
        </p:nvSpPr>
        <p:spPr>
          <a:xfrm>
            <a:off x="4953000" y="1447800"/>
            <a:ext cx="3733800" cy="762000"/>
          </a:xfr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>
              <a:buNone/>
              <a:defRPr sz="24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half" idx="2"/>
          </p:nvPr>
        </p:nvSpPr>
        <p:spPr>
          <a:xfrm>
            <a:off x="9144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  <p:sp>
        <p:nvSpPr>
          <p:cNvPr id="13" name="Zástupný symbol pro obsah 12"/>
          <p:cNvSpPr>
            <a:spLocks noGrp="1"/>
          </p:cNvSpPr>
          <p:nvPr>
            <p:ph sz="half" idx="4"/>
          </p:nvPr>
        </p:nvSpPr>
        <p:spPr>
          <a:xfrm>
            <a:off x="4953000" y="2247900"/>
            <a:ext cx="3733800" cy="38862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délník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9" name="Zaoblený obdélník 8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1143000"/>
          </a:xfrm>
        </p:spPr>
        <p:txBody>
          <a:bodyPr anchor="b" anchorCtr="0"/>
          <a:lstStyle>
            <a:lvl1pPr algn="l">
              <a:buNone/>
              <a:defRPr sz="40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914400" y="1600200"/>
            <a:ext cx="1905000" cy="4495800"/>
          </a:xfrm>
        </p:spPr>
        <p:txBody>
          <a:bodyPr/>
          <a:lstStyle>
            <a:lvl1pPr marL="0" indent="0"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>
          <a:xfrm>
            <a:off x="2971800" y="1600200"/>
            <a:ext cx="5715000" cy="4495800"/>
          </a:xfrm>
        </p:spPr>
        <p:txBody>
          <a:bodyPr vert="horz"/>
          <a:lstStyle/>
          <a:p>
            <a:pPr lvl="0" eaLnBrk="1" latinLnBrk="0" hangingPunct="1"/>
            <a:r>
              <a:rPr lang="cs-CZ"/>
              <a:t>Klepnutím lze upravit styly předlohy textu.</a:t>
            </a:r>
          </a:p>
          <a:p>
            <a:pPr lvl="1" eaLnBrk="1" latinLnBrk="0" hangingPunct="1"/>
            <a:r>
              <a:rPr lang="cs-CZ"/>
              <a:t>Druhá úroveň</a:t>
            </a:r>
          </a:p>
          <a:p>
            <a:pPr lvl="2" eaLnBrk="1" latinLnBrk="0" hangingPunct="1"/>
            <a:r>
              <a:rPr lang="cs-CZ"/>
              <a:t>Třetí úroveň</a:t>
            </a:r>
          </a:p>
          <a:p>
            <a:pPr lvl="3" eaLnBrk="1" latinLnBrk="0" hangingPunct="1"/>
            <a:r>
              <a:rPr lang="cs-CZ"/>
              <a:t>Čtvrtá úroveň</a:t>
            </a:r>
          </a:p>
          <a:p>
            <a:pPr lvl="4" eaLnBrk="1" latinLnBrk="0" hangingPunct="1"/>
            <a:r>
              <a:rPr lang="cs-CZ"/>
              <a:t>Pátá úroveň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4900550"/>
            <a:ext cx="7315200" cy="522288"/>
          </a:xfrm>
        </p:spPr>
        <p:txBody>
          <a:bodyPr anchor="ctr">
            <a:noAutofit/>
          </a:bodyPr>
          <a:lstStyle>
            <a:lvl1pPr algn="l">
              <a:buNone/>
              <a:defRPr sz="2800" b="0"/>
            </a:lvl1pPr>
          </a:lstStyle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914400" y="5445825"/>
            <a:ext cx="7315200" cy="685800"/>
          </a:xfrm>
        </p:spPr>
        <p:txBody>
          <a:bodyPr/>
          <a:lstStyle>
            <a:lvl1pPr marL="0" indent="0">
              <a:buFontTx/>
              <a:buNone/>
              <a:defRPr sz="16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3840506-29D7-438E-B8A5-CFA8F90992B4}" type="datetimeFigureOut">
              <a:rPr lang="cs-CZ" smtClean="0"/>
              <a:pPr/>
              <a:t>14.03.2024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914400" y="6172200"/>
            <a:ext cx="3886200" cy="457200"/>
          </a:xfrm>
        </p:spPr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146304" y="6208776"/>
            <a:ext cx="457200" cy="457200"/>
          </a:xfrm>
        </p:spPr>
        <p:txBody>
          <a:bodyPr/>
          <a:lstStyle/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  <p:sp>
        <p:nvSpPr>
          <p:cNvPr id="11" name="Obdélník 10"/>
          <p:cNvSpPr/>
          <p:nvPr/>
        </p:nvSpPr>
        <p:spPr>
          <a:xfrm flipV="1">
            <a:off x="68307" y="4683555"/>
            <a:ext cx="9006840" cy="9144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2" name="Obdélník 11"/>
          <p:cNvSpPr/>
          <p:nvPr/>
        </p:nvSpPr>
        <p:spPr>
          <a:xfrm>
            <a:off x="68508" y="4650474"/>
            <a:ext cx="9006639" cy="45719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13" name="Obdélník 12"/>
          <p:cNvSpPr/>
          <p:nvPr/>
        </p:nvSpPr>
        <p:spPr>
          <a:xfrm>
            <a:off x="68510" y="4773224"/>
            <a:ext cx="9006637" cy="48807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68308" y="66675"/>
            <a:ext cx="9001873" cy="4581525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cs-CZ"/>
              <a:t>Klepnutím na ikonu přidáte obrázek.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Obdélník 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 useBgFill="1">
        <p:nvSpPr>
          <p:cNvPr id="8" name="Zaoblený obdélník 7"/>
          <p:cNvSpPr/>
          <p:nvPr/>
        </p:nvSpPr>
        <p:spPr>
          <a:xfrm>
            <a:off x="64008" y="69755"/>
            <a:ext cx="9013372" cy="6693408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>
              <a:latin typeface="Cambria" panose="02040503050406030204" pitchFamily="18" charset="0"/>
            </a:endParaRPr>
          </a:p>
        </p:txBody>
      </p:sp>
      <p:sp>
        <p:nvSpPr>
          <p:cNvPr id="22" name="Zástupný symbol pro nadpis 2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143000"/>
          </a:xfrm>
          <a:prstGeom prst="rect">
            <a:avLst/>
          </a:prstGeom>
        </p:spPr>
        <p:txBody>
          <a:bodyPr bIns="91440" anchor="b" anchorCtr="0">
            <a:normAutofit/>
          </a:bodyPr>
          <a:lstStyle/>
          <a:p>
            <a:r>
              <a:rPr kumimoji="0" lang="cs-CZ"/>
              <a:t>Klepnutím lze upravit styl předlohy nadpisů.</a:t>
            </a:r>
            <a:endParaRPr kumimoji="0" lang="en-US"/>
          </a:p>
        </p:txBody>
      </p:sp>
      <p:sp>
        <p:nvSpPr>
          <p:cNvPr id="13" name="Zástupný symbol pro text 12"/>
          <p:cNvSpPr>
            <a:spLocks noGrp="1"/>
          </p:cNvSpPr>
          <p:nvPr>
            <p:ph type="body" idx="1"/>
          </p:nvPr>
        </p:nvSpPr>
        <p:spPr>
          <a:xfrm>
            <a:off x="914400" y="1447800"/>
            <a:ext cx="7772400" cy="4572000"/>
          </a:xfrm>
          <a:prstGeom prst="rect">
            <a:avLst/>
          </a:prstGeom>
        </p:spPr>
        <p:txBody>
          <a:bodyPr>
            <a:normAutofit/>
          </a:bodyPr>
          <a:lstStyle/>
          <a:p>
            <a:pPr lvl="0" eaLnBrk="1" latinLnBrk="0" hangingPunct="1"/>
            <a:r>
              <a:rPr kumimoji="0" lang="cs-CZ" dirty="0"/>
              <a:t>Klepnutím lze upravit styly předlohy textu.</a:t>
            </a:r>
          </a:p>
          <a:p>
            <a:pPr lvl="1" eaLnBrk="1" latinLnBrk="0" hangingPunct="1"/>
            <a:r>
              <a:rPr kumimoji="0" lang="cs-CZ" dirty="0"/>
              <a:t>Druhá úroveň</a:t>
            </a:r>
          </a:p>
          <a:p>
            <a:pPr lvl="2" eaLnBrk="1" latinLnBrk="0" hangingPunct="1"/>
            <a:r>
              <a:rPr kumimoji="0" lang="cs-CZ" dirty="0"/>
              <a:t>Třetí úroveň</a:t>
            </a:r>
          </a:p>
          <a:p>
            <a:pPr lvl="3" eaLnBrk="1" latinLnBrk="0" hangingPunct="1"/>
            <a:r>
              <a:rPr kumimoji="0" lang="cs-CZ" dirty="0"/>
              <a:t>Čtvrtá úroveň</a:t>
            </a:r>
          </a:p>
          <a:p>
            <a:pPr lvl="4" eaLnBrk="1" latinLnBrk="0" hangingPunct="1"/>
            <a:r>
              <a:rPr kumimoji="0" lang="cs-CZ" dirty="0"/>
              <a:t>Pátá úroveň</a:t>
            </a:r>
            <a:endParaRPr kumimoji="0" lang="en-US" dirty="0"/>
          </a:p>
        </p:txBody>
      </p:sp>
      <p:sp>
        <p:nvSpPr>
          <p:cNvPr id="14" name="Zástupný symbol pro datum 13"/>
          <p:cNvSpPr>
            <a:spLocks noGrp="1"/>
          </p:cNvSpPr>
          <p:nvPr>
            <p:ph type="dt" sz="half" idx="2"/>
          </p:nvPr>
        </p:nvSpPr>
        <p:spPr>
          <a:xfrm>
            <a:off x="6172200" y="6191250"/>
            <a:ext cx="2476500" cy="476250"/>
          </a:xfrm>
          <a:prstGeom prst="rect">
            <a:avLst/>
          </a:prstGeom>
        </p:spPr>
        <p:txBody>
          <a:bodyPr anchor="ctr" anchorCtr="0"/>
          <a:lstStyle>
            <a:lvl1pPr algn="r"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fld id="{83840506-29D7-438E-B8A5-CFA8F90992B4}" type="datetimeFigureOut">
              <a:rPr lang="cs-CZ" smtClean="0"/>
              <a:pPr/>
              <a:t>14.03.2024</a:t>
            </a:fld>
            <a:endParaRPr lang="cs-CZ" dirty="0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3"/>
          </p:nvPr>
        </p:nvSpPr>
        <p:spPr>
          <a:xfrm>
            <a:off x="914400" y="6172200"/>
            <a:ext cx="3962400" cy="457200"/>
          </a:xfrm>
          <a:prstGeom prst="rect">
            <a:avLst/>
          </a:prstGeom>
        </p:spPr>
        <p:txBody>
          <a:bodyPr anchor="ctr" anchorCtr="0"/>
          <a:lstStyle>
            <a:lvl1pPr eaLnBrk="1" latinLnBrk="0" hangingPunct="1">
              <a:defRPr kumimoji="0" sz="1400">
                <a:solidFill>
                  <a:schemeClr val="tx2"/>
                </a:solidFill>
                <a:latin typeface="Cambria" panose="02040503050406030204" pitchFamily="18" charset="0"/>
              </a:defRPr>
            </a:lvl1pPr>
          </a:lstStyle>
          <a:p>
            <a:endParaRPr lang="cs-CZ" dirty="0"/>
          </a:p>
        </p:txBody>
      </p:sp>
      <p:sp>
        <p:nvSpPr>
          <p:cNvPr id="23" name="Zástupný symbol pro číslo snímku 22"/>
          <p:cNvSpPr>
            <a:spLocks noGrp="1"/>
          </p:cNvSpPr>
          <p:nvPr>
            <p:ph type="sldNum" sz="quarter" idx="4"/>
          </p:nvPr>
        </p:nvSpPr>
        <p:spPr>
          <a:xfrm>
            <a:off x="146304" y="6210300"/>
            <a:ext cx="457200" cy="457200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4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fld id="{0A0D506A-E200-48D6-9C52-5A2293F8A566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580"/>
        </a:spcBef>
        <a:buClr>
          <a:schemeClr val="accent1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1pPr>
      <a:lvl2pPr marL="548640" indent="-228600" algn="l" rtl="0" eaLnBrk="1" latinLnBrk="0" hangingPunct="1">
        <a:spcBef>
          <a:spcPts val="370"/>
        </a:spcBef>
        <a:buClr>
          <a:schemeClr val="accent2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2pPr>
      <a:lvl3pPr marL="8229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3pPr>
      <a:lvl4pPr marL="1097280" indent="-228600" algn="l" rtl="0" eaLnBrk="1" latinLnBrk="0" hangingPunct="1">
        <a:spcBef>
          <a:spcPts val="370"/>
        </a:spcBef>
        <a:buClr>
          <a:schemeClr val="accent3"/>
        </a:buClr>
        <a:buSzPct val="80000"/>
        <a:buFont typeface="Wingdings 2"/>
        <a:buChar char="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4pPr>
      <a:lvl5pPr marL="1371600" indent="-228600" algn="l" rtl="0" eaLnBrk="1" latinLnBrk="0" hangingPunct="1">
        <a:spcBef>
          <a:spcPts val="370"/>
        </a:spcBef>
        <a:buClr>
          <a:schemeClr val="accent3"/>
        </a:buClr>
        <a:buFontTx/>
        <a:buChar char="o"/>
        <a:defRPr kumimoji="0" sz="2000" kern="1200">
          <a:solidFill>
            <a:schemeClr val="tx1"/>
          </a:solidFill>
          <a:latin typeface="Cambria" panose="02040503050406030204" pitchFamily="18" charset="0"/>
          <a:ea typeface="+mn-ea"/>
          <a:cs typeface="+mn-cs"/>
        </a:defRPr>
      </a:lvl5pPr>
      <a:lvl6pPr marL="1645920" indent="-228600" algn="l" rtl="0" eaLnBrk="1" latinLnBrk="0" hangingPunct="1">
        <a:spcBef>
          <a:spcPts val="370"/>
        </a:spcBef>
        <a:buClr>
          <a:schemeClr val="accent3"/>
        </a:buClr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228600" algn="l" rtl="0" eaLnBrk="1" latinLnBrk="0" hangingPunct="1">
        <a:spcBef>
          <a:spcPts val="370"/>
        </a:spcBef>
        <a:buClr>
          <a:schemeClr val="accent2"/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228600" algn="l" rtl="0" eaLnBrk="1" latinLnBrk="0" hangingPunct="1">
        <a:spcBef>
          <a:spcPts val="370"/>
        </a:spcBef>
        <a:buClr>
          <a:schemeClr val="accent1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228600" algn="l" rtl="0" eaLnBrk="1" latinLnBrk="0" hangingPunct="1">
        <a:spcBef>
          <a:spcPts val="370"/>
        </a:spcBef>
        <a:buClr>
          <a:schemeClr val="accent2">
            <a:tint val="60000"/>
          </a:schemeClr>
        </a:buClr>
        <a:buChar char="•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raha.cz/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hyperlink" Target="http://www.soapraha.cz/" TargetMode="Externa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hyperlink" Target="http://www.soapraha.cz/publikace/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jpeg"/><Relationship Id="rId4" Type="http://schemas.openxmlformats.org/officeDocument/2006/relationships/image" Target="../media/image1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hyperlink" Target="https://digi.ceskearchivy.cz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ceskearchivy.cz/" TargetMode="External"/><Relationship Id="rId4" Type="http://schemas.openxmlformats.org/officeDocument/2006/relationships/image" Target="../media/image2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gi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7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://www.soaplzen.cz/" TargetMode="External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hyperlink" Target="http://www.soalitomerice.cz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2" Type="http://schemas.openxmlformats.org/officeDocument/2006/relationships/hyperlink" Target="http://www.vychodoceskearchivy.cz/" TargetMode="Externa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hyperlink" Target="http://www.mza.cz/" TargetMode="External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1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82.jpeg"/><Relationship Id="rId4" Type="http://schemas.openxmlformats.org/officeDocument/2006/relationships/image" Target="../media/image81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hyperlink" Target="http://www.mza.cz/" TargetMode="Externa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356992"/>
            <a:ext cx="6584776" cy="2281808"/>
          </a:xfrm>
        </p:spPr>
        <p:txBody>
          <a:bodyPr>
            <a:normAutofit lnSpcReduction="10000"/>
          </a:bodyPr>
          <a:lstStyle/>
          <a:p>
            <a:pPr algn="l">
              <a:buFont typeface="Arial" pitchFamily="34" charset="0"/>
              <a:buChar char="•"/>
            </a:pPr>
            <a:r>
              <a:rPr lang="cs-CZ" dirty="0"/>
              <a:t>Historický vývoj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Funkce a kompetence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Státní oblastní archivy v Čechách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Zemský archiv v Opavě</a:t>
            </a:r>
          </a:p>
          <a:p>
            <a:pPr algn="l">
              <a:buFont typeface="Arial" pitchFamily="34" charset="0"/>
              <a:buChar char="•"/>
            </a:pPr>
            <a:r>
              <a:rPr lang="cs-CZ" dirty="0"/>
              <a:t>Moravský zemský archiv v Brně</a:t>
            </a:r>
          </a:p>
          <a:p>
            <a:pPr algn="l">
              <a:buFont typeface="Arial" pitchFamily="34" charset="0"/>
              <a:buChar char="•"/>
            </a:pPr>
            <a:endParaRPr lang="cs-CZ" dirty="0"/>
          </a:p>
          <a:p>
            <a:endParaRPr lang="cs-CZ" dirty="0"/>
          </a:p>
        </p:txBody>
      </p:sp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1268761"/>
            <a:ext cx="7772400" cy="1728191"/>
          </a:xfrm>
        </p:spPr>
        <p:txBody>
          <a:bodyPr/>
          <a:lstStyle/>
          <a:p>
            <a:r>
              <a:rPr lang="cs-CZ" dirty="0"/>
              <a:t>Státní oblastní archivy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symbol pro obsah 5" descr="https://www.czso.cz/documents/11288/26886771/2005uc.jpg/cee79a6d-7668-4114-be37-7215dd985cbb?version=1.1&amp;t=1425563434561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476672"/>
            <a:ext cx="8784976" cy="6048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755576" y="980728"/>
            <a:ext cx="7931224" cy="5544616"/>
          </a:xfrm>
        </p:spPr>
        <p:txBody>
          <a:bodyPr>
            <a:normAutofit fontScale="85000" lnSpcReduction="20000"/>
          </a:bodyPr>
          <a:lstStyle/>
          <a:p>
            <a:r>
              <a:rPr lang="cs-CZ" dirty="0"/>
              <a:t>správní úřady, řízené přímo ministerstvem</a:t>
            </a:r>
          </a:p>
          <a:p>
            <a:r>
              <a:rPr lang="cs-CZ" dirty="0"/>
              <a:t>organizační složky státu</a:t>
            </a:r>
          </a:p>
          <a:p>
            <a:r>
              <a:rPr lang="cs-CZ" dirty="0"/>
              <a:t>vnitřní organizační jednotku tvoří okresní archivy, uvedené v příloze č. 4 zákona č. 499/2004 Sb.</a:t>
            </a:r>
          </a:p>
          <a:p>
            <a:r>
              <a:rPr lang="cs-CZ" dirty="0"/>
              <a:t>správní obvody vymezeny územím krajů od 1. ledna 2000:</a:t>
            </a:r>
          </a:p>
          <a:p>
            <a:pPr lvl="1"/>
            <a:r>
              <a:rPr lang="cs-CZ" dirty="0"/>
              <a:t>Státní oblastní archiv v Praze</a:t>
            </a:r>
          </a:p>
          <a:p>
            <a:pPr lvl="2"/>
            <a:r>
              <a:rPr lang="cs-CZ" dirty="0"/>
              <a:t>Středočeský kraj a území hlavního města Prahy</a:t>
            </a:r>
          </a:p>
          <a:p>
            <a:pPr lvl="1"/>
            <a:r>
              <a:rPr lang="cs-CZ" dirty="0"/>
              <a:t>Státní oblastní archiv v Třeboni </a:t>
            </a:r>
          </a:p>
          <a:p>
            <a:pPr lvl="2"/>
            <a:r>
              <a:rPr lang="cs-CZ" dirty="0"/>
              <a:t>Jihočeský kraj</a:t>
            </a:r>
          </a:p>
          <a:p>
            <a:pPr lvl="1"/>
            <a:r>
              <a:rPr lang="cs-CZ" dirty="0"/>
              <a:t>Státní oblastní archiv v Plzni </a:t>
            </a:r>
          </a:p>
          <a:p>
            <a:pPr lvl="2"/>
            <a:r>
              <a:rPr lang="cs-CZ" dirty="0"/>
              <a:t>Karlovarský a Plzeňský kraj</a:t>
            </a:r>
          </a:p>
          <a:p>
            <a:pPr lvl="1"/>
            <a:r>
              <a:rPr lang="cs-CZ" dirty="0"/>
              <a:t>Státní oblastní archiv v Litoměřicích </a:t>
            </a:r>
          </a:p>
          <a:p>
            <a:pPr lvl="2"/>
            <a:r>
              <a:rPr lang="cs-CZ" dirty="0"/>
              <a:t>Liberecký a Ústecký kraj</a:t>
            </a:r>
          </a:p>
          <a:p>
            <a:pPr lvl="1"/>
            <a:r>
              <a:rPr lang="cs-CZ" dirty="0"/>
              <a:t>Státní oblastní archiv v Zámrsku (dnes Hradec Králové)</a:t>
            </a:r>
          </a:p>
          <a:p>
            <a:pPr lvl="2"/>
            <a:r>
              <a:rPr lang="cs-CZ" dirty="0"/>
              <a:t>Královéhradecký a Pardubický kraj</a:t>
            </a:r>
          </a:p>
          <a:p>
            <a:pPr lvl="1"/>
            <a:r>
              <a:rPr lang="cs-CZ" dirty="0"/>
              <a:t>Zemský archiv v Opavě </a:t>
            </a:r>
          </a:p>
          <a:p>
            <a:pPr lvl="2"/>
            <a:r>
              <a:rPr lang="cs-CZ" dirty="0"/>
              <a:t>Moravskoslezský a Olomoucký kraj</a:t>
            </a:r>
          </a:p>
          <a:p>
            <a:pPr lvl="1"/>
            <a:r>
              <a:rPr lang="cs-CZ" dirty="0"/>
              <a:t>Moravský zemský archiv v Brně </a:t>
            </a:r>
          </a:p>
          <a:p>
            <a:pPr lvl="2"/>
            <a:r>
              <a:rPr lang="cs-CZ" dirty="0"/>
              <a:t>Jihomoravský kraj, Vysočina a Zlínský kraj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pa-kraje-img" descr="vyberte kraj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764704"/>
            <a:ext cx="8712968" cy="57606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8003232" cy="720080"/>
          </a:xfrm>
        </p:spPr>
        <p:txBody>
          <a:bodyPr>
            <a:noAutofit/>
          </a:bodyPr>
          <a:lstStyle/>
          <a:p>
            <a:r>
              <a:rPr lang="cs-CZ" sz="3500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827584" y="836712"/>
            <a:ext cx="7772400" cy="5832648"/>
          </a:xfrm>
        </p:spPr>
        <p:txBody>
          <a:bodyPr>
            <a:noAutofit/>
          </a:bodyPr>
          <a:lstStyle/>
          <a:p>
            <a:r>
              <a:rPr lang="cs-CZ" sz="1600" b="1" dirty="0"/>
              <a:t>kontroluje výkon spisové služby </a:t>
            </a:r>
          </a:p>
          <a:p>
            <a:pPr lvl="1"/>
            <a:r>
              <a:rPr lang="cs-CZ" sz="1600" dirty="0"/>
              <a:t>u organizačních složek státu s působností na území kraje, okresu nebo obcí a u jimi zřízených příspěvkových organizací</a:t>
            </a:r>
          </a:p>
          <a:p>
            <a:pPr lvl="1"/>
            <a:r>
              <a:rPr lang="cs-CZ" sz="1600" dirty="0"/>
              <a:t>u orgánů územních samosprávných celků, organizačních složek, příspěvkových organizací a jiných právnických osob</a:t>
            </a:r>
          </a:p>
          <a:p>
            <a:pPr lvl="1"/>
            <a:r>
              <a:rPr lang="cs-CZ" sz="1600" dirty="0"/>
              <a:t>u státních podniků, vysokých škol a právnických osob zřízených zákonem s výjimkou těch, u kterých tuto činnost vykonává Národní archiv, a těch, které si zřídily specializované archivy</a:t>
            </a:r>
          </a:p>
          <a:p>
            <a:r>
              <a:rPr lang="cs-CZ" sz="1600" b="1" dirty="0"/>
              <a:t>provádí výběr archiválií</a:t>
            </a:r>
          </a:p>
          <a:p>
            <a:pPr lvl="1"/>
            <a:r>
              <a:rPr lang="cs-CZ" sz="1600" dirty="0"/>
              <a:t>ve skartačním řízení a mimo skartační řízení u všech výše uvedených původců</a:t>
            </a:r>
          </a:p>
          <a:p>
            <a:pPr lvl="1"/>
            <a:r>
              <a:rPr lang="cs-CZ" sz="1600" dirty="0"/>
              <a:t>mimo skartační řízení </a:t>
            </a:r>
          </a:p>
          <a:p>
            <a:pPr lvl="2"/>
            <a:r>
              <a:rPr lang="cs-CZ" sz="1300" dirty="0"/>
              <a:t>u zřizovatelů soukromých archivů, podnikatelů zapsaných v obchodním rejstříku, u politických stran, politických hnutí, občanských sdružení, odborových organizací apod.</a:t>
            </a:r>
          </a:p>
          <a:p>
            <a:pPr lvl="2"/>
            <a:r>
              <a:rPr lang="cs-CZ" sz="1300" dirty="0"/>
              <a:t>u dokumentů nabídnutých ČR darem nebo ke koupi a u dokumentů nalezených nebo u dokumentů vlastníků, kteří o to požádají</a:t>
            </a:r>
          </a:p>
          <a:p>
            <a:r>
              <a:rPr lang="cs-CZ" sz="1600" b="1" dirty="0"/>
              <a:t>rozhoduje o podání badatele</a:t>
            </a:r>
          </a:p>
          <a:p>
            <a:r>
              <a:rPr lang="cs-CZ" sz="1600" b="1" dirty="0"/>
              <a:t>ukládá sankce</a:t>
            </a:r>
          </a:p>
          <a:p>
            <a:r>
              <a:rPr lang="cs-CZ" sz="1600" b="1" dirty="0"/>
              <a:t>umožňuje za podmínek stanovených v zákoně nahlížet do uložených archiválií</a:t>
            </a:r>
          </a:p>
          <a:p>
            <a:r>
              <a:rPr lang="cs-CZ" sz="1600" b="1" dirty="0"/>
              <a:t>vede příslušnou evidenci archiválií podle zákona</a:t>
            </a:r>
          </a:p>
          <a:p>
            <a:pPr lvl="1"/>
            <a:endParaRPr lang="cs-CZ" sz="1600" b="1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b="1" dirty="0"/>
              <a:t>Státní oblastní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539552" y="1196752"/>
            <a:ext cx="8147248" cy="5040560"/>
          </a:xfrm>
        </p:spPr>
        <p:txBody>
          <a:bodyPr>
            <a:normAutofit fontScale="55000" lnSpcReduction="20000"/>
          </a:bodyPr>
          <a:lstStyle/>
          <a:p>
            <a:r>
              <a:rPr lang="cs-CZ" sz="4000" b="1" dirty="0"/>
              <a:t>v oblasti péče o archiválie</a:t>
            </a:r>
          </a:p>
          <a:p>
            <a:pPr lvl="1"/>
            <a:r>
              <a:rPr lang="cs-CZ" sz="3500" dirty="0"/>
              <a:t>pečuje o archiválie převzaté od původců</a:t>
            </a:r>
          </a:p>
          <a:p>
            <a:pPr lvl="1"/>
            <a:r>
              <a:rPr lang="cs-CZ" sz="3500" dirty="0"/>
              <a:t>poskytuje vlastníkům archiválií bezplatné odborné informační a poradenské služby</a:t>
            </a:r>
          </a:p>
          <a:p>
            <a:pPr lvl="1"/>
            <a:r>
              <a:rPr lang="cs-CZ" sz="3500" dirty="0"/>
              <a:t>plní úkoly oblastního a okresního vědeckovýzkumného pracoviště na úseku archivnictví, pomocných věd historických a regionální historie, přičemž spolupracuje s ostatními archivy a rozvíjí styky s vědeckými, kulturními, školskými a dalšími institucemi za účelem výměny zkušeností v odborných otázkách, ve vědeckém bádání a kulturně výchovném, hospodářském a vlastivědném využívání archiválií</a:t>
            </a:r>
          </a:p>
          <a:p>
            <a:pPr lvl="1"/>
            <a:r>
              <a:rPr lang="cs-CZ" sz="3500" dirty="0"/>
              <a:t>vyhledává v uložených archiváliích dokumenty pro potřeby správních úřadů a ostatních organizačních složek státu, orgánů samosprávných celků, právnických a fyzických osob, pořizuje výpisy, opisy a kopie</a:t>
            </a:r>
          </a:p>
          <a:p>
            <a:pPr lvl="1"/>
            <a:r>
              <a:rPr lang="cs-CZ" sz="3500" dirty="0"/>
              <a:t>vykonává vydavatelskou a publikační činnost v oboru archivnictví a spisové služby, dějin správy, pomocných věd historických a historie</a:t>
            </a:r>
          </a:p>
          <a:p>
            <a:pPr lvl="1"/>
            <a:r>
              <a:rPr lang="cs-CZ" sz="3500" dirty="0"/>
              <a:t>provádí inventuru archiválií vyhlášenou ministerstvem</a:t>
            </a:r>
          </a:p>
          <a:p>
            <a:pPr lvl="1"/>
            <a:r>
              <a:rPr lang="cs-CZ" sz="3500" dirty="0"/>
              <a:t>provádí konzervaci a restaurování archiválií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779686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Praze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251520" y="5157192"/>
            <a:ext cx="4608512" cy="1512168"/>
          </a:xfrm>
        </p:spPr>
        <p:txBody>
          <a:bodyPr/>
          <a:lstStyle/>
          <a:p>
            <a:r>
              <a:rPr lang="cs-CZ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Středočeský kraj a území hlavního města Prahy</a:t>
            </a:r>
          </a:p>
          <a:p>
            <a:r>
              <a:rPr lang="cs-CZ" b="0" dirty="0">
                <a:solidFill>
                  <a:schemeClr val="tx1">
                    <a:lumMod val="75000"/>
                    <a:lumOff val="25000"/>
                  </a:schemeClr>
                </a:solidFill>
                <a:hlinkClick r:id="rId3"/>
              </a:rPr>
              <a:t>www.soapraha.cz</a:t>
            </a:r>
            <a:endParaRPr lang="cs-CZ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5098742" y="1052736"/>
            <a:ext cx="3610744" cy="2304256"/>
          </a:xfrm>
        </p:spPr>
        <p:txBody>
          <a:bodyPr/>
          <a:lstStyle/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sz="1600" b="0" dirty="0">
                <a:solidFill>
                  <a:srgbClr val="FF0000"/>
                </a:solidFill>
              </a:rPr>
              <a:t>Archivní 4</a:t>
            </a:r>
          </a:p>
          <a:p>
            <a:r>
              <a:rPr lang="cs-CZ" sz="1600" b="0" dirty="0">
                <a:solidFill>
                  <a:srgbClr val="FF0000"/>
                </a:solidFill>
              </a:rPr>
              <a:t>Praha 4 – Chodovec</a:t>
            </a:r>
          </a:p>
          <a:p>
            <a:r>
              <a:rPr lang="cs-CZ" sz="1600" b="0" i="0" u="none" strike="noStrike" baseline="0" dirty="0">
                <a:solidFill>
                  <a:srgbClr val="FF0000"/>
                </a:solidFill>
              </a:rPr>
              <a:t>26 285 archivních souborů</a:t>
            </a:r>
            <a:endParaRPr lang="cs-CZ" sz="1600" b="0" dirty="0">
              <a:solidFill>
                <a:srgbClr val="FF0000"/>
              </a:solidFill>
            </a:endParaRPr>
          </a:p>
          <a:p>
            <a:pPr algn="l"/>
            <a:r>
              <a:rPr lang="cs-CZ" sz="1600" b="0" u="none" strike="noStrike" baseline="0" dirty="0">
                <a:solidFill>
                  <a:srgbClr val="FF0000"/>
                </a:solidFill>
              </a:rPr>
              <a:t>86 256,96 </a:t>
            </a:r>
            <a:r>
              <a:rPr lang="cs-CZ" sz="1600" b="0" u="none" strike="noStrike" baseline="0" dirty="0" err="1">
                <a:solidFill>
                  <a:srgbClr val="FF0000"/>
                </a:solidFill>
              </a:rPr>
              <a:t>bm</a:t>
            </a:r>
            <a:endParaRPr lang="cs-CZ" sz="1600" b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600" b="0" u="none" strike="noStrike" baseline="0" dirty="0">
                <a:solidFill>
                  <a:srgbClr val="FF0000"/>
                </a:solidFill>
              </a:rPr>
              <a:t>413 974,6 MB</a:t>
            </a:r>
            <a:r>
              <a:rPr lang="cs-CZ" sz="1600" b="0" dirty="0">
                <a:solidFill>
                  <a:srgbClr val="FF0000"/>
                </a:solidFill>
              </a:rPr>
              <a:t> (k roku 2022)</a:t>
            </a:r>
          </a:p>
          <a:p>
            <a:r>
              <a:rPr lang="cs-CZ" sz="1600" dirty="0">
                <a:solidFill>
                  <a:srgbClr val="FF0000"/>
                </a:solidFill>
              </a:rPr>
              <a:t>11 okresních archivů</a:t>
            </a:r>
          </a:p>
          <a:p>
            <a:endParaRPr lang="cs-CZ" sz="1400" b="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" name="Zástupný symbol pro obsah 3" descr="vyber_z_mapy.png"/>
          <p:cNvPicPr>
            <a:picLocks noGrp="1" noChangeAspect="1"/>
          </p:cNvPicPr>
          <p:nvPr>
            <p:ph sz="half" idx="2"/>
          </p:nvPr>
        </p:nvPicPr>
        <p:blipFill>
          <a:blip r:embed="rId4" cstate="print"/>
          <a:stretch>
            <a:fillRect/>
          </a:stretch>
        </p:blipFill>
        <p:spPr>
          <a:xfrm>
            <a:off x="165110" y="1124744"/>
            <a:ext cx="4838938" cy="4032448"/>
          </a:xfrm>
        </p:spPr>
      </p:pic>
      <p:pic>
        <p:nvPicPr>
          <p:cNvPr id="9" name="Zástupný symbol pro obsah 8" descr="soa Praha.jpg"/>
          <p:cNvPicPr>
            <a:picLocks noGrp="1" noChangeAspect="1"/>
          </p:cNvPicPr>
          <p:nvPr>
            <p:ph sz="half" idx="4"/>
          </p:nvPr>
        </p:nvPicPr>
        <p:blipFill>
          <a:blip r:embed="rId5" cstate="print"/>
          <a:stretch>
            <a:fillRect/>
          </a:stretch>
        </p:blipFill>
        <p:spPr>
          <a:xfrm>
            <a:off x="4932040" y="3140967"/>
            <a:ext cx="4076200" cy="3371935"/>
          </a:xfrm>
        </p:spPr>
      </p:pic>
      <p:sp>
        <p:nvSpPr>
          <p:cNvPr id="8" name="Obdélník: se zakulacenými rohy 7">
            <a:extLst>
              <a:ext uri="{FF2B5EF4-FFF2-40B4-BE49-F238E27FC236}">
                <a16:creationId xmlns:a16="http://schemas.microsoft.com/office/drawing/2014/main" id="{3EF3C260-51D1-E852-8F36-C05D7F8B956A}"/>
              </a:ext>
            </a:extLst>
          </p:cNvPr>
          <p:cNvSpPr/>
          <p:nvPr/>
        </p:nvSpPr>
        <p:spPr>
          <a:xfrm>
            <a:off x="2051720" y="3429000"/>
            <a:ext cx="1152128" cy="37568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400" dirty="0"/>
              <a:t>Praha-venkov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Nadpis 1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778098"/>
          </a:xfrm>
        </p:spPr>
        <p:txBody>
          <a:bodyPr/>
          <a:lstStyle/>
          <a:p>
            <a:r>
              <a:rPr lang="cs-CZ" dirty="0"/>
              <a:t>Státní</a:t>
            </a:r>
            <a:r>
              <a:rPr lang="cs-CZ" b="1" dirty="0"/>
              <a:t> </a:t>
            </a:r>
            <a:r>
              <a:rPr lang="cs-CZ" dirty="0"/>
              <a:t>oblastní archiv v Praze</a:t>
            </a:r>
          </a:p>
        </p:txBody>
      </p:sp>
      <p:sp>
        <p:nvSpPr>
          <p:cNvPr id="13" name="Zástupný symbol pro obsah 12"/>
          <p:cNvSpPr>
            <a:spLocks noGrp="1"/>
          </p:cNvSpPr>
          <p:nvPr>
            <p:ph sz="quarter" idx="1"/>
          </p:nvPr>
        </p:nvSpPr>
        <p:spPr>
          <a:xfrm>
            <a:off x="827584" y="1412776"/>
            <a:ext cx="7859216" cy="5040560"/>
          </a:xfrm>
        </p:spPr>
        <p:txBody>
          <a:bodyPr>
            <a:normAutofit fontScale="77500" lnSpcReduction="20000"/>
          </a:bodyPr>
          <a:lstStyle/>
          <a:p>
            <a:r>
              <a:rPr lang="cs-CZ" sz="3200" b="1" dirty="0"/>
              <a:t>Krajský archiv Pražského kraje </a:t>
            </a:r>
            <a:endParaRPr lang="cs-CZ" sz="3200" dirty="0"/>
          </a:p>
          <a:p>
            <a:pPr lvl="1"/>
            <a:r>
              <a:rPr lang="cs-CZ" sz="2500" dirty="0"/>
              <a:t>vznik v roce 1951 s depozitářem v Kutné Hoře</a:t>
            </a:r>
          </a:p>
          <a:p>
            <a:pPr lvl="1"/>
            <a:r>
              <a:rPr lang="cs-CZ" sz="2500" dirty="0"/>
              <a:t>počátky obtížné, chyběly ukládací prostory a základní archivní pracoviště</a:t>
            </a:r>
          </a:p>
          <a:p>
            <a:r>
              <a:rPr lang="cs-CZ" sz="3200" b="1" dirty="0"/>
              <a:t>Státní archiv v Praze </a:t>
            </a:r>
            <a:r>
              <a:rPr lang="cs-CZ" sz="3200" dirty="0"/>
              <a:t>(od roku 1954)</a:t>
            </a:r>
          </a:p>
          <a:p>
            <a:pPr lvl="1"/>
            <a:r>
              <a:rPr lang="cs-CZ" sz="2500" dirty="0"/>
              <a:t>podřízen Krajské správě MV</a:t>
            </a:r>
          </a:p>
          <a:p>
            <a:pPr lvl="1"/>
            <a:r>
              <a:rPr lang="cs-CZ" sz="2500" dirty="0"/>
              <a:t>v roce 1956 pověřen péčí o zrušené zemědělsko-lesnické archivy v Buštěhradě, Hořovicích, Kácově, na Konopišti, na Křivoklátě a připojeny depozitáře v Brandýse nad Labem, </a:t>
            </a:r>
            <a:r>
              <a:rPr lang="cs-CZ" sz="2500" dirty="0" err="1"/>
              <a:t>Ctěnicích</a:t>
            </a:r>
            <a:r>
              <a:rPr lang="cs-CZ" sz="2500" dirty="0"/>
              <a:t>, v Českém Brodě, na Karlštejně, ve Zbraslavi a v Poděbradech</a:t>
            </a:r>
          </a:p>
          <a:p>
            <a:pPr lvl="1"/>
            <a:r>
              <a:rPr lang="cs-CZ" sz="2500" dirty="0"/>
              <a:t>za padesát let archiv vystřídal 40 depozitářů na různých místech v Praze a okolí</a:t>
            </a:r>
          </a:p>
          <a:p>
            <a:pPr lvl="1"/>
            <a:r>
              <a:rPr lang="cs-CZ" sz="2500" dirty="0"/>
              <a:t>v roce 1960 získán objekt bývalého chorobince na Karlově v Praze, stal se centrálou na příštích 42 let</a:t>
            </a:r>
          </a:p>
          <a:p>
            <a:r>
              <a:rPr lang="cs-CZ" sz="3200" b="1" dirty="0"/>
              <a:t>Státní oblastní archiv v Praze </a:t>
            </a:r>
            <a:r>
              <a:rPr lang="cs-CZ" sz="3200" dirty="0"/>
              <a:t>(od roku 1974)</a:t>
            </a:r>
          </a:p>
          <a:p>
            <a:pPr lvl="1"/>
            <a:r>
              <a:rPr lang="cs-CZ" sz="2500" dirty="0"/>
              <a:t>v 90. letech 20. století získal SOA Praha umístění v Archivním areálu</a:t>
            </a:r>
          </a:p>
          <a:p>
            <a:pPr lvl="1"/>
            <a:r>
              <a:rPr lang="cs-CZ" sz="2500" dirty="0"/>
              <a:t>od roku 2002 sídlí na </a:t>
            </a:r>
            <a:r>
              <a:rPr lang="cs-CZ" sz="2500" dirty="0" err="1"/>
              <a:t>Chodovci</a:t>
            </a:r>
            <a:endParaRPr lang="cs-CZ" sz="2700" dirty="0"/>
          </a:p>
          <a:p>
            <a:endParaRPr lang="cs-CZ" sz="2900" dirty="0"/>
          </a:p>
          <a:p>
            <a:pPr lvl="1"/>
            <a:endParaRPr lang="cs-CZ" sz="2700" dirty="0"/>
          </a:p>
          <a:p>
            <a:pPr lvl="1"/>
            <a:endParaRPr lang="cs-CZ" sz="2700" dirty="0"/>
          </a:p>
          <a:p>
            <a:endParaRPr lang="cs-CZ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FBCBEF-8BFD-4F43-9058-7C225432C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SOkA</a:t>
            </a:r>
            <a:endParaRPr lang="cs-CZ" dirty="0"/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AFBE2161-7C98-4DFC-A96C-835526FC737A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447800"/>
            <a:ext cx="8568952" cy="4572000"/>
          </a:xfrm>
        </p:spPr>
        <p:txBody>
          <a:bodyPr>
            <a:normAutofit fontScale="92500"/>
          </a:bodyPr>
          <a:lstStyle/>
          <a:p>
            <a:r>
              <a:rPr lang="cs-CZ" dirty="0"/>
              <a:t>Státní okresní archiv Benešov</a:t>
            </a:r>
            <a:br>
              <a:rPr lang="cs-CZ" dirty="0"/>
            </a:br>
            <a:r>
              <a:rPr lang="cs-CZ" dirty="0"/>
              <a:t>Státní okresní archiv Beroun</a:t>
            </a:r>
            <a:br>
              <a:rPr lang="cs-CZ" dirty="0"/>
            </a:br>
            <a:r>
              <a:rPr lang="cs-CZ" dirty="0"/>
              <a:t>Státní okresní archiv Kladno</a:t>
            </a:r>
            <a:br>
              <a:rPr lang="cs-CZ" dirty="0"/>
            </a:br>
            <a:r>
              <a:rPr lang="cs-CZ" dirty="0"/>
              <a:t>Státní okresní archiv Kolín</a:t>
            </a:r>
            <a:br>
              <a:rPr lang="cs-CZ" dirty="0"/>
            </a:br>
            <a:r>
              <a:rPr lang="cs-CZ" dirty="0"/>
              <a:t>Státní okresní archiv Kutná Hora</a:t>
            </a:r>
            <a:br>
              <a:rPr lang="cs-CZ" dirty="0"/>
            </a:br>
            <a:r>
              <a:rPr lang="cs-CZ" dirty="0"/>
              <a:t>Státní okresní archiv Mělník</a:t>
            </a:r>
            <a:br>
              <a:rPr lang="cs-CZ" dirty="0"/>
            </a:br>
            <a:r>
              <a:rPr lang="cs-CZ" dirty="0"/>
              <a:t>Státní okresní archiv Mladá Boleslav</a:t>
            </a:r>
            <a:br>
              <a:rPr lang="cs-CZ" dirty="0"/>
            </a:br>
            <a:r>
              <a:rPr lang="cs-CZ" dirty="0"/>
              <a:t>Státní okresní archiv Nymburk se sídlem v Lysé nad Labem</a:t>
            </a:r>
            <a:br>
              <a:rPr lang="cs-CZ" dirty="0"/>
            </a:br>
            <a:r>
              <a:rPr lang="cs-CZ" dirty="0"/>
              <a:t>Státní okresní archiv Praha-venkov se sídlem v Dobřichovicích</a:t>
            </a:r>
            <a:br>
              <a:rPr lang="cs-CZ" dirty="0"/>
            </a:br>
            <a:r>
              <a:rPr lang="cs-CZ" dirty="0"/>
              <a:t>Státní okresní archiv Příbram</a:t>
            </a:r>
            <a:br>
              <a:rPr lang="cs-CZ" dirty="0"/>
            </a:br>
            <a:r>
              <a:rPr lang="cs-CZ" dirty="0"/>
              <a:t>Státní okresní archiv Rakovník</a:t>
            </a:r>
          </a:p>
        </p:txBody>
      </p:sp>
      <p:pic>
        <p:nvPicPr>
          <p:cNvPr id="4" name="Zástupný obsah 4" descr="Obsah obrázku mapa&#10;&#10;Popis byl vytvořen automaticky">
            <a:extLst>
              <a:ext uri="{FF2B5EF4-FFF2-40B4-BE49-F238E27FC236}">
                <a16:creationId xmlns:a16="http://schemas.microsoft.com/office/drawing/2014/main" id="{AED20729-4A38-4E23-A7A6-5EA577392F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4" y="980728"/>
            <a:ext cx="2984542" cy="2520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012666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424936" cy="302433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7 odborných oddělení</a:t>
            </a:r>
          </a:p>
          <a:p>
            <a:pPr lvl="1"/>
            <a:r>
              <a:rPr lang="cs-CZ" sz="4000" dirty="0"/>
              <a:t>Oddělení fondů veřejné správy  </a:t>
            </a:r>
          </a:p>
          <a:p>
            <a:pPr lvl="1"/>
            <a:r>
              <a:rPr lang="cs-CZ" sz="4000" dirty="0"/>
              <a:t>Oddělení zemědělsko-lesnických a osobních fondů </a:t>
            </a:r>
          </a:p>
          <a:p>
            <a:pPr lvl="1"/>
            <a:r>
              <a:rPr lang="cs-CZ" sz="4000" dirty="0"/>
              <a:t>Oddělení fondů hospodářských subjektů </a:t>
            </a:r>
          </a:p>
          <a:p>
            <a:pPr lvl="1"/>
            <a:r>
              <a:rPr lang="cs-CZ" sz="4000" dirty="0"/>
              <a:t>Oddělení využívání archiválií a evidence NAD </a:t>
            </a:r>
          </a:p>
          <a:p>
            <a:pPr lvl="1"/>
            <a:r>
              <a:rPr lang="cs-CZ" sz="4000" dirty="0"/>
              <a:t>Ekonomické oddělení    </a:t>
            </a:r>
          </a:p>
          <a:p>
            <a:pPr lvl="1"/>
            <a:r>
              <a:rPr lang="cs-CZ" sz="4000" dirty="0"/>
              <a:t>Oddělení péče o fyzický stav archiválií</a:t>
            </a:r>
          </a:p>
          <a:p>
            <a:pPr lvl="1"/>
            <a:r>
              <a:rPr lang="cs-CZ" sz="4000" dirty="0"/>
              <a:t>Sekretariát ředitele</a:t>
            </a:r>
            <a:endParaRPr lang="cs-CZ" sz="3800" dirty="0"/>
          </a:p>
          <a:p>
            <a:r>
              <a:rPr lang="cs-CZ" sz="4200" b="1" dirty="0"/>
              <a:t>11 okresních archivů</a:t>
            </a:r>
          </a:p>
          <a:p>
            <a:endParaRPr lang="cs-CZ" sz="4200" b="1" dirty="0"/>
          </a:p>
        </p:txBody>
      </p:sp>
      <p:sp>
        <p:nvSpPr>
          <p:cNvPr id="6" name="Nadpis 1"/>
          <p:cNvSpPr txBox="1">
            <a:spLocks/>
          </p:cNvSpPr>
          <p:nvPr/>
        </p:nvSpPr>
        <p:spPr>
          <a:xfrm>
            <a:off x="979984" y="260648"/>
            <a:ext cx="7859216" cy="792088"/>
          </a:xfrm>
          <a:prstGeom prst="rect">
            <a:avLst/>
          </a:prstGeom>
        </p:spPr>
        <p:txBody>
          <a:bodyPr bIns="91440" anchor="b" anchorCtr="0">
            <a:normAutofit fontScale="975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SOA Praha – struktura archivu</a:t>
            </a:r>
          </a:p>
        </p:txBody>
      </p: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004048" y="3645024"/>
            <a:ext cx="3779912" cy="1080120"/>
          </a:xfrm>
        </p:spPr>
        <p:txBody>
          <a:bodyPr>
            <a:normAutofit fontScale="90000"/>
          </a:bodyPr>
          <a:lstStyle/>
          <a:p>
            <a:r>
              <a:rPr lang="cs-CZ" sz="3200" dirty="0">
                <a:hlinkClick r:id="rId2"/>
              </a:rPr>
              <a:t>www.</a:t>
            </a:r>
            <a:r>
              <a:rPr lang="cs-CZ" sz="3200" dirty="0" err="1">
                <a:hlinkClick r:id="rId2"/>
              </a:rPr>
              <a:t>soapraha.cz</a:t>
            </a:r>
            <a:br>
              <a:rPr lang="cs-CZ" sz="3200" dirty="0"/>
            </a:br>
            <a:endParaRPr lang="cs-CZ" sz="3200" dirty="0"/>
          </a:p>
        </p:txBody>
      </p:sp>
      <p:pic>
        <p:nvPicPr>
          <p:cNvPr id="5" name="Zástupný obsah 4" descr="Obsah obrázku text, snímek obrazovky, Písmo&#10;&#10;Popis byl vytvořen automaticky">
            <a:extLst>
              <a:ext uri="{FF2B5EF4-FFF2-40B4-BE49-F238E27FC236}">
                <a16:creationId xmlns:a16="http://schemas.microsoft.com/office/drawing/2014/main" id="{CB0B43FC-2674-EE70-82E0-2996E090B9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631" y="4622803"/>
            <a:ext cx="8824738" cy="1811543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SOA Praha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611560" y="1124744"/>
            <a:ext cx="8075240" cy="3384376"/>
          </a:xfrm>
        </p:spPr>
        <p:txBody>
          <a:bodyPr>
            <a:normAutofit fontScale="55000" lnSpcReduction="20000"/>
          </a:bodyPr>
          <a:lstStyle/>
          <a:p>
            <a:r>
              <a:rPr lang="cs-CZ" sz="4200" b="1" dirty="0"/>
              <a:t>pečuje o archiválie od roku 1166 do současnosti</a:t>
            </a:r>
          </a:p>
          <a:p>
            <a:pPr lvl="1"/>
            <a:r>
              <a:rPr lang="cs-CZ" sz="4000" dirty="0"/>
              <a:t>z činnosti krajských orgánů, institucí a úřadů státní a finanční správy, báňských úřadů a justičních orgánů</a:t>
            </a:r>
          </a:p>
          <a:p>
            <a:pPr lvl="1"/>
            <a:r>
              <a:rPr lang="cs-CZ" sz="4000" dirty="0"/>
              <a:t>archivy šlechtických rodů a jejich velkostatků ve středních Čechách</a:t>
            </a:r>
          </a:p>
          <a:p>
            <a:pPr lvl="1"/>
            <a:r>
              <a:rPr lang="cs-CZ" sz="4000" dirty="0"/>
              <a:t>fondy ekonomického charakteru vzniklé z činnosti velkých podniků a peněžních ústavů z Prahy i z průmyslové středočeské oblasti</a:t>
            </a:r>
          </a:p>
          <a:p>
            <a:r>
              <a:rPr lang="cs-CZ" sz="4200" b="1" dirty="0"/>
              <a:t>vydává Středočeský sborník historický a regionální monografie</a:t>
            </a:r>
          </a:p>
          <a:p>
            <a:endParaRPr lang="cs-CZ" sz="4200" b="1" dirty="0"/>
          </a:p>
          <a:p>
            <a:pPr>
              <a:buNone/>
            </a:pPr>
            <a:endParaRPr lang="cs-CZ" sz="4200" b="1" dirty="0"/>
          </a:p>
          <a:p>
            <a:endParaRPr lang="cs-CZ" dirty="0"/>
          </a:p>
        </p:txBody>
      </p:sp>
      <p:sp>
        <p:nvSpPr>
          <p:cNvPr id="6" name="Obdélník 5">
            <a:extLst>
              <a:ext uri="{FF2B5EF4-FFF2-40B4-BE49-F238E27FC236}">
                <a16:creationId xmlns:a16="http://schemas.microsoft.com/office/drawing/2014/main" id="{4D79ADE1-83CD-459B-BC8B-4CBF704C27AE}"/>
              </a:ext>
            </a:extLst>
          </p:cNvPr>
          <p:cNvSpPr/>
          <p:nvPr/>
        </p:nvSpPr>
        <p:spPr>
          <a:xfrm>
            <a:off x="3563888" y="620688"/>
            <a:ext cx="3726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hlinkClick r:id="rId2"/>
              </a:rPr>
              <a:t>Státní oblastní archiv v Praze (soapraha.cz)</a:t>
            </a:r>
            <a:endParaRPr lang="cs-CZ" dirty="0"/>
          </a:p>
        </p:txBody>
      </p:sp>
      <p:pic>
        <p:nvPicPr>
          <p:cNvPr id="7" name="Zástupný symbol pro obsah 4">
            <a:extLst>
              <a:ext uri="{FF2B5EF4-FFF2-40B4-BE49-F238E27FC236}">
                <a16:creationId xmlns:a16="http://schemas.microsoft.com/office/drawing/2014/main" id="{D9E07636-968A-47BB-A12C-B31C518F2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193545"/>
            <a:ext cx="6084676" cy="2505425"/>
          </a:xfrm>
          <a:prstGeom prst="rect">
            <a:avLst/>
          </a:prstGeom>
        </p:spPr>
      </p:pic>
      <p:pic>
        <p:nvPicPr>
          <p:cNvPr id="4" name="Zástupný symbol pro obsah 3" descr="brd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74765" y="4045075"/>
            <a:ext cx="4495800" cy="2181225"/>
          </a:xfrm>
          <a:prstGeom prst="rect">
            <a:avLst/>
          </a:prstGeom>
        </p:spPr>
      </p:pic>
      <p:pic>
        <p:nvPicPr>
          <p:cNvPr id="5" name="Zástupný symbol pro obsah 5" descr="ssh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90589" y="4166809"/>
            <a:ext cx="1584176" cy="232746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Státní oblastní archivy (SOA)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Praze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Třeboni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Plzni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Litoměřicích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Státní oblastní archiv v Hradci Králové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r>
              <a:rPr lang="cs-CZ" dirty="0"/>
              <a:t>Zemský archiv v Opavě</a:t>
            </a:r>
          </a:p>
          <a:p>
            <a:pPr marL="365760" indent="-283464">
              <a:buFont typeface="Wingdings 2"/>
              <a:buChar char=""/>
              <a:defRPr/>
            </a:pPr>
            <a:r>
              <a:rPr lang="cs-CZ" dirty="0"/>
              <a:t>Moravský zemský archiv v Brně</a:t>
            </a:r>
          </a:p>
          <a:p>
            <a:pPr marL="365760" indent="-283464" fontAlgn="auto">
              <a:spcAft>
                <a:spcPts val="0"/>
              </a:spcAft>
              <a:buFont typeface="Wingdings 2"/>
              <a:buChar char=""/>
              <a:defRPr/>
            </a:pPr>
            <a:endParaRPr lang="cs-CZ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>
            <a:normAutofit/>
          </a:bodyPr>
          <a:lstStyle/>
          <a:p>
            <a:r>
              <a:rPr lang="cs-CZ" b="1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5733256"/>
            <a:ext cx="4392488" cy="864096"/>
          </a:xfrm>
        </p:spPr>
        <p:txBody>
          <a:bodyPr/>
          <a:lstStyle/>
          <a:p>
            <a:r>
              <a:rPr lang="cs-CZ" dirty="0">
                <a:solidFill>
                  <a:schemeClr val="accent5">
                    <a:lumMod val="75000"/>
                  </a:schemeClr>
                </a:solidFill>
              </a:rPr>
              <a:t>Jihočeský kraj</a:t>
            </a:r>
          </a:p>
          <a:p>
            <a:r>
              <a:rPr lang="cs-CZ" dirty="0"/>
              <a:t>www.ceskearchivy.cz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716016" y="1196752"/>
            <a:ext cx="4248472" cy="2592288"/>
          </a:xfrm>
        </p:spPr>
        <p:txBody>
          <a:bodyPr/>
          <a:lstStyle/>
          <a:p>
            <a:endParaRPr lang="cs-CZ" b="0" dirty="0">
              <a:solidFill>
                <a:srgbClr val="FF0000"/>
              </a:solidFill>
            </a:endParaRPr>
          </a:p>
          <a:p>
            <a:endParaRPr lang="cs-CZ" b="0" dirty="0">
              <a:solidFill>
                <a:srgbClr val="FF0000"/>
              </a:solidFill>
            </a:endParaRPr>
          </a:p>
          <a:p>
            <a:r>
              <a:rPr lang="sv-SE" b="0" dirty="0">
                <a:solidFill>
                  <a:srgbClr val="FF0000"/>
                </a:solidFill>
              </a:rPr>
              <a:t>Husova 143</a:t>
            </a:r>
            <a:r>
              <a:rPr lang="cs-CZ" b="0" dirty="0">
                <a:solidFill>
                  <a:srgbClr val="FF0000"/>
                </a:solidFill>
              </a:rPr>
              <a:t>, </a:t>
            </a:r>
            <a:r>
              <a:rPr lang="sv-SE" b="0" dirty="0">
                <a:solidFill>
                  <a:srgbClr val="FF0000"/>
                </a:solidFill>
              </a:rPr>
              <a:t>Třeboň</a:t>
            </a:r>
            <a:endParaRPr lang="cs-CZ" b="0" dirty="0">
              <a:solidFill>
                <a:srgbClr val="FF0000"/>
              </a:solidFill>
            </a:endParaRPr>
          </a:p>
          <a:p>
            <a:r>
              <a:rPr lang="cs-CZ" sz="1800" b="0" dirty="0">
                <a:solidFill>
                  <a:srgbClr val="FF0000"/>
                </a:solidFill>
              </a:rPr>
              <a:t>15 542 archivních souborů</a:t>
            </a: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54 261,10 </a:t>
            </a:r>
            <a:r>
              <a:rPr lang="cs-CZ" sz="1800" b="0" dirty="0" err="1">
                <a:solidFill>
                  <a:srgbClr val="FF0000"/>
                </a:solidFill>
              </a:rPr>
              <a:t>bm</a:t>
            </a:r>
            <a:r>
              <a:rPr lang="cs-CZ" sz="1800" b="0" dirty="0">
                <a:solidFill>
                  <a:srgbClr val="FF0000"/>
                </a:solidFill>
              </a:rPr>
              <a:t> </a:t>
            </a: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26 480,32 </a:t>
            </a:r>
            <a:r>
              <a:rPr lang="cs-CZ" sz="1800" b="0" dirty="0">
                <a:solidFill>
                  <a:srgbClr val="FF0000"/>
                </a:solidFill>
              </a:rPr>
              <a:t>MB (k roku 2022)</a:t>
            </a:r>
          </a:p>
          <a:p>
            <a:r>
              <a:rPr lang="cs-CZ" sz="2000" dirty="0">
                <a:solidFill>
                  <a:srgbClr val="FF0000"/>
                </a:solidFill>
              </a:rPr>
              <a:t>7 okresních archivů</a:t>
            </a:r>
          </a:p>
          <a:p>
            <a:endParaRPr lang="cs-CZ" dirty="0"/>
          </a:p>
        </p:txBody>
      </p:sp>
      <p:pic>
        <p:nvPicPr>
          <p:cNvPr id="8" name="Zástupný symbol pro obsah 7" descr="soa třeboň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2" y="1340768"/>
            <a:ext cx="4536503" cy="4032448"/>
          </a:xfrm>
        </p:spPr>
      </p:pic>
      <p:pic>
        <p:nvPicPr>
          <p:cNvPr id="9" name="Zástupný symbol pro obsah 8" descr="soatřebon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4644008" y="3501008"/>
            <a:ext cx="4355976" cy="2952328"/>
          </a:xfr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899592" y="1268760"/>
            <a:ext cx="7920880" cy="5400600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rožmberský rodový archiv</a:t>
            </a:r>
          </a:p>
          <a:p>
            <a:pPr lvl="1"/>
            <a:r>
              <a:rPr lang="cs-CZ" dirty="0"/>
              <a:t>v roce 1602 přesunut z Českého Krumlova do Třeboně 	základ pozdějšího SOA</a:t>
            </a:r>
          </a:p>
          <a:p>
            <a:pPr lvl="1"/>
            <a:r>
              <a:rPr lang="cs-CZ" dirty="0"/>
              <a:t>významným archivářem byl Václav </a:t>
            </a:r>
            <a:r>
              <a:rPr lang="cs-CZ" dirty="0" err="1"/>
              <a:t>Březan</a:t>
            </a:r>
            <a:r>
              <a:rPr lang="cs-CZ" dirty="0"/>
              <a:t>, pak spravují archiv </a:t>
            </a:r>
            <a:r>
              <a:rPr lang="cs-CZ" dirty="0" err="1"/>
              <a:t>Schwarzenberkové</a:t>
            </a:r>
            <a:endParaRPr lang="cs-CZ" dirty="0"/>
          </a:p>
          <a:p>
            <a:pPr lvl="1"/>
            <a:r>
              <a:rPr lang="cs-CZ" dirty="0"/>
              <a:t>od roku 1947 zemědělsko-lesnickým archivem</a:t>
            </a:r>
          </a:p>
          <a:p>
            <a:r>
              <a:rPr lang="cs-CZ" b="1" dirty="0"/>
              <a:t>krajský depozitář Archivu ministerstva vnitra </a:t>
            </a:r>
          </a:p>
          <a:p>
            <a:pPr>
              <a:buNone/>
            </a:pPr>
            <a:r>
              <a:rPr lang="cs-CZ" b="1" dirty="0"/>
              <a:t>	</a:t>
            </a:r>
            <a:r>
              <a:rPr lang="cs-CZ" dirty="0"/>
              <a:t>(1948 v Třeboni)</a:t>
            </a:r>
          </a:p>
          <a:p>
            <a:r>
              <a:rPr lang="cs-CZ" b="1" dirty="0"/>
              <a:t>Krajský archiv Českobudějovického kraje </a:t>
            </a:r>
            <a:r>
              <a:rPr lang="cs-CZ" dirty="0"/>
              <a:t>(od roku 1949)</a:t>
            </a:r>
          </a:p>
          <a:p>
            <a:r>
              <a:rPr lang="cs-CZ" b="1" dirty="0"/>
              <a:t>Státní archiv v Třeboni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k němu připojeny zemědělsko-lesnické archivy v Třeboni, Českém Krumlově, na Orlíku a v Jindřichově Hradci</a:t>
            </a:r>
          </a:p>
          <a:p>
            <a:r>
              <a:rPr lang="cs-CZ" b="1" dirty="0"/>
              <a:t>Státní oblastní archiv v Třeboni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původně sídlil na zámku v Třeboni</a:t>
            </a:r>
          </a:p>
          <a:p>
            <a:pPr lvl="2"/>
            <a:r>
              <a:rPr lang="cs-CZ" dirty="0"/>
              <a:t>v roce 2014 byly archiválie přesunuty do západního traktu bývalého augustiniánského kláštera z důvodu jejich ochrany</a:t>
            </a:r>
          </a:p>
          <a:p>
            <a:pPr lvl="1"/>
            <a:r>
              <a:rPr lang="cs-CZ" dirty="0"/>
              <a:t>dnes sídlí archiv v augustiniánském klášteře v Třeboni</a:t>
            </a:r>
          </a:p>
          <a:p>
            <a:pPr lvl="2"/>
            <a:r>
              <a:rPr lang="cs-CZ" dirty="0"/>
              <a:t>7 okresních archivů Jihočeského kraje</a:t>
            </a:r>
          </a:p>
        </p:txBody>
      </p:sp>
      <p:sp>
        <p:nvSpPr>
          <p:cNvPr id="11" name="Šipka doprava 10"/>
          <p:cNvSpPr/>
          <p:nvPr/>
        </p:nvSpPr>
        <p:spPr>
          <a:xfrm>
            <a:off x="1115616" y="1916832"/>
            <a:ext cx="576064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gradFill flip="none" rotWithShape="1">
          <a:gsLst>
            <a:gs pos="0">
              <a:schemeClr val="bg1"/>
            </a:gs>
            <a:gs pos="7001">
              <a:srgbClr val="E6E6E6"/>
            </a:gs>
            <a:gs pos="32001">
              <a:srgbClr val="7D8496"/>
            </a:gs>
            <a:gs pos="47000">
              <a:srgbClr val="E6E6E6"/>
            </a:gs>
            <a:gs pos="85001">
              <a:srgbClr val="7D8496"/>
            </a:gs>
            <a:gs pos="100000">
              <a:srgbClr val="E6E6E6"/>
            </a:gs>
          </a:gsLst>
          <a:path path="shap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/>
          <a:lstStyle/>
          <a:p>
            <a:r>
              <a:rPr lang="cs-CZ" dirty="0"/>
              <a:t>Státní oblastní archiv v Třeboni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sz="quarter" idx="1"/>
          </p:nvPr>
        </p:nvSpPr>
        <p:spPr>
          <a:xfrm>
            <a:off x="4860032" y="1340768"/>
            <a:ext cx="4104456" cy="5256584"/>
          </a:xfrm>
        </p:spPr>
        <p:txBody>
          <a:bodyPr>
            <a:normAutofit fontScale="92500"/>
          </a:bodyPr>
          <a:lstStyle/>
          <a:p>
            <a:r>
              <a:rPr lang="cs-CZ" dirty="0"/>
              <a:t>Centrální oddělení</a:t>
            </a:r>
          </a:p>
          <a:p>
            <a:pPr lvl="1"/>
            <a:r>
              <a:rPr lang="cs-CZ" dirty="0"/>
              <a:t>Ekonomicko-provozní odbor</a:t>
            </a:r>
          </a:p>
          <a:p>
            <a:pPr lvl="1"/>
            <a:r>
              <a:rPr lang="cs-CZ" dirty="0"/>
              <a:t>Oddělení pro zpřístupňování a evidenci NAD</a:t>
            </a:r>
          </a:p>
          <a:p>
            <a:pPr lvl="1"/>
            <a:r>
              <a:rPr lang="cs-CZ" dirty="0"/>
              <a:t>Oddělení ICT a digitalizace</a:t>
            </a:r>
          </a:p>
          <a:p>
            <a:pPr lvl="1"/>
            <a:r>
              <a:rPr lang="cs-CZ" dirty="0"/>
              <a:t>Oddělení ochrany a péče o NAD</a:t>
            </a:r>
          </a:p>
          <a:p>
            <a:pPr lvl="1"/>
            <a:r>
              <a:rPr lang="cs-CZ" dirty="0"/>
              <a:t>Archivní oddělení</a:t>
            </a:r>
          </a:p>
          <a:p>
            <a:pPr lvl="2"/>
            <a:r>
              <a:rPr lang="cs-CZ" dirty="0"/>
              <a:t>Oddělení České Budějovice</a:t>
            </a:r>
          </a:p>
          <a:p>
            <a:pPr lvl="2"/>
            <a:r>
              <a:rPr lang="cs-CZ" dirty="0"/>
              <a:t>Oddělení Český Krumlov</a:t>
            </a:r>
          </a:p>
          <a:p>
            <a:pPr lvl="2"/>
            <a:r>
              <a:rPr lang="cs-CZ" dirty="0"/>
              <a:t>Oddělení Jindřichův Hradec</a:t>
            </a:r>
          </a:p>
          <a:p>
            <a:pPr lvl="2"/>
            <a:r>
              <a:rPr lang="cs-CZ" dirty="0"/>
              <a:t>Oddělení Třeboň</a:t>
            </a:r>
          </a:p>
          <a:p>
            <a:endParaRPr lang="cs-CZ" dirty="0"/>
          </a:p>
        </p:txBody>
      </p:sp>
      <p:pic>
        <p:nvPicPr>
          <p:cNvPr id="1028" name="Obrázek 0" descr="budej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1772816"/>
            <a:ext cx="2619375" cy="2219325"/>
          </a:xfrm>
          <a:prstGeom prst="rect">
            <a:avLst/>
          </a:prstGeom>
          <a:noFill/>
        </p:spPr>
      </p:pic>
      <p:pic>
        <p:nvPicPr>
          <p:cNvPr id="1027" name="Obrázek 1" descr="kru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4293096"/>
            <a:ext cx="2647950" cy="2076450"/>
          </a:xfrm>
          <a:prstGeom prst="rect">
            <a:avLst/>
          </a:prstGeom>
          <a:noFill/>
        </p:spPr>
      </p:pic>
      <p:pic>
        <p:nvPicPr>
          <p:cNvPr id="1026" name="Obrázek 2" descr="arch.od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9512" y="2204864"/>
            <a:ext cx="2619375" cy="2047875"/>
          </a:xfrm>
          <a:prstGeom prst="rect">
            <a:avLst/>
          </a:prstGeom>
          <a:noFill/>
        </p:spPr>
      </p:pic>
      <p:pic>
        <p:nvPicPr>
          <p:cNvPr id="1025" name="Obrázek 3" descr="soatřebon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55776" y="4005064"/>
            <a:ext cx="2647950" cy="1743075"/>
          </a:xfrm>
          <a:prstGeom prst="rect">
            <a:avLst/>
          </a:prstGeom>
          <a:noFill/>
        </p:spPr>
      </p:pic>
      <p:sp>
        <p:nvSpPr>
          <p:cNvPr id="1029" name="Rectangle 5"/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dirty="0" err="1"/>
              <a:t>Archivum</a:t>
            </a:r>
            <a:r>
              <a:rPr lang="cs-CZ" dirty="0"/>
              <a:t> </a:t>
            </a:r>
            <a:r>
              <a:rPr lang="cs-CZ" dirty="0" err="1"/>
              <a:t>Trebonense</a:t>
            </a:r>
            <a:r>
              <a:rPr lang="cs-CZ" dirty="0"/>
              <a:t>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sz="quarter" idx="1"/>
          </p:nvPr>
        </p:nvSpPr>
        <p:spPr>
          <a:xfrm>
            <a:off x="2987824" y="1124744"/>
            <a:ext cx="5698976" cy="3168352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periodikum vychází od roku 1971 s podtitulem </a:t>
            </a:r>
            <a:r>
              <a:rPr lang="cs-CZ" i="1" dirty="0"/>
              <a:t>sborník studií pracovníků jihočeských archivů</a:t>
            </a:r>
          </a:p>
          <a:p>
            <a:r>
              <a:rPr lang="cs-CZ" dirty="0"/>
              <a:t>jednotlivé ročníky redakce bezplatně poskytuje archivům, knihovnám a odborným pracovištím</a:t>
            </a:r>
          </a:p>
          <a:p>
            <a:r>
              <a:rPr lang="cs-CZ" dirty="0"/>
              <a:t> zdarma jsou také k dispozici v elektronické podobě v Digitálním archivu na adrese </a:t>
            </a:r>
            <a:r>
              <a:rPr lang="cs-CZ" dirty="0">
                <a:hlinkClick r:id="rId2" tooltip="https://digi.ceskearchivy.cz"/>
              </a:rPr>
              <a:t>https://digi.ceskearchivy.cz</a:t>
            </a:r>
            <a:endParaRPr lang="cs-CZ" dirty="0"/>
          </a:p>
        </p:txBody>
      </p:sp>
      <p:pic>
        <p:nvPicPr>
          <p:cNvPr id="6" name="Zástupný symbol pro obsah 3" descr="archivum trebonense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340768"/>
            <a:ext cx="2891682" cy="2827937"/>
          </a:xfrm>
          <a:prstGeom prst="rect">
            <a:avLst/>
          </a:prstGeom>
        </p:spPr>
      </p:pic>
      <p:pic>
        <p:nvPicPr>
          <p:cNvPr id="7" name="Zástupný symbol pro obsah 5" descr="soatřeboň_web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3528" y="4221088"/>
            <a:ext cx="8472926" cy="2207020"/>
          </a:xfrm>
          <a:prstGeom prst="rect">
            <a:avLst/>
          </a:prstGeom>
        </p:spPr>
      </p:pic>
      <p:sp>
        <p:nvSpPr>
          <p:cNvPr id="8" name="Nadpis 1"/>
          <p:cNvSpPr txBox="1">
            <a:spLocks/>
          </p:cNvSpPr>
          <p:nvPr/>
        </p:nvSpPr>
        <p:spPr>
          <a:xfrm>
            <a:off x="3779912" y="4437112"/>
            <a:ext cx="3096344" cy="720080"/>
          </a:xfrm>
          <a:prstGeom prst="rect">
            <a:avLst/>
          </a:prstGeom>
        </p:spPr>
        <p:txBody>
          <a:bodyPr bIns="91440" anchor="b" anchorCtr="0">
            <a:normAutofit fontScale="5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www.</a:t>
            </a:r>
            <a:r>
              <a:rPr kumimoji="0" lang="cs-CZ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  <a:hlinkClick r:id="rId5"/>
              </a:rPr>
              <a:t>ceskearchivy.cz</a:t>
            </a: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cs-CZ" sz="4000" b="0" i="0" u="none" strike="noStrike" kern="120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14EB1FA-E57D-4861-9243-4EA2F899F2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Archivárium</a:t>
            </a:r>
            <a:endParaRPr lang="cs-CZ" dirty="0"/>
          </a:p>
        </p:txBody>
      </p:sp>
      <p:sp>
        <p:nvSpPr>
          <p:cNvPr id="3" name="Zástupný symbol pro obsah 2">
            <a:extLst>
              <a:ext uri="{FF2B5EF4-FFF2-40B4-BE49-F238E27FC236}">
                <a16:creationId xmlns:a16="http://schemas.microsoft.com/office/drawing/2014/main" id="{345B6C18-D684-43EB-90D9-C9E9C910756F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sz="1600" dirty="0"/>
              <a:t>rubrika na webu vznikla v roce 2020</a:t>
            </a:r>
          </a:p>
          <a:p>
            <a:r>
              <a:rPr lang="cs-CZ" sz="1600" dirty="0"/>
              <a:t>veřejnost pravidelně seznamuje s různorodými archiváliemi z jihočeských archivů (listiny, mapy a plány, nově vydané knižní tituly i rarity a kuriozity), připomíná významná výročí, události i jihočeské osobnosti</a:t>
            </a:r>
          </a:p>
          <a:p>
            <a:pPr marL="0" indent="0">
              <a:buNone/>
            </a:pPr>
            <a:endParaRPr lang="cs-CZ" dirty="0"/>
          </a:p>
        </p:txBody>
      </p:sp>
      <p:pic>
        <p:nvPicPr>
          <p:cNvPr id="5" name="Zástupný symbol pro obsah 4">
            <a:extLst>
              <a:ext uri="{FF2B5EF4-FFF2-40B4-BE49-F238E27FC236}">
                <a16:creationId xmlns:a16="http://schemas.microsoft.com/office/drawing/2014/main" id="{3CF5C4BC-4822-433B-A2A1-08C89D0BF22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026" y="4592210"/>
            <a:ext cx="4189942" cy="1898427"/>
          </a:xfrm>
          <a:prstGeom prst="rect">
            <a:avLst/>
          </a:prstGeom>
        </p:spPr>
      </p:pic>
      <p:pic>
        <p:nvPicPr>
          <p:cNvPr id="6" name="Zástupný symbol pro obsah 8">
            <a:extLst>
              <a:ext uri="{FF2B5EF4-FFF2-40B4-BE49-F238E27FC236}">
                <a16:creationId xmlns:a16="http://schemas.microsoft.com/office/drawing/2014/main" id="{75216823-838F-49B2-9378-609172DF1E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4449417"/>
            <a:ext cx="3672408" cy="2184014"/>
          </a:xfrm>
          <a:prstGeom prst="rect">
            <a:avLst/>
          </a:prstGeom>
        </p:spPr>
      </p:pic>
      <p:pic>
        <p:nvPicPr>
          <p:cNvPr id="8" name="Zástupný obsah 4" descr="Obsah obrázku text, snímek obrazovky, Písmo, číslo&#10;&#10;Popis byl vytvořen automaticky">
            <a:extLst>
              <a:ext uri="{FF2B5EF4-FFF2-40B4-BE49-F238E27FC236}">
                <a16:creationId xmlns:a16="http://schemas.microsoft.com/office/drawing/2014/main" id="{BDFE856E-A1A6-D063-8795-551FC31463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976" y="2595918"/>
            <a:ext cx="7772400" cy="2044546"/>
          </a:xfrm>
          <a:prstGeom prst="rect">
            <a:avLst/>
          </a:prstGeom>
        </p:spPr>
      </p:pic>
      <p:pic>
        <p:nvPicPr>
          <p:cNvPr id="9" name="Zástupný obsah 8" descr="Obsah obrázku Lidská tvář, muž, portrét, rukopis&#10;&#10;Popis byl vytvořen automaticky">
            <a:extLst>
              <a:ext uri="{FF2B5EF4-FFF2-40B4-BE49-F238E27FC236}">
                <a16:creationId xmlns:a16="http://schemas.microsoft.com/office/drawing/2014/main" id="{D7B51340-7DF7-3252-D2C2-C707C1F453B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6376" y="2874807"/>
            <a:ext cx="1148741" cy="1765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8431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116632"/>
            <a:ext cx="8219256" cy="72008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Plzni</a:t>
            </a:r>
          </a:p>
        </p:txBody>
      </p:sp>
      <p:sp>
        <p:nvSpPr>
          <p:cNvPr id="7" name="Zástupný symbol pro text 6"/>
          <p:cNvSpPr>
            <a:spLocks noGrp="1"/>
          </p:cNvSpPr>
          <p:nvPr>
            <p:ph type="body" idx="1"/>
          </p:nvPr>
        </p:nvSpPr>
        <p:spPr>
          <a:xfrm>
            <a:off x="251520" y="5517232"/>
            <a:ext cx="4032448" cy="115212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Karlovarský a Plzeňský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9 okresních archivů</a:t>
            </a:r>
          </a:p>
          <a:p>
            <a:r>
              <a:rPr lang="cs-CZ" dirty="0"/>
              <a:t>www.soaplzen.cz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type="body" sz="half" idx="3"/>
          </p:nvPr>
        </p:nvSpPr>
        <p:spPr>
          <a:xfrm>
            <a:off x="3419872" y="548680"/>
            <a:ext cx="5266928" cy="2520280"/>
          </a:xfrm>
        </p:spPr>
        <p:txBody>
          <a:bodyPr/>
          <a:lstStyle/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endParaRPr lang="cs-CZ" dirty="0">
              <a:solidFill>
                <a:srgbClr val="FF0000"/>
              </a:solidFill>
            </a:endParaRPr>
          </a:p>
          <a:p>
            <a:r>
              <a:rPr lang="cs-CZ" sz="1800" b="0" dirty="0">
                <a:solidFill>
                  <a:srgbClr val="FF0000"/>
                </a:solidFill>
              </a:rPr>
              <a:t>Sedláčkova 44, Plzeň – centrála</a:t>
            </a:r>
          </a:p>
          <a:p>
            <a:r>
              <a:rPr lang="cs-CZ" sz="1800" b="0" dirty="0">
                <a:solidFill>
                  <a:srgbClr val="FF0000"/>
                </a:solidFill>
              </a:rPr>
              <a:t>Klášter u Nepomuka</a:t>
            </a: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17 249 archivních souborů</a:t>
            </a:r>
            <a:endParaRPr lang="cs-CZ" sz="1800" b="0" dirty="0">
              <a:solidFill>
                <a:srgbClr val="FF0000"/>
              </a:solidFill>
            </a:endParaRP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57 239,50 </a:t>
            </a:r>
            <a:r>
              <a:rPr lang="cs-CZ" sz="1800" b="0" i="0" u="none" strike="noStrike" baseline="0" dirty="0" err="1">
                <a:solidFill>
                  <a:srgbClr val="FF0000"/>
                </a:solidFill>
              </a:rPr>
              <a:t>bm</a:t>
            </a:r>
            <a:endParaRPr lang="cs-CZ" sz="1800" b="0" i="0" u="none" strike="noStrike" baseline="0" dirty="0">
              <a:solidFill>
                <a:srgbClr val="FF0000"/>
              </a:solidFill>
            </a:endParaRP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732 092,77 MB </a:t>
            </a:r>
            <a:r>
              <a:rPr lang="cs-CZ" sz="1800" b="0" dirty="0">
                <a:solidFill>
                  <a:srgbClr val="FF0000"/>
                </a:solidFill>
              </a:rPr>
              <a:t>(k roku 2023)</a:t>
            </a:r>
          </a:p>
          <a:p>
            <a:endParaRPr lang="cs-CZ" dirty="0"/>
          </a:p>
        </p:txBody>
      </p:sp>
      <p:pic>
        <p:nvPicPr>
          <p:cNvPr id="6" name="Zástupný symbol pro obsah 5" descr="mapa_plzen.gif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323528" y="1556792"/>
            <a:ext cx="3024336" cy="3890146"/>
          </a:xfrm>
        </p:spPr>
      </p:pic>
      <p:pic>
        <p:nvPicPr>
          <p:cNvPr id="10" name="Zástupný symbol pro obsah 9" descr="fil_6426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3347864" y="2636912"/>
            <a:ext cx="4138865" cy="2754485"/>
          </a:xfrm>
        </p:spPr>
      </p:pic>
      <p:pic>
        <p:nvPicPr>
          <p:cNvPr id="11" name="Zástupný symbol pro obsah 8" descr="klaster_2014_0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49458" y="5013176"/>
            <a:ext cx="4474655" cy="165618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323528" y="332656"/>
            <a:ext cx="8568952" cy="6336704"/>
          </a:xfrm>
        </p:spPr>
        <p:txBody>
          <a:bodyPr>
            <a:normAutofit fontScale="85000" lnSpcReduction="10000"/>
          </a:bodyPr>
          <a:lstStyle/>
          <a:p>
            <a:r>
              <a:rPr lang="cs-CZ" b="1" dirty="0"/>
              <a:t>krajský archivní depozitář </a:t>
            </a:r>
            <a:r>
              <a:rPr lang="cs-CZ" dirty="0"/>
              <a:t>(krajská archivní úschovna)</a:t>
            </a:r>
          </a:p>
          <a:p>
            <a:pPr lvl="1"/>
            <a:r>
              <a:rPr lang="cs-CZ" dirty="0"/>
              <a:t> v roce 1948 vytvořen v cisterciáckém konventu v </a:t>
            </a:r>
            <a:r>
              <a:rPr lang="cs-CZ" dirty="0" err="1"/>
              <a:t>Plasích</a:t>
            </a:r>
            <a:endParaRPr lang="cs-CZ" dirty="0"/>
          </a:p>
          <a:p>
            <a:r>
              <a:rPr lang="cs-CZ" b="1" dirty="0"/>
              <a:t>Krajský archiv v Plzni </a:t>
            </a:r>
            <a:r>
              <a:rPr lang="cs-CZ" dirty="0"/>
              <a:t>(od roku 1951)</a:t>
            </a:r>
          </a:p>
          <a:p>
            <a:r>
              <a:rPr lang="cs-CZ" b="1" dirty="0"/>
              <a:t>Státní archiv v Plzni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letech 1955–1956 přestěhován do Plzně</a:t>
            </a:r>
          </a:p>
          <a:p>
            <a:pPr lvl="2"/>
            <a:r>
              <a:rPr lang="cs-CZ" dirty="0"/>
              <a:t>do budovy bývalé věznice plzeňského krajského soudu </a:t>
            </a:r>
          </a:p>
          <a:p>
            <a:pPr lvl="1"/>
            <a:r>
              <a:rPr lang="cs-CZ" dirty="0"/>
              <a:t>v roce 1956 připojen zemědělsko-lesnický archiv v Horšovském Týně</a:t>
            </a:r>
          </a:p>
          <a:p>
            <a:pPr lvl="1"/>
            <a:r>
              <a:rPr lang="cs-CZ" dirty="0"/>
              <a:t>v roce 1960 připojen Státní archiv v Kadani</a:t>
            </a:r>
          </a:p>
          <a:p>
            <a:pPr lvl="2"/>
            <a:r>
              <a:rPr lang="cs-CZ" dirty="0"/>
              <a:t>vznikl v roce 1951 jako Krajský archiv Karlovarského kraje, původně v Lokti, pak přestěhován do Kadaně </a:t>
            </a:r>
          </a:p>
          <a:p>
            <a:pPr lvl="2"/>
            <a:r>
              <a:rPr lang="cs-CZ" dirty="0"/>
              <a:t>v roce 1956 do něj přešel zemědělsko-lesnický archiv v Klášterci nad Ohří</a:t>
            </a:r>
          </a:p>
          <a:p>
            <a:pPr lvl="1"/>
            <a:r>
              <a:rPr lang="cs-CZ" dirty="0"/>
              <a:t>v 60. letech 20. století zakoupeny tři objekty ve Žluticích</a:t>
            </a:r>
          </a:p>
          <a:p>
            <a:pPr lvl="2"/>
            <a:r>
              <a:rPr lang="cs-CZ" dirty="0"/>
              <a:t>bývalé ubytovny dělníků při výstavbě přehrady – provizorium vydrželo až do roku 2006</a:t>
            </a:r>
          </a:p>
          <a:p>
            <a:r>
              <a:rPr lang="cs-CZ" b="1" dirty="0"/>
              <a:t>Státní oblastní archiv v Plzni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2006–2009 získány prostory v Klášteře u Nepomuka, postupně sem přemístěny archiválie ze Žlutic </a:t>
            </a:r>
          </a:p>
          <a:p>
            <a:pPr lvl="2"/>
            <a:r>
              <a:rPr lang="cs-CZ" dirty="0"/>
              <a:t>dnes 3. a 5. oddělení</a:t>
            </a:r>
          </a:p>
          <a:p>
            <a:pPr lvl="3"/>
            <a:r>
              <a:rPr lang="cs-CZ" dirty="0"/>
              <a:t>archiv společnosti Škoda Plzeň (1802–2009)</a:t>
            </a:r>
          </a:p>
          <a:p>
            <a:pPr lvl="4"/>
            <a:r>
              <a:rPr lang="cs-CZ" dirty="0"/>
              <a:t>od roku 2012 součást 1. oddělení, studovna v Klášteře u Nepomuka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Plzni – struktura archivu</a:t>
            </a:r>
          </a:p>
        </p:txBody>
      </p:sp>
      <p:sp>
        <p:nvSpPr>
          <p:cNvPr id="8" name="Zástupný symbol pro text 7"/>
          <p:cNvSpPr>
            <a:spLocks noGrp="1"/>
          </p:cNvSpPr>
          <p:nvPr>
            <p:ph sz="quarter" idx="1"/>
          </p:nvPr>
        </p:nvSpPr>
        <p:spPr>
          <a:xfrm>
            <a:off x="683568" y="1268760"/>
            <a:ext cx="8003232" cy="2736304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5 odborných oddělení</a:t>
            </a:r>
          </a:p>
          <a:p>
            <a:pPr lvl="1"/>
            <a:r>
              <a:rPr lang="cs-CZ" dirty="0"/>
              <a:t>oddělení (fondy krajské a oblastní správy, samosprávy, osobní fondy)</a:t>
            </a:r>
          </a:p>
          <a:p>
            <a:pPr lvl="1"/>
            <a:r>
              <a:rPr lang="cs-CZ" dirty="0"/>
              <a:t>oddělení (ekonomicko-správní)</a:t>
            </a:r>
          </a:p>
          <a:p>
            <a:pPr lvl="1"/>
            <a:r>
              <a:rPr lang="cs-CZ" dirty="0"/>
              <a:t>oddělení (fondy podnikatelských a hospodářských subjektů)</a:t>
            </a:r>
          </a:p>
          <a:p>
            <a:pPr lvl="1"/>
            <a:r>
              <a:rPr lang="cs-CZ" dirty="0"/>
              <a:t>oddělení (archivních služeb a ICT)</a:t>
            </a:r>
          </a:p>
          <a:p>
            <a:pPr lvl="1"/>
            <a:r>
              <a:rPr lang="cs-CZ" dirty="0"/>
              <a:t>oddělení (zemědělsko-lesnické fondy a sbírky)</a:t>
            </a:r>
          </a:p>
          <a:p>
            <a:r>
              <a:rPr lang="cs-CZ" dirty="0"/>
              <a:t>9 okresních archivů</a:t>
            </a:r>
          </a:p>
          <a:p>
            <a:r>
              <a:rPr lang="cs-CZ" dirty="0"/>
              <a:t>vydává sborník Západočeské archivy</a:t>
            </a:r>
          </a:p>
          <a:p>
            <a:endParaRPr lang="cs-CZ" dirty="0"/>
          </a:p>
          <a:p>
            <a:endParaRPr lang="cs-CZ" dirty="0"/>
          </a:p>
        </p:txBody>
      </p:sp>
      <p:sp>
        <p:nvSpPr>
          <p:cNvPr id="5" name="Nadpis 1"/>
          <p:cNvSpPr txBox="1">
            <a:spLocks/>
          </p:cNvSpPr>
          <p:nvPr/>
        </p:nvSpPr>
        <p:spPr>
          <a:xfrm>
            <a:off x="4283968" y="4221088"/>
            <a:ext cx="3888432" cy="576064"/>
          </a:xfrm>
          <a:prstGeom prst="rect">
            <a:avLst/>
          </a:prstGeom>
        </p:spPr>
        <p:txBody>
          <a:bodyPr bIns="91440" anchor="b" anchorCtr="0">
            <a:normAutofit fontScale="85000" lnSpcReduction="20000"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cs-CZ" sz="4000" b="0" i="0" u="none" strike="noStrike" kern="120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Šipka doprava 6"/>
          <p:cNvSpPr/>
          <p:nvPr/>
        </p:nvSpPr>
        <p:spPr>
          <a:xfrm>
            <a:off x="5148064" y="3356992"/>
            <a:ext cx="2448272" cy="2880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9" name="Zástupný symbol pro obsah 4">
            <a:extLst>
              <a:ext uri="{FF2B5EF4-FFF2-40B4-BE49-F238E27FC236}">
                <a16:creationId xmlns:a16="http://schemas.microsoft.com/office/drawing/2014/main" id="{ABFE20E5-00E4-4C51-A244-56A8B103490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2207810"/>
            <a:ext cx="1305107" cy="1905266"/>
          </a:xfrm>
          <a:prstGeom prst="rect">
            <a:avLst/>
          </a:prstGeo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42F24A6F-9348-4814-B42B-29DF2F00F1F4}"/>
              </a:ext>
            </a:extLst>
          </p:cNvPr>
          <p:cNvSpPr/>
          <p:nvPr/>
        </p:nvSpPr>
        <p:spPr>
          <a:xfrm>
            <a:off x="4283968" y="3675037"/>
            <a:ext cx="182761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>
                <a:solidFill>
                  <a:schemeClr val="tx2"/>
                </a:solidFill>
                <a:latin typeface="+mj-lt"/>
                <a:ea typeface="+mj-ea"/>
                <a:cs typeface="+mj-cs"/>
                <a:hlinkClick r:id="rId3"/>
              </a:rPr>
              <a:t>www.soaplzen.cz</a:t>
            </a:r>
            <a:endParaRPr lang="cs-CZ" dirty="0">
              <a:solidFill>
                <a:schemeClr val="tx2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Zástupný obsah 4" descr="Obsah obrázku text, snímek obrazovky, Webová stránka, Webové stránky&#10;&#10;Popis byl vytvořen automaticky">
            <a:extLst>
              <a:ext uri="{FF2B5EF4-FFF2-40B4-BE49-F238E27FC236}">
                <a16:creationId xmlns:a16="http://schemas.microsoft.com/office/drawing/2014/main" id="{CCBEE6FE-2A10-D61D-99F4-09A61743F44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234" y="4005064"/>
            <a:ext cx="6840760" cy="2636735"/>
          </a:xfrm>
          <a:prstGeom prst="rect">
            <a:avLst/>
          </a:prstGeom>
        </p:spPr>
      </p:pic>
      <p:pic>
        <p:nvPicPr>
          <p:cNvPr id="6" name="Zástupný obsah 8" descr="Obsah obrázku text, Písmo, software, Multimediální software&#10;&#10;Popis byl vytvořen automaticky">
            <a:extLst>
              <a:ext uri="{FF2B5EF4-FFF2-40B4-BE49-F238E27FC236}">
                <a16:creationId xmlns:a16="http://schemas.microsoft.com/office/drawing/2014/main" id="{B9D6E125-28B8-B29B-E214-ACD4E122D5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6281" y="5285243"/>
            <a:ext cx="3400917" cy="1466794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67544" y="273050"/>
            <a:ext cx="8219256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Litoměřicích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51520" y="4437112"/>
            <a:ext cx="3456384" cy="20162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Liberecký a Ústecký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soalitomerice.cz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3635896" y="1052736"/>
            <a:ext cx="5328592" cy="1800200"/>
          </a:xfrm>
        </p:spPr>
        <p:txBody>
          <a:bodyPr/>
          <a:lstStyle/>
          <a:p>
            <a:r>
              <a:rPr lang="cs-CZ" sz="1800" b="0" dirty="0">
                <a:solidFill>
                  <a:srgbClr val="FF0000"/>
                </a:solidFill>
              </a:rPr>
              <a:t>Krajská 1, Litoměřice – centrála</a:t>
            </a:r>
          </a:p>
          <a:p>
            <a:r>
              <a:rPr lang="cs-CZ" sz="1800" b="0" dirty="0">
                <a:solidFill>
                  <a:srgbClr val="FF0000"/>
                </a:solidFill>
              </a:rPr>
              <a:t>Kamýcká ul., Litoměřice</a:t>
            </a:r>
          </a:p>
          <a:p>
            <a:r>
              <a:rPr lang="cs-CZ" sz="1800" b="0" i="0" u="none" strike="noStrike" baseline="0" dirty="0">
                <a:solidFill>
                  <a:srgbClr val="FF0000"/>
                </a:solidFill>
              </a:rPr>
              <a:t>17 501 </a:t>
            </a:r>
            <a:r>
              <a:rPr lang="cs-CZ" sz="1800" b="0" dirty="0">
                <a:solidFill>
                  <a:srgbClr val="FF0000"/>
                </a:solidFill>
              </a:rPr>
              <a:t>archivních souborů</a:t>
            </a:r>
          </a:p>
          <a:p>
            <a:r>
              <a:rPr lang="cs-CZ" sz="1800" b="0" i="1" u="none" strike="noStrike" baseline="0" dirty="0">
                <a:solidFill>
                  <a:srgbClr val="FF0000"/>
                </a:solidFill>
              </a:rPr>
              <a:t>54 118,18 </a:t>
            </a:r>
            <a:r>
              <a:rPr lang="cs-CZ" sz="1800" b="0" i="1" u="none" strike="noStrike" baseline="0" dirty="0" err="1">
                <a:solidFill>
                  <a:srgbClr val="FF0000"/>
                </a:solidFill>
              </a:rPr>
              <a:t>bm</a:t>
            </a:r>
            <a:endParaRPr lang="cs-CZ" sz="1800" b="0" i="1" u="none" strike="noStrike" baseline="0" dirty="0">
              <a:solidFill>
                <a:srgbClr val="FF0000"/>
              </a:solidFill>
            </a:endParaRPr>
          </a:p>
          <a:p>
            <a:r>
              <a:rPr lang="cs-CZ" sz="1800" b="0" i="1" u="none" strike="noStrike" baseline="0" dirty="0">
                <a:solidFill>
                  <a:srgbClr val="FF0000"/>
                </a:solidFill>
              </a:rPr>
              <a:t>1 902 479 771,39 MB</a:t>
            </a:r>
            <a:r>
              <a:rPr lang="cs-CZ" sz="1800" b="0" dirty="0">
                <a:solidFill>
                  <a:srgbClr val="FF0000"/>
                </a:solidFill>
              </a:rPr>
              <a:t> (k roku 2023)</a:t>
            </a:r>
          </a:p>
        </p:txBody>
      </p:sp>
      <p:pic>
        <p:nvPicPr>
          <p:cNvPr id="10" name="Zástupný symbol pro obsah 9" descr="mapa_soa lit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77209" y="1412776"/>
            <a:ext cx="3551817" cy="3312368"/>
          </a:xfrm>
        </p:spPr>
      </p:pic>
      <p:pic>
        <p:nvPicPr>
          <p:cNvPr id="8" name="Zástupný symbol pro obsah 7" descr="soal_0.jpg"/>
          <p:cNvPicPr>
            <a:picLocks noGrp="1" noChangeAspect="1"/>
          </p:cNvPicPr>
          <p:nvPr>
            <p:ph sz="half" idx="4"/>
          </p:nvPr>
        </p:nvPicPr>
        <p:blipFill>
          <a:blip r:embed="rId3" cstate="print"/>
          <a:stretch>
            <a:fillRect/>
          </a:stretch>
        </p:blipFill>
        <p:spPr>
          <a:xfrm>
            <a:off x="5436096" y="2852936"/>
            <a:ext cx="3494506" cy="2376264"/>
          </a:xfrm>
        </p:spPr>
      </p:pic>
      <p:pic>
        <p:nvPicPr>
          <p:cNvPr id="9" name="Zástupný symbol pro obsah 8" descr="kamyck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635896" y="4653136"/>
            <a:ext cx="2952328" cy="204249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1" name="Zástupný symbol pro obsah 12" descr="libere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1484784"/>
            <a:ext cx="1558512" cy="108012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2" name="Zástupný symbol pro obsah 14" descr="ústecko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9512" y="980728"/>
            <a:ext cx="1512167" cy="1308509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3" name="Šipka dolů 12"/>
          <p:cNvSpPr/>
          <p:nvPr/>
        </p:nvSpPr>
        <p:spPr>
          <a:xfrm>
            <a:off x="899592" y="2132856"/>
            <a:ext cx="288032" cy="4320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4" name="Šipka dolů 13"/>
          <p:cNvSpPr/>
          <p:nvPr/>
        </p:nvSpPr>
        <p:spPr>
          <a:xfrm rot="2519499">
            <a:off x="1641547" y="2165182"/>
            <a:ext cx="288032" cy="40677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268760"/>
            <a:ext cx="8219256" cy="5328592"/>
          </a:xfrm>
        </p:spPr>
        <p:txBody>
          <a:bodyPr>
            <a:normAutofit fontScale="92500" lnSpcReduction="10000"/>
          </a:bodyPr>
          <a:lstStyle/>
          <a:p>
            <a:r>
              <a:rPr lang="cs-CZ" b="1" dirty="0"/>
              <a:t>krajský depozitář Archivu ministerstva vnitra </a:t>
            </a:r>
            <a:r>
              <a:rPr lang="cs-CZ" dirty="0"/>
              <a:t>v Litoměřicích (od roku 1948)</a:t>
            </a:r>
          </a:p>
          <a:p>
            <a:r>
              <a:rPr lang="cs-CZ" b="1" dirty="0"/>
              <a:t>Krajský archiv Litoměřice </a:t>
            </a:r>
            <a:r>
              <a:rPr lang="cs-CZ" dirty="0"/>
              <a:t>(od roku 1950)</a:t>
            </a:r>
          </a:p>
          <a:p>
            <a:r>
              <a:rPr lang="cs-CZ" b="1" dirty="0"/>
              <a:t>Státní archiv v Litoměřicích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Děčíně, Libochovicích, Pátku nad Ohří, ve Frýdlantu v Čechách</a:t>
            </a:r>
          </a:p>
          <a:p>
            <a:pPr lvl="1"/>
            <a:r>
              <a:rPr lang="cs-CZ" dirty="0"/>
              <a:t>v roce 1960 připojen Státní archiv v Jablonci nad Nisou </a:t>
            </a:r>
          </a:p>
          <a:p>
            <a:pPr lvl="2"/>
            <a:r>
              <a:rPr lang="cs-CZ" dirty="0"/>
              <a:t>vznikl v roce 1951 jako Krajský archiv Libereckého kraje, původně v Liberci, pak přestěhován do Jablonce nad Nisou</a:t>
            </a:r>
          </a:p>
          <a:p>
            <a:r>
              <a:rPr lang="cs-CZ" b="1" dirty="0"/>
              <a:t>Státní oblastní archiv v Litoměřicích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v 90. letech získána pro archivní účely budova podnikového archivu Severočeských hnědouhelných dolů (SHD) v Mostě</a:t>
            </a:r>
          </a:p>
          <a:p>
            <a:pPr lvl="1"/>
            <a:r>
              <a:rPr lang="cs-CZ" dirty="0"/>
              <a:t>do roku 2010 užívány prostory zámku v </a:t>
            </a:r>
            <a:r>
              <a:rPr lang="cs-CZ" dirty="0" err="1"/>
              <a:t>Žitenicích</a:t>
            </a:r>
            <a:r>
              <a:rPr lang="cs-CZ" dirty="0"/>
              <a:t>, poté fondy přestěhovány do nově rekonstruované budovy kasáren v Kamýcké ulici v Litoměřicích</a:t>
            </a:r>
          </a:p>
          <a:p>
            <a:pPr lvl="1"/>
            <a:endParaRPr lang="cs-CZ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působnost SOA </a:t>
            </a:r>
          </a:p>
          <a:p>
            <a:pPr lvl="1"/>
            <a:r>
              <a:rPr lang="cs-CZ" dirty="0"/>
              <a:t>obvykle shodná s územím jednotlivých krajů</a:t>
            </a:r>
          </a:p>
          <a:p>
            <a:pPr lvl="1"/>
            <a:r>
              <a:rPr lang="cs-CZ" dirty="0"/>
              <a:t>uchovávají archiválie vzniklé z činnosti </a:t>
            </a:r>
          </a:p>
          <a:p>
            <a:pPr lvl="2"/>
            <a:r>
              <a:rPr lang="cs-CZ" dirty="0"/>
              <a:t>krajských a oblastních orgánů, organizací, orgánů nacistické okupační správy, dobrovolných organizací, správy státních i soukromých velkostatků (včetně rodinných archiválií původních vlastníků), národních výborů a jejich zařízení, družstevních organizací, podniků státních lesů, církevních institucí, aj.</a:t>
            </a:r>
          </a:p>
          <a:p>
            <a:pPr lvl="2"/>
            <a:r>
              <a:rPr lang="cs-CZ" dirty="0"/>
              <a:t>MZA a ZAO ukládají také archiválie vzniklé z činnosti orgánů, organizací, zařízení a institucí s působností pro zemi Moravskou či Moravsko-slezskou a pro Slezsko </a:t>
            </a:r>
          </a:p>
          <a:p>
            <a:pPr lvl="3">
              <a:buNone/>
            </a:pPr>
            <a:r>
              <a:rPr lang="cs-CZ" dirty="0"/>
              <a:t>výjimka vyplývající z historického vývoje MZA a ZAO, jež vznikaly postupně ze starších základů</a:t>
            </a:r>
          </a:p>
          <a:p>
            <a:pPr lvl="1"/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 flipV="1">
            <a:off x="1259632" y="5301208"/>
            <a:ext cx="504056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55576" y="332656"/>
            <a:ext cx="7931224" cy="792088"/>
          </a:xfrm>
        </p:spPr>
        <p:txBody>
          <a:bodyPr>
            <a:normAutofit/>
          </a:bodyPr>
          <a:lstStyle/>
          <a:p>
            <a:r>
              <a:rPr lang="cs-CZ" dirty="0"/>
              <a:t>Státní oblastní archiv v Litoměřicích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412776"/>
            <a:ext cx="4032448" cy="5184576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2800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Útvar ředitele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Odbor provozně ekonomický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metodiky, kontroly, výběru archiválií a evidence NAD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správy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2400" dirty="0"/>
              <a:t>Oddělení využívání a ochrany NAD</a:t>
            </a:r>
          </a:p>
          <a:p>
            <a:pPr>
              <a:buFont typeface="Arial" pitchFamily="34" charset="0"/>
              <a:buChar char="•"/>
            </a:pPr>
            <a:endParaRPr lang="cs-CZ" sz="20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quarter" idx="1"/>
          </p:nvPr>
        </p:nvSpPr>
        <p:spPr>
          <a:xfrm>
            <a:off x="4283968" y="1412776"/>
            <a:ext cx="4680520" cy="5184576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10 okresních archivů </a:t>
            </a:r>
          </a:p>
          <a:p>
            <a:r>
              <a:rPr lang="cs-CZ" dirty="0"/>
              <a:t>pobočka Děčín – Podmokly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r>
              <a:rPr lang="cs-CZ" dirty="0"/>
              <a:t>Most – </a:t>
            </a:r>
            <a:r>
              <a:rPr lang="cs-CZ" dirty="0" err="1"/>
              <a:t>Velebudice</a:t>
            </a:r>
            <a:endParaRPr lang="cs-CZ" dirty="0"/>
          </a:p>
        </p:txBody>
      </p:sp>
      <p:pic>
        <p:nvPicPr>
          <p:cNvPr id="6" name="Zástupný symbol pro obsah 3" descr="soald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83968" y="2420888"/>
            <a:ext cx="3096344" cy="2105514"/>
          </a:xfrm>
          <a:prstGeom prst="rect">
            <a:avLst/>
          </a:prstGeom>
        </p:spPr>
      </p:pic>
      <p:pic>
        <p:nvPicPr>
          <p:cNvPr id="9" name="Zástupný symbol pro obsah 3" descr="soalmost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6" y="4005064"/>
            <a:ext cx="2857500" cy="1943100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611560" y="274638"/>
            <a:ext cx="8075240" cy="850106"/>
          </a:xfrm>
        </p:spPr>
        <p:txBody>
          <a:bodyPr>
            <a:normAutofit/>
          </a:bodyPr>
          <a:lstStyle/>
          <a:p>
            <a:r>
              <a:rPr lang="cs-CZ" dirty="0"/>
              <a:t>SOA v Litoměřicích</a:t>
            </a:r>
          </a:p>
        </p:txBody>
      </p:sp>
      <p:sp>
        <p:nvSpPr>
          <p:cNvPr id="10" name="Zástupný symbol pro obsah 9"/>
          <p:cNvSpPr>
            <a:spLocks noGrp="1"/>
          </p:cNvSpPr>
          <p:nvPr>
            <p:ph sz="quarter" idx="1"/>
          </p:nvPr>
        </p:nvSpPr>
        <p:spPr>
          <a:xfrm>
            <a:off x="467544" y="1124744"/>
            <a:ext cx="8219256" cy="1440160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sz="3000" dirty="0"/>
              <a:t>vydává </a:t>
            </a:r>
          </a:p>
          <a:p>
            <a:pPr lvl="1">
              <a:buFont typeface="Arial" pitchFamily="34" charset="0"/>
              <a:buChar char="•"/>
            </a:pPr>
            <a:endParaRPr lang="cs-CZ" dirty="0"/>
          </a:p>
          <a:p>
            <a:pPr lvl="1"/>
            <a:endParaRPr lang="cs-CZ" dirty="0"/>
          </a:p>
        </p:txBody>
      </p:sp>
      <p:pic>
        <p:nvPicPr>
          <p:cNvPr id="5" name="Zástupný symbol pro obsah 5" descr="publikace litomerice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83568" y="1700808"/>
            <a:ext cx="2897115" cy="3600400"/>
          </a:xfrm>
          <a:prstGeom prst="rect">
            <a:avLst/>
          </a:prstGeom>
        </p:spPr>
      </p:pic>
      <p:pic>
        <p:nvPicPr>
          <p:cNvPr id="12" name="Zástupný symbol pro obsah 4">
            <a:extLst>
              <a:ext uri="{FF2B5EF4-FFF2-40B4-BE49-F238E27FC236}">
                <a16:creationId xmlns:a16="http://schemas.microsoft.com/office/drawing/2014/main" id="{BA72AFB0-BB9B-461B-9A0E-FA0E6A729D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994607"/>
            <a:ext cx="4824536" cy="2325400"/>
          </a:xfrm>
          <a:prstGeom prst="rect">
            <a:avLst/>
          </a:prstGeom>
        </p:spPr>
      </p:pic>
      <p:pic>
        <p:nvPicPr>
          <p:cNvPr id="11" name="Zástupný symbol pro obsah 4" descr="litomerice_knih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76256" y="3175152"/>
            <a:ext cx="2086714" cy="3182767"/>
          </a:xfrm>
          <a:prstGeom prst="rect">
            <a:avLst/>
          </a:prstGeom>
        </p:spPr>
      </p:pic>
      <p:pic>
        <p:nvPicPr>
          <p:cNvPr id="13" name="Zástupný symbol pro obsah 8">
            <a:extLst>
              <a:ext uri="{FF2B5EF4-FFF2-40B4-BE49-F238E27FC236}">
                <a16:creationId xmlns:a16="http://schemas.microsoft.com/office/drawing/2014/main" id="{1E29DD6D-7A53-437C-A3FF-0817747F099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4365104"/>
            <a:ext cx="4417124" cy="2362647"/>
          </a:xfrm>
          <a:prstGeom prst="rect">
            <a:avLst/>
          </a:prstGeom>
        </p:spPr>
      </p:pic>
      <p:pic>
        <p:nvPicPr>
          <p:cNvPr id="14" name="Zástupný symbol pro obsah 12">
            <a:extLst>
              <a:ext uri="{FF2B5EF4-FFF2-40B4-BE49-F238E27FC236}">
                <a16:creationId xmlns:a16="http://schemas.microsoft.com/office/drawing/2014/main" id="{393E6886-4FBD-4236-8A82-62276FEE410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603" y="2605661"/>
            <a:ext cx="3185718" cy="2172357"/>
          </a:xfrm>
          <a:prstGeom prst="rect">
            <a:avLst/>
          </a:prstGeom>
        </p:spPr>
      </p:pic>
      <p:pic>
        <p:nvPicPr>
          <p:cNvPr id="15" name="Zástupný symbol pro obsah 16">
            <a:extLst>
              <a:ext uri="{FF2B5EF4-FFF2-40B4-BE49-F238E27FC236}">
                <a16:creationId xmlns:a16="http://schemas.microsoft.com/office/drawing/2014/main" id="{4D48F93A-3CE2-434D-A112-36116A84A0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881" y="208303"/>
            <a:ext cx="1905266" cy="2915057"/>
          </a:xfrm>
          <a:prstGeom prst="rect">
            <a:avLst/>
          </a:prstGeom>
        </p:spPr>
      </p:pic>
      <p:pic>
        <p:nvPicPr>
          <p:cNvPr id="2" name="Zástupný obsah 4" descr="Obsah obrázku text, oblečení, Lidská tvář, plakát&#10;&#10;Popis byl vytvořen automaticky">
            <a:extLst>
              <a:ext uri="{FF2B5EF4-FFF2-40B4-BE49-F238E27FC236}">
                <a16:creationId xmlns:a16="http://schemas.microsoft.com/office/drawing/2014/main" id="{088C0842-E409-7D2A-47EE-3A79C5ACE02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988" y="2811647"/>
            <a:ext cx="1260140" cy="1876512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476672"/>
            <a:ext cx="5040560" cy="1224136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soalitomerice.cz</a:t>
            </a:r>
            <a:br>
              <a:rPr lang="cs-CZ" dirty="0"/>
            </a:br>
            <a:endParaRPr lang="cs-CZ" dirty="0"/>
          </a:p>
        </p:txBody>
      </p:sp>
      <p:pic>
        <p:nvPicPr>
          <p:cNvPr id="8" name="Zástupný obsah 7" descr="Obsah obrázku text, snímek obrazovky, Webová stránka, Webové stránky&#10;&#10;Popis byl vytvořen automaticky">
            <a:extLst>
              <a:ext uri="{FF2B5EF4-FFF2-40B4-BE49-F238E27FC236}">
                <a16:creationId xmlns:a16="http://schemas.microsoft.com/office/drawing/2014/main" id="{AAF026AC-4D4A-DAC8-5EB7-F09D1BA89D4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119559"/>
            <a:ext cx="7937443" cy="3760638"/>
          </a:xfrm>
        </p:spPr>
      </p:pic>
      <p:pic>
        <p:nvPicPr>
          <p:cNvPr id="9" name="Zástupný obsah 8" descr="Obsah obrázku text, dopis, snímek obrazovky&#10;&#10;Popis byl vytvořen automaticky">
            <a:extLst>
              <a:ext uri="{FF2B5EF4-FFF2-40B4-BE49-F238E27FC236}">
                <a16:creationId xmlns:a16="http://schemas.microsoft.com/office/drawing/2014/main" id="{DAACBB23-35D7-39C3-FC85-83878311984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4941168"/>
            <a:ext cx="4453680" cy="1766693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3050"/>
            <a:ext cx="8147248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Státní oblastní archiv v Hradci Králové</a:t>
            </a:r>
          </a:p>
        </p:txBody>
      </p:sp>
      <p:sp>
        <p:nvSpPr>
          <p:cNvPr id="6" name="Zástupný symbol pro text 5"/>
          <p:cNvSpPr>
            <a:spLocks noGrp="1"/>
          </p:cNvSpPr>
          <p:nvPr>
            <p:ph type="body" idx="1"/>
          </p:nvPr>
        </p:nvSpPr>
        <p:spPr>
          <a:xfrm>
            <a:off x="179512" y="4941168"/>
            <a:ext cx="4536504" cy="1656184"/>
          </a:xfrm>
        </p:spPr>
        <p:txBody>
          <a:bodyPr/>
          <a:lstStyle/>
          <a:p>
            <a:endParaRPr lang="cs-CZ" dirty="0"/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Královéhradecký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500" dirty="0">
                <a:solidFill>
                  <a:schemeClr val="tx2"/>
                </a:solidFill>
              </a:rPr>
              <a:t>a Pardubický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000" dirty="0">
                <a:solidFill>
                  <a:schemeClr val="tx2"/>
                </a:solidFill>
              </a:rPr>
              <a:t>9 okresních archivů</a:t>
            </a:r>
          </a:p>
          <a:p>
            <a:r>
              <a:rPr lang="cs-CZ" dirty="0"/>
              <a:t>www.vychodoceskearchivy.cz</a:t>
            </a:r>
          </a:p>
        </p:txBody>
      </p:sp>
      <p:pic>
        <p:nvPicPr>
          <p:cNvPr id="12" name="Zástupný symbol pro obsah 11" descr="zámrsk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79511" y="1841179"/>
            <a:ext cx="4541363" cy="2880320"/>
          </a:xfrm>
        </p:spPr>
      </p:pic>
      <p:pic>
        <p:nvPicPr>
          <p:cNvPr id="7" name="Zástupný symbol pro obsah 8" descr="hradecko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980728"/>
            <a:ext cx="1944216" cy="150549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9" name="Zástupný symbol pro obsah 10" descr="pardubic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68241" y="3501009"/>
            <a:ext cx="1872208" cy="1220490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EB61EC0F-E587-4599-886F-288CC2A125BF}"/>
              </a:ext>
            </a:extLst>
          </p:cNvPr>
          <p:cNvSpPr>
            <a:spLocks noGrp="1"/>
          </p:cNvSpPr>
          <p:nvPr>
            <p:ph sz="half" idx="4"/>
          </p:nvPr>
        </p:nvSpPr>
        <p:spPr>
          <a:xfrm>
            <a:off x="4953000" y="1124746"/>
            <a:ext cx="4011488" cy="3112990"/>
          </a:xfrm>
        </p:spPr>
        <p:txBody>
          <a:bodyPr>
            <a:normAutofit lnSpcReduction="10000"/>
          </a:bodyPr>
          <a:lstStyle/>
          <a:p>
            <a:r>
              <a:rPr lang="cs-CZ" b="1" dirty="0"/>
              <a:t>hlavní pracoviště a centrální podatelna Hradec Králové Balbínova 8</a:t>
            </a:r>
          </a:p>
          <a:p>
            <a:endParaRPr lang="cs-CZ" b="1" dirty="0"/>
          </a:p>
          <a:p>
            <a:r>
              <a:rPr lang="cs-CZ" sz="1800" b="0" u="none" strike="noStrike" baseline="0" dirty="0">
                <a:solidFill>
                  <a:srgbClr val="FF0000"/>
                </a:solidFill>
                <a:latin typeface="+mj-lt"/>
              </a:rPr>
              <a:t>26 529 </a:t>
            </a:r>
            <a:r>
              <a:rPr lang="cs-CZ" sz="1800" dirty="0">
                <a:solidFill>
                  <a:srgbClr val="FF0000"/>
                </a:solidFill>
                <a:latin typeface="+mj-lt"/>
              </a:rPr>
              <a:t>archivních souborů</a:t>
            </a:r>
          </a:p>
          <a:p>
            <a:pPr algn="l"/>
            <a:r>
              <a:rPr lang="nn-NO" sz="1800" b="0" u="none" strike="noStrike" baseline="0" dirty="0">
                <a:solidFill>
                  <a:srgbClr val="FF0000"/>
                </a:solidFill>
                <a:latin typeface="+mj-lt"/>
              </a:rPr>
              <a:t>72 084,08 bm</a:t>
            </a:r>
            <a:endParaRPr lang="cs-CZ" sz="1800" b="0" u="none" strike="noStrike" baseline="0" dirty="0">
              <a:solidFill>
                <a:srgbClr val="FF0000"/>
              </a:solidFill>
              <a:latin typeface="+mj-lt"/>
            </a:endParaRPr>
          </a:p>
          <a:p>
            <a:pPr algn="l"/>
            <a:r>
              <a:rPr lang="nn-NO" sz="1800" b="0" u="none" strike="noStrike" baseline="0" dirty="0">
                <a:solidFill>
                  <a:srgbClr val="FF0000"/>
                </a:solidFill>
                <a:latin typeface="+mj-lt"/>
              </a:rPr>
              <a:t>724 895,20</a:t>
            </a:r>
            <a:r>
              <a:rPr lang="cs-CZ" sz="1800" b="0" u="none" strike="noStrike" baseline="0" dirty="0">
                <a:solidFill>
                  <a:srgbClr val="FF0000"/>
                </a:solidFill>
                <a:latin typeface="+mj-lt"/>
              </a:rPr>
              <a:t> MB </a:t>
            </a:r>
            <a:r>
              <a:rPr lang="cs-CZ" sz="1800" dirty="0">
                <a:solidFill>
                  <a:srgbClr val="FF0000"/>
                </a:solidFill>
                <a:latin typeface="+mj-lt"/>
              </a:rPr>
              <a:t>(k roku 2023)</a:t>
            </a:r>
          </a:p>
        </p:txBody>
      </p:sp>
      <p:pic>
        <p:nvPicPr>
          <p:cNvPr id="13" name="Zástupný symbol pro obsah 7">
            <a:extLst>
              <a:ext uri="{FF2B5EF4-FFF2-40B4-BE49-F238E27FC236}">
                <a16:creationId xmlns:a16="http://schemas.microsoft.com/office/drawing/2014/main" id="{22508A4F-D7C7-4985-8667-0FD99002082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8064" y="4237735"/>
            <a:ext cx="3146155" cy="2359617"/>
          </a:xfrm>
          <a:prstGeom prst="rect">
            <a:avLst/>
          </a:prstGeom>
        </p:spPr>
      </p:pic>
      <p:sp>
        <p:nvSpPr>
          <p:cNvPr id="5" name="Šipka: doprava 4">
            <a:extLst>
              <a:ext uri="{FF2B5EF4-FFF2-40B4-BE49-F238E27FC236}">
                <a16:creationId xmlns:a16="http://schemas.microsoft.com/office/drawing/2014/main" id="{4E915768-D778-42CC-8E92-76C128AD3EAB}"/>
              </a:ext>
            </a:extLst>
          </p:cNvPr>
          <p:cNvSpPr/>
          <p:nvPr/>
        </p:nvSpPr>
        <p:spPr>
          <a:xfrm rot="11183236">
            <a:off x="1289264" y="2346820"/>
            <a:ext cx="4014184" cy="110671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2C6EBAB-9EB9-455A-B0AA-6644B6A113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17295" y="4500307"/>
            <a:ext cx="4414410" cy="504056"/>
          </a:xfrm>
        </p:spPr>
        <p:txBody>
          <a:bodyPr/>
          <a:lstStyle/>
          <a:p>
            <a:r>
              <a:rPr lang="cs-CZ" dirty="0"/>
              <a:t>Archivní oddělení Zámrsk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624DC8E9-051A-490F-8FC7-15F54F326CCD}"/>
              </a:ext>
            </a:extLst>
          </p:cNvPr>
          <p:cNvSpPr>
            <a:spLocks noGrp="1"/>
          </p:cNvSpPr>
          <p:nvPr>
            <p:ph type="body" sz="half" idx="3"/>
          </p:nvPr>
        </p:nvSpPr>
        <p:spPr>
          <a:xfrm>
            <a:off x="4606071" y="6094784"/>
            <a:ext cx="3245268" cy="583669"/>
          </a:xfrm>
        </p:spPr>
        <p:txBody>
          <a:bodyPr/>
          <a:lstStyle/>
          <a:p>
            <a:r>
              <a:rPr lang="cs-CZ" dirty="0" err="1"/>
              <a:t>SOkA</a:t>
            </a:r>
            <a:r>
              <a:rPr lang="cs-CZ" dirty="0"/>
              <a:t> v Hradci Králové</a:t>
            </a:r>
          </a:p>
        </p:txBody>
      </p:sp>
      <p:pic>
        <p:nvPicPr>
          <p:cNvPr id="10" name="Zástupný obsah 9" descr="Obsah obrázku obloha, budova, exteriér, silnice&#10;&#10;Popis byl vytvořen automaticky">
            <a:extLst>
              <a:ext uri="{FF2B5EF4-FFF2-40B4-BE49-F238E27FC236}">
                <a16:creationId xmlns:a16="http://schemas.microsoft.com/office/drawing/2014/main" id="{D9E06040-00E8-434B-9D2D-EAAB3B1CA093}"/>
              </a:ext>
            </a:extLst>
          </p:cNvPr>
          <p:cNvPicPr>
            <a:picLocks noGrp="1" noChangeAspect="1"/>
          </p:cNvPicPr>
          <p:nvPr>
            <p:ph sz="half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7100" y="3611745"/>
            <a:ext cx="4121438" cy="2552803"/>
          </a:xfrm>
        </p:spPr>
      </p:pic>
      <p:pic>
        <p:nvPicPr>
          <p:cNvPr id="8" name="Zástupný obsah 7" descr="Obsah obrázku strom, exteriér, obloha&#10;&#10;Popis byl vytvořen automaticky">
            <a:extLst>
              <a:ext uri="{FF2B5EF4-FFF2-40B4-BE49-F238E27FC236}">
                <a16:creationId xmlns:a16="http://schemas.microsoft.com/office/drawing/2014/main" id="{20F7DE3C-8D97-430A-8736-4D026FAC446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017" y="1934425"/>
            <a:ext cx="3595496" cy="2552803"/>
          </a:xfrm>
        </p:spPr>
      </p:pic>
      <p:sp>
        <p:nvSpPr>
          <p:cNvPr id="11" name="Zástupný text 3">
            <a:extLst>
              <a:ext uri="{FF2B5EF4-FFF2-40B4-BE49-F238E27FC236}">
                <a16:creationId xmlns:a16="http://schemas.microsoft.com/office/drawing/2014/main" id="{972BAA7F-05B4-4309-8753-9A9D8FB90B1B}"/>
              </a:ext>
            </a:extLst>
          </p:cNvPr>
          <p:cNvSpPr txBox="1">
            <a:spLocks/>
          </p:cNvSpPr>
          <p:nvPr/>
        </p:nvSpPr>
        <p:spPr>
          <a:xfrm>
            <a:off x="2771800" y="323393"/>
            <a:ext cx="3240360" cy="51302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  <p:txBody>
          <a:bodyPr lIns="91440" anchor="b" anchorCtr="0">
            <a:noAutofit/>
          </a:bodyPr>
          <a:lstStyle>
            <a:lvl1pPr marL="0" indent="0" algn="l" rtl="0" eaLnBrk="1" latinLnBrk="0" hangingPunct="1">
              <a:spcBef>
                <a:spcPts val="580"/>
              </a:spcBef>
              <a:buClr>
                <a:schemeClr val="accent1"/>
              </a:buClr>
              <a:buSzPct val="85000"/>
              <a:buFont typeface="Wingdings 2"/>
              <a:buNone/>
              <a:defRPr kumimoji="0" sz="24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marL="5486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SzPct val="85000"/>
              <a:buFont typeface="Wingdings 2"/>
              <a:buNone/>
              <a:defRPr kumimoji="0" sz="20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8229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None/>
              <a:defRPr kumimoji="0" sz="18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09728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SzPct val="80000"/>
              <a:buFont typeface="Wingdings 2"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FontTx/>
              <a:buNone/>
              <a:defRPr kumimoji="0" sz="1600" b="1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1645920" indent="-228600" algn="l" rtl="0" eaLnBrk="1" latinLnBrk="0" hangingPunct="1">
              <a:spcBef>
                <a:spcPts val="370"/>
              </a:spcBef>
              <a:buClr>
                <a:schemeClr val="accent3"/>
              </a:buClr>
              <a:buChar char="•"/>
              <a:defRPr kumimoji="0"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228600" algn="l" rtl="0" eaLnBrk="1" latinLnBrk="0" hangingPunct="1">
              <a:spcBef>
                <a:spcPts val="370"/>
              </a:spcBef>
              <a:buClr>
                <a:schemeClr val="accent2"/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94560" indent="-228600" algn="l" rtl="0" eaLnBrk="1" latinLnBrk="0" hangingPunct="1">
              <a:spcBef>
                <a:spcPts val="370"/>
              </a:spcBef>
              <a:buClr>
                <a:schemeClr val="accent1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468880" indent="-228600" algn="l" rtl="0" eaLnBrk="1" latinLnBrk="0" hangingPunct="1">
              <a:spcBef>
                <a:spcPts val="370"/>
              </a:spcBef>
              <a:buClr>
                <a:schemeClr val="accent2">
                  <a:tint val="60000"/>
                </a:schemeClr>
              </a:buClr>
              <a:buChar char="•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dirty="0"/>
              <a:t>SOA v Hradci Králové</a:t>
            </a:r>
          </a:p>
        </p:txBody>
      </p:sp>
      <p:pic>
        <p:nvPicPr>
          <p:cNvPr id="9" name="Zástupný symbol pro obsah 15">
            <a:extLst>
              <a:ext uri="{FF2B5EF4-FFF2-40B4-BE49-F238E27FC236}">
                <a16:creationId xmlns:a16="http://schemas.microsoft.com/office/drawing/2014/main" id="{C2A298A4-7E62-4F0F-B835-891B32DA3C1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228595" y="663376"/>
            <a:ext cx="3354616" cy="2515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0779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 fontScale="90000"/>
          </a:bodyPr>
          <a:lstStyle/>
          <a:p>
            <a:r>
              <a:rPr lang="cs-CZ" dirty="0"/>
              <a:t>Státní oblastní archiv v Hradci Králové</a:t>
            </a:r>
          </a:p>
        </p:txBody>
      </p:sp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cs-CZ" b="1" dirty="0"/>
              <a:t>Státní archiv v </a:t>
            </a:r>
            <a:r>
              <a:rPr lang="cs-CZ" b="1" dirty="0" err="1"/>
              <a:t>Zámrsku</a:t>
            </a:r>
            <a:r>
              <a:rPr lang="cs-CZ" b="1" dirty="0"/>
              <a:t> </a:t>
            </a:r>
          </a:p>
          <a:p>
            <a:r>
              <a:rPr lang="cs-CZ" dirty="0"/>
              <a:t>vznikl v roce 1960 sloučením Státních archivů v Kuksu a Novém </a:t>
            </a:r>
            <a:r>
              <a:rPr lang="cs-CZ" dirty="0" err="1"/>
              <a:t>Studenci</a:t>
            </a:r>
            <a:endParaRPr lang="cs-CZ" dirty="0"/>
          </a:p>
          <a:p>
            <a:pPr lvl="1"/>
            <a:r>
              <a:rPr lang="cs-CZ" dirty="0"/>
              <a:t>Státní archiv v Kuksu </a:t>
            </a:r>
          </a:p>
          <a:p>
            <a:pPr lvl="2"/>
            <a:r>
              <a:rPr lang="cs-CZ" dirty="0"/>
              <a:t>od roku 1949 archivem kraje Hradeckého</a:t>
            </a:r>
          </a:p>
          <a:p>
            <a:pPr lvl="2"/>
            <a:r>
              <a:rPr lang="cs-CZ" dirty="0"/>
              <a:t>v roce 1956 připojeny zemědělsko-lesnické archivy v Náchodě, Chlumci nad Cidlinou (pobočky v Jilemnici a Poděbradech), v Jičíně a v Opočně</a:t>
            </a:r>
          </a:p>
          <a:p>
            <a:pPr lvl="1"/>
            <a:r>
              <a:rPr lang="cs-CZ" dirty="0"/>
              <a:t>Státní archiv v Novém </a:t>
            </a:r>
            <a:r>
              <a:rPr lang="cs-CZ" dirty="0" err="1"/>
              <a:t>Studenci</a:t>
            </a:r>
            <a:endParaRPr lang="cs-CZ" dirty="0"/>
          </a:p>
          <a:p>
            <a:pPr lvl="2"/>
            <a:r>
              <a:rPr lang="cs-CZ" dirty="0"/>
              <a:t>od roku 1949 archivem Pardubického kraje ve </a:t>
            </a:r>
            <a:r>
              <a:rPr lang="cs-CZ" dirty="0" err="1"/>
              <a:t>Zdechovicích</a:t>
            </a:r>
            <a:r>
              <a:rPr lang="cs-CZ" dirty="0"/>
              <a:t> u Přelouče</a:t>
            </a:r>
          </a:p>
          <a:p>
            <a:pPr lvl="2"/>
            <a:r>
              <a:rPr lang="cs-CZ" dirty="0"/>
              <a:t>od roku 1951 přestěhován do Nového Studence u </a:t>
            </a:r>
            <a:r>
              <a:rPr lang="cs-CZ" dirty="0" err="1"/>
              <a:t>Chotěboře</a:t>
            </a:r>
            <a:r>
              <a:rPr lang="cs-CZ" dirty="0"/>
              <a:t> s depozitářem v Pardubicích</a:t>
            </a:r>
          </a:p>
          <a:p>
            <a:pPr lvl="2"/>
            <a:r>
              <a:rPr lang="cs-CZ" dirty="0"/>
              <a:t>v roce 1956 připojen zemědělsko-lesnický archiv ve Žlebech</a:t>
            </a:r>
          </a:p>
          <a:p>
            <a:r>
              <a:rPr lang="cs-CZ" b="1" dirty="0"/>
              <a:t>Státní oblastní archiv v Zámrsku </a:t>
            </a:r>
            <a:r>
              <a:rPr lang="cs-CZ" dirty="0"/>
              <a:t>(od roku 1974)</a:t>
            </a:r>
          </a:p>
          <a:p>
            <a:pPr lvl="1"/>
            <a:r>
              <a:rPr lang="cs-CZ" dirty="0"/>
              <a:t>postupné umístění všech archivních souborů v </a:t>
            </a:r>
            <a:r>
              <a:rPr lang="cs-CZ" dirty="0" err="1"/>
              <a:t>Zámrsku</a:t>
            </a:r>
            <a:endParaRPr lang="cs-CZ" dirty="0"/>
          </a:p>
          <a:p>
            <a:pPr lvl="2"/>
            <a:r>
              <a:rPr lang="cs-CZ" dirty="0"/>
              <a:t>budova zámku, předtím Nápravně výchovný ústav ministerstva vnitra</a:t>
            </a:r>
          </a:p>
          <a:p>
            <a:pPr lvl="2"/>
            <a:r>
              <a:rPr lang="cs-CZ" dirty="0"/>
              <a:t>rozsáhlá adaptace celého areálu až v 90. letech 20. století</a:t>
            </a:r>
          </a:p>
          <a:p>
            <a:r>
              <a:rPr lang="cs-CZ" b="1" dirty="0"/>
              <a:t>Státní oblastní archiv v Hradci Králové </a:t>
            </a:r>
            <a:r>
              <a:rPr lang="cs-CZ" dirty="0"/>
              <a:t>(2021)</a:t>
            </a:r>
          </a:p>
          <a:p>
            <a:pPr marL="0" indent="0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BF2B8DD-C5B6-4ED0-B086-A5575788F4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584" y="188640"/>
            <a:ext cx="7772400" cy="850106"/>
          </a:xfrm>
        </p:spPr>
        <p:txBody>
          <a:bodyPr>
            <a:normAutofit/>
          </a:bodyPr>
          <a:lstStyle/>
          <a:p>
            <a:r>
              <a:rPr lang="cs-CZ" dirty="0"/>
              <a:t>SOA v Hradci Králové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4E9AD74F-BC9F-432E-9022-563B2F32D1DF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95536" y="1196752"/>
            <a:ext cx="8291264" cy="5328592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od 1. 1. 2021 rozdělen na 14 organizačních útvarů:</a:t>
            </a:r>
          </a:p>
          <a:p>
            <a:pPr lvl="1"/>
            <a:r>
              <a:rPr lang="cs-CZ" dirty="0"/>
              <a:t>Ředitelství,</a:t>
            </a:r>
          </a:p>
          <a:p>
            <a:pPr lvl="1"/>
            <a:r>
              <a:rPr lang="cs-CZ" dirty="0"/>
              <a:t>Ekonomicko-provozní oddělení Pardubice,</a:t>
            </a:r>
          </a:p>
          <a:p>
            <a:pPr lvl="1"/>
            <a:r>
              <a:rPr lang="cs-CZ" dirty="0"/>
              <a:t>Archivní oddělení Hradec Králové,</a:t>
            </a:r>
          </a:p>
          <a:p>
            <a:pPr lvl="1"/>
            <a:r>
              <a:rPr lang="cs-CZ" dirty="0"/>
              <a:t>Archivní oddělení Zámrsk,</a:t>
            </a:r>
          </a:p>
          <a:p>
            <a:pPr lvl="1"/>
            <a:r>
              <a:rPr lang="cs-CZ" dirty="0"/>
              <a:t>Správa areálu Zámrsk,</a:t>
            </a:r>
          </a:p>
          <a:p>
            <a:pPr lvl="1"/>
            <a:r>
              <a:rPr lang="cs-CZ" dirty="0"/>
              <a:t>9 okresních archivů:</a:t>
            </a:r>
            <a:br>
              <a:rPr lang="cs-CZ" dirty="0"/>
            </a:br>
            <a:r>
              <a:rPr lang="cs-CZ" dirty="0"/>
              <a:t>Oddělení Státní okresní archiv Hradec Králové,</a:t>
            </a:r>
            <a:br>
              <a:rPr lang="cs-CZ" dirty="0"/>
            </a:br>
            <a:r>
              <a:rPr lang="cs-CZ" dirty="0"/>
              <a:t>Oddělení Státní okresní archiv Chrudim,</a:t>
            </a:r>
            <a:br>
              <a:rPr lang="cs-CZ" dirty="0"/>
            </a:br>
            <a:r>
              <a:rPr lang="cs-CZ" dirty="0"/>
              <a:t>Oddělení Státní okresní archiv Jičín,</a:t>
            </a:r>
            <a:br>
              <a:rPr lang="cs-CZ" dirty="0"/>
            </a:br>
            <a:r>
              <a:rPr lang="cs-CZ" dirty="0"/>
              <a:t>Oddělení Státní okresní archiv Náchod,</a:t>
            </a:r>
            <a:br>
              <a:rPr lang="cs-CZ" dirty="0"/>
            </a:br>
            <a:r>
              <a:rPr lang="cs-CZ" dirty="0"/>
              <a:t>Oddělení Státní okresní archiv Pardubice,</a:t>
            </a:r>
            <a:br>
              <a:rPr lang="cs-CZ" dirty="0"/>
            </a:br>
            <a:r>
              <a:rPr lang="cs-CZ" dirty="0"/>
              <a:t>Oddělení Státní okresní archiv Rychnov nad Kněžnou,</a:t>
            </a:r>
            <a:br>
              <a:rPr lang="cs-CZ" dirty="0"/>
            </a:br>
            <a:r>
              <a:rPr lang="cs-CZ" dirty="0"/>
              <a:t>Oddělení Státní okresní archiv Svitavy se sídlem v Litomyšli,</a:t>
            </a:r>
            <a:br>
              <a:rPr lang="cs-CZ" dirty="0"/>
            </a:br>
            <a:r>
              <a:rPr lang="cs-CZ" dirty="0"/>
              <a:t>Oddělení Státní okresní archiv Trutnov,</a:t>
            </a:r>
            <a:br>
              <a:rPr lang="cs-CZ" dirty="0"/>
            </a:br>
            <a:r>
              <a:rPr lang="cs-CZ" dirty="0"/>
              <a:t>Oddělení Státní okresní archiv Ústí nad Orlicí.</a:t>
            </a:r>
          </a:p>
        </p:txBody>
      </p:sp>
    </p:spTree>
    <p:extLst>
      <p:ext uri="{BB962C8B-B14F-4D97-AF65-F5344CB8AC3E}">
        <p14:creationId xmlns:p14="http://schemas.microsoft.com/office/powerpoint/2010/main" val="25396193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rmAutofit/>
          </a:bodyPr>
          <a:lstStyle/>
          <a:p>
            <a:r>
              <a:rPr lang="cs-CZ" dirty="0"/>
              <a:t>Vydavatelská činnost</a:t>
            </a:r>
          </a:p>
        </p:txBody>
      </p:sp>
      <p:pic>
        <p:nvPicPr>
          <p:cNvPr id="9" name="Zástupný symbol pro obsah 7" descr="katalogylit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75856" y="3394102"/>
            <a:ext cx="4608512" cy="3211805"/>
          </a:xfrm>
          <a:prstGeom prst="rect">
            <a:avLst/>
          </a:prstGeom>
        </p:spPr>
      </p:pic>
      <p:sp>
        <p:nvSpPr>
          <p:cNvPr id="10" name="Obdélník 9"/>
          <p:cNvSpPr/>
          <p:nvPr/>
        </p:nvSpPr>
        <p:spPr>
          <a:xfrm>
            <a:off x="683568" y="1700808"/>
            <a:ext cx="42119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br>
              <a:rPr lang="cs-CZ" dirty="0">
                <a:solidFill>
                  <a:schemeClr val="tx2"/>
                </a:solidFill>
              </a:rPr>
            </a:br>
            <a:endParaRPr lang="cs-CZ" dirty="0">
              <a:solidFill>
                <a:schemeClr val="tx2"/>
              </a:solidFill>
            </a:endParaRPr>
          </a:p>
        </p:txBody>
      </p:sp>
      <p:pic>
        <p:nvPicPr>
          <p:cNvPr id="11" name="Zástupný obsah 4" descr="Obsah obrázku text&#10;&#10;Popis byl vytvořen automaticky">
            <a:extLst>
              <a:ext uri="{FF2B5EF4-FFF2-40B4-BE49-F238E27FC236}">
                <a16:creationId xmlns:a16="http://schemas.microsoft.com/office/drawing/2014/main" id="{CD0BC213-1E52-413B-8C09-F3FAA6E58D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4" y="1394587"/>
            <a:ext cx="8413712" cy="2242447"/>
          </a:xfrm>
          <a:prstGeom prst="rect">
            <a:avLst/>
          </a:prstGeom>
        </p:spPr>
      </p:pic>
      <p:pic>
        <p:nvPicPr>
          <p:cNvPr id="2" name="Zástupný obsah 4" descr="Obsah obrázku text, kreslené, snímek obrazovky&#10;&#10;Popis byl vytvořen automaticky">
            <a:extLst>
              <a:ext uri="{FF2B5EF4-FFF2-40B4-BE49-F238E27FC236}">
                <a16:creationId xmlns:a16="http://schemas.microsoft.com/office/drawing/2014/main" id="{D8808901-91C3-2718-D171-98F98D2C00E2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390" y="3637034"/>
            <a:ext cx="2163944" cy="3087921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1354162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vychodoceskearchivy.cz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 descr="Obsah obrázku text, snímek obrazovky, Webová stránka, Webové stránky&#10;&#10;Popis byl vytvořen automaticky">
            <a:extLst>
              <a:ext uri="{FF2B5EF4-FFF2-40B4-BE49-F238E27FC236}">
                <a16:creationId xmlns:a16="http://schemas.microsoft.com/office/drawing/2014/main" id="{8AA4568E-190E-73E0-DFB4-4987F068AE1A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106" y="1052736"/>
            <a:ext cx="7601788" cy="4986773"/>
          </a:xfr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504" y="273050"/>
            <a:ext cx="5400600" cy="707678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Zemský archiv v Opavě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idx="1"/>
          </p:nvPr>
        </p:nvSpPr>
        <p:spPr>
          <a:xfrm>
            <a:off x="229362" y="4725144"/>
            <a:ext cx="3622557" cy="1872208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Moravskoslezský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400" dirty="0">
                <a:solidFill>
                  <a:schemeClr val="tx2"/>
                </a:solidFill>
              </a:rPr>
              <a:t>a Olomoucký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dirty="0">
                <a:solidFill>
                  <a:schemeClr val="tx2"/>
                </a:solidFill>
              </a:rPr>
              <a:t>10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archives.cz</a:t>
            </a:r>
            <a:r>
              <a:rPr lang="cs-CZ" dirty="0"/>
              <a:t>/</a:t>
            </a:r>
            <a:r>
              <a:rPr lang="cs-CZ" dirty="0" err="1"/>
              <a:t>zao</a:t>
            </a:r>
            <a:endParaRPr lang="cs-CZ" dirty="0"/>
          </a:p>
        </p:txBody>
      </p:sp>
      <p:sp>
        <p:nvSpPr>
          <p:cNvPr id="6" name="Zástupný symbol pro text 5"/>
          <p:cNvSpPr>
            <a:spLocks noGrp="1"/>
          </p:cNvSpPr>
          <p:nvPr>
            <p:ph type="body" sz="half" idx="3"/>
          </p:nvPr>
        </p:nvSpPr>
        <p:spPr>
          <a:xfrm>
            <a:off x="4355976" y="5373216"/>
            <a:ext cx="4330824" cy="1296144"/>
          </a:xfrm>
        </p:spPr>
        <p:txBody>
          <a:bodyPr/>
          <a:lstStyle/>
          <a:p>
            <a:r>
              <a:rPr lang="cs-CZ" sz="1600" dirty="0">
                <a:solidFill>
                  <a:srgbClr val="FF0000"/>
                </a:solidFill>
              </a:rPr>
              <a:t>Sněmovní 1, Opava</a:t>
            </a:r>
          </a:p>
          <a:p>
            <a:r>
              <a:rPr lang="cs-CZ" sz="1600" i="0" u="none" strike="noStrike" baseline="0" dirty="0">
                <a:solidFill>
                  <a:srgbClr val="FF0000"/>
                </a:solidFill>
              </a:rPr>
              <a:t>21 909 </a:t>
            </a:r>
            <a:r>
              <a:rPr lang="cs-CZ" sz="1600" dirty="0">
                <a:solidFill>
                  <a:srgbClr val="FF0000"/>
                </a:solidFill>
              </a:rPr>
              <a:t>archivních souborů</a:t>
            </a:r>
          </a:p>
          <a:p>
            <a:pPr algn="l"/>
            <a:r>
              <a:rPr lang="cs-CZ" sz="1600" i="0" u="none" strike="noStrike" baseline="0" dirty="0">
                <a:solidFill>
                  <a:srgbClr val="FF0000"/>
                </a:solidFill>
              </a:rPr>
              <a:t>81 465,17 </a:t>
            </a:r>
            <a:r>
              <a:rPr lang="cs-CZ" sz="1600" i="0" u="none" strike="noStrike" baseline="0" dirty="0" err="1">
                <a:solidFill>
                  <a:srgbClr val="FF0000"/>
                </a:solidFill>
              </a:rPr>
              <a:t>bm</a:t>
            </a:r>
            <a:endParaRPr lang="cs-CZ" sz="1600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600" i="0" u="none" strike="noStrike" baseline="0" dirty="0">
                <a:solidFill>
                  <a:srgbClr val="FF0000"/>
                </a:solidFill>
              </a:rPr>
              <a:t>340 457 205,58 MB </a:t>
            </a:r>
            <a:r>
              <a:rPr lang="cs-CZ" sz="1600" dirty="0">
                <a:solidFill>
                  <a:srgbClr val="FF0000"/>
                </a:solidFill>
              </a:rPr>
              <a:t>(k roku 2023)</a:t>
            </a:r>
          </a:p>
        </p:txBody>
      </p:sp>
      <p:pic>
        <p:nvPicPr>
          <p:cNvPr id="8" name="Zástupný symbol pro obsah 7" descr="za_opava.jpg"/>
          <p:cNvPicPr>
            <a:picLocks noGrp="1" noChangeAspect="1"/>
          </p:cNvPicPr>
          <p:nvPr>
            <p:ph sz="half" idx="4"/>
          </p:nvPr>
        </p:nvPicPr>
        <p:blipFill>
          <a:blip r:embed="rId2" cstate="print"/>
          <a:stretch>
            <a:fillRect/>
          </a:stretch>
        </p:blipFill>
        <p:spPr>
          <a:xfrm>
            <a:off x="3707904" y="2276872"/>
            <a:ext cx="4032448" cy="2936316"/>
          </a:xfrm>
        </p:spPr>
      </p:pic>
      <p:pic>
        <p:nvPicPr>
          <p:cNvPr id="13" name="Zástupný symbol pro obsah 12" descr="morava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51520" y="2492896"/>
            <a:ext cx="3733800" cy="2544639"/>
          </a:xfrm>
        </p:spPr>
      </p:pic>
      <p:sp>
        <p:nvSpPr>
          <p:cNvPr id="11" name="Šipka dolů 10"/>
          <p:cNvSpPr/>
          <p:nvPr/>
        </p:nvSpPr>
        <p:spPr>
          <a:xfrm>
            <a:off x="3491880" y="2996952"/>
            <a:ext cx="216024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6" name="Zástupný symbol pro obsah 16" descr="moravskoslezsk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95736" y="1484784"/>
            <a:ext cx="2029782" cy="152571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8" descr="olomoucko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059832" y="4437112"/>
            <a:ext cx="1273987" cy="1872208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nahoru 17"/>
          <p:cNvSpPr/>
          <p:nvPr/>
        </p:nvSpPr>
        <p:spPr>
          <a:xfrm>
            <a:off x="3059832" y="4077072"/>
            <a:ext cx="216024" cy="576064"/>
          </a:xfrm>
          <a:prstGeom prst="up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19" name="Zástupný symbol pro obsah 8" descr="zaopava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48264" y="2708920"/>
            <a:ext cx="2088232" cy="2736304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20" name="Zástupný symbol pro obsah 10" descr="za opava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486655" y="116632"/>
            <a:ext cx="3549841" cy="2679642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21uc.jpg/a458b0f9-b7e2-4e1d-9314-a3f4d3326ad1?version=1.1&amp;t=1425563430714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548680"/>
            <a:ext cx="8712968" cy="5832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ástupný symbol pro obsah 7"/>
          <p:cNvSpPr>
            <a:spLocks noGrp="1"/>
          </p:cNvSpPr>
          <p:nvPr>
            <p:ph sz="quarter" idx="1"/>
          </p:nvPr>
        </p:nvSpPr>
        <p:spPr>
          <a:xfrm>
            <a:off x="143508" y="404664"/>
            <a:ext cx="8856984" cy="6336704"/>
          </a:xfrm>
        </p:spPr>
        <p:txBody>
          <a:bodyPr>
            <a:normAutofit fontScale="85000" lnSpcReduction="20000"/>
          </a:bodyPr>
          <a:lstStyle/>
          <a:p>
            <a:r>
              <a:rPr lang="cs-CZ" b="1" dirty="0"/>
              <a:t>Archiv země Slezské</a:t>
            </a:r>
          </a:p>
          <a:p>
            <a:pPr lvl="1"/>
            <a:r>
              <a:rPr lang="cs-CZ" dirty="0"/>
              <a:t>počátky sahají do 14. století </a:t>
            </a:r>
          </a:p>
          <a:p>
            <a:pPr lvl="2"/>
            <a:r>
              <a:rPr lang="cs-CZ" dirty="0"/>
              <a:t>vznik přemyslovského opavského knížectví (zakládací privilegia, listiny)</a:t>
            </a:r>
          </a:p>
          <a:p>
            <a:pPr lvl="1"/>
            <a:r>
              <a:rPr lang="cs-CZ" dirty="0"/>
              <a:t>Slezský stavovský archiv</a:t>
            </a:r>
          </a:p>
          <a:p>
            <a:pPr lvl="2"/>
            <a:r>
              <a:rPr lang="cs-CZ" dirty="0"/>
              <a:t>stavovské písemnosti knížectví opavského a krnovského a jejich sněmů od  16. století</a:t>
            </a:r>
          </a:p>
          <a:p>
            <a:pPr lvl="2"/>
            <a:r>
              <a:rPr lang="cs-CZ" dirty="0"/>
              <a:t>po roce 1742 jsou zde uloženy dokumenty úřadů se zemskou působností</a:t>
            </a:r>
          </a:p>
          <a:p>
            <a:pPr lvl="3"/>
            <a:r>
              <a:rPr lang="cs-CZ" dirty="0"/>
              <a:t>správní úřady rakouské části Slezska po prohrané válce s Pruskem</a:t>
            </a:r>
          </a:p>
          <a:p>
            <a:pPr lvl="1"/>
            <a:r>
              <a:rPr lang="cs-CZ" dirty="0"/>
              <a:t>sídlo v opavském minoritském klášteře (stavovská sněmovna) </a:t>
            </a:r>
          </a:p>
          <a:p>
            <a:pPr lvl="2"/>
            <a:r>
              <a:rPr lang="cs-CZ" dirty="0"/>
              <a:t>po roce 1800 archiv přestěhován do nového zemského domu (budova zrušené jezuitské koleje)</a:t>
            </a:r>
          </a:p>
          <a:p>
            <a:pPr lvl="1"/>
            <a:r>
              <a:rPr lang="cs-CZ" dirty="0"/>
              <a:t>od roku 1901 ustanoven první zemský archivář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1927 vznikl jako samostatný vědecký ústav</a:t>
            </a:r>
          </a:p>
          <a:p>
            <a:pPr lvl="2"/>
            <a:r>
              <a:rPr lang="cs-CZ" dirty="0"/>
              <a:t>v roce 1933 svěřeny archivu do péče staré zemské desky opavského a krnovského knížectví</a:t>
            </a:r>
          </a:p>
          <a:p>
            <a:pPr lvl="1"/>
            <a:r>
              <a:rPr lang="cs-CZ" dirty="0"/>
              <a:t>za protektorátu Říšským archivem pro vládní obvod Opava</a:t>
            </a:r>
          </a:p>
          <a:p>
            <a:pPr lvl="2"/>
            <a:r>
              <a:rPr lang="cs-CZ" dirty="0"/>
              <a:t>archiv přesunut do minoritského kláštera</a:t>
            </a:r>
          </a:p>
          <a:p>
            <a:pPr lvl="2"/>
            <a:r>
              <a:rPr lang="cs-CZ" dirty="0"/>
              <a:t>archiválie zachráněny vyvezením za město, Opava za války poničena</a:t>
            </a:r>
          </a:p>
          <a:p>
            <a:pPr lvl="1"/>
            <a:r>
              <a:rPr lang="cs-CZ" dirty="0"/>
              <a:t>po roce 1945 obnoven jako Zemský archiv v Opavě</a:t>
            </a:r>
          </a:p>
          <a:p>
            <a:pPr lvl="2"/>
            <a:r>
              <a:rPr lang="cs-CZ" dirty="0"/>
              <a:t>delimitace zavlečených fondů do SSSR, Polska, na Slovensko</a:t>
            </a:r>
          </a:p>
          <a:p>
            <a:pPr lvl="2"/>
            <a:r>
              <a:rPr lang="cs-CZ" dirty="0"/>
              <a:t>působnost rozšířena na celé české Slezsko a severovýchodní Moravu</a:t>
            </a:r>
          </a:p>
          <a:p>
            <a:pPr lvl="2"/>
            <a:r>
              <a:rPr lang="cs-CZ" dirty="0"/>
              <a:t>od roku 1949 krajským archivem pro Ostravský kraj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332656"/>
            <a:ext cx="8435280" cy="6408712"/>
          </a:xfrm>
        </p:spPr>
        <p:txBody>
          <a:bodyPr>
            <a:normAutofit fontScale="92500" lnSpcReduction="20000"/>
          </a:bodyPr>
          <a:lstStyle/>
          <a:p>
            <a:r>
              <a:rPr lang="cs-CZ" b="1" dirty="0"/>
              <a:t>Státní archiv v Opavě </a:t>
            </a:r>
            <a:r>
              <a:rPr lang="cs-CZ" dirty="0"/>
              <a:t>(od roku 1954)</a:t>
            </a:r>
          </a:p>
          <a:p>
            <a:pPr lvl="1"/>
            <a:r>
              <a:rPr lang="cs-CZ" dirty="0"/>
              <a:t>v roce 1956 připojeny zemědělsko-lesnické archivy v Opavě a </a:t>
            </a:r>
            <a:r>
              <a:rPr lang="cs-CZ" dirty="0" err="1"/>
              <a:t>Frýdku</a:t>
            </a:r>
            <a:r>
              <a:rPr lang="cs-CZ" dirty="0"/>
              <a:t>-Místku</a:t>
            </a:r>
          </a:p>
          <a:p>
            <a:pPr lvl="1"/>
            <a:r>
              <a:rPr lang="cs-CZ" dirty="0"/>
              <a:t>v roce 1960 připojen Státní archiv v Janovicích u </a:t>
            </a:r>
            <a:r>
              <a:rPr lang="cs-CZ" dirty="0" err="1"/>
              <a:t>Rýmařova</a:t>
            </a:r>
            <a:r>
              <a:rPr lang="cs-CZ" dirty="0"/>
              <a:t> </a:t>
            </a:r>
          </a:p>
          <a:p>
            <a:pPr lvl="2"/>
            <a:r>
              <a:rPr lang="cs-CZ" dirty="0"/>
              <a:t>od roku 1950 Krajský archiv Olomouckého kraje s pobočkou v Olomouci</a:t>
            </a:r>
          </a:p>
          <a:p>
            <a:pPr lvl="1"/>
            <a:r>
              <a:rPr lang="cs-CZ" dirty="0"/>
              <a:t>do roku 1950 sídlil archiv přechodně v budově Sobkova paláce naproti minoritskému klášteru poničenému válkou</a:t>
            </a:r>
          </a:p>
          <a:p>
            <a:pPr lvl="1"/>
            <a:r>
              <a:rPr lang="cs-CZ" dirty="0"/>
              <a:t>poté se přestěhoval zpět do opraveného zemského domu na Sněmovní ulici, kde sídlí dodnes</a:t>
            </a:r>
          </a:p>
          <a:p>
            <a:r>
              <a:rPr lang="cs-CZ" b="1" dirty="0"/>
              <a:t>Státní oblastní archiv v Opavě </a:t>
            </a:r>
            <a:r>
              <a:rPr lang="cs-CZ" dirty="0"/>
              <a:t>(po roce 1974)</a:t>
            </a:r>
          </a:p>
          <a:p>
            <a:pPr lvl="1"/>
            <a:r>
              <a:rPr lang="cs-CZ" dirty="0"/>
              <a:t>po roce 1984 rekonstrukce centrály v důsledku zřícení západního křídla zemského domu, trvající více než 10 let</a:t>
            </a:r>
          </a:p>
          <a:p>
            <a:pPr lvl="1"/>
            <a:r>
              <a:rPr lang="cs-CZ" dirty="0"/>
              <a:t>mezitím využíván opět minoritský klášter, v letech 1992–1995 vyklizen a navrácen církvi</a:t>
            </a:r>
          </a:p>
          <a:p>
            <a:pPr lvl="1"/>
            <a:r>
              <a:rPr lang="cs-CZ" dirty="0"/>
              <a:t>od roku 1999 pronajaty prostory zámku v Bílovci</a:t>
            </a:r>
          </a:p>
          <a:p>
            <a:r>
              <a:rPr lang="cs-CZ" b="1" dirty="0"/>
              <a:t>Zemský archiv v Opavě</a:t>
            </a:r>
          </a:p>
          <a:p>
            <a:pPr lvl="1"/>
            <a:r>
              <a:rPr lang="cs-CZ" dirty="0"/>
              <a:t>v roce 1990 návrat historického názvu archivu (novela archivního zákona č. 343/1992 Sb.)</a:t>
            </a:r>
          </a:p>
          <a:p>
            <a:pPr lvl="1"/>
            <a:r>
              <a:rPr lang="cs-CZ" dirty="0"/>
              <a:t>v Olomouci dokončena nová archivní budova v roce 1995</a:t>
            </a:r>
          </a:p>
          <a:p>
            <a:pPr lvl="2"/>
            <a:r>
              <a:rPr lang="cs-CZ" dirty="0"/>
              <a:t>opuštěn zámek v Janovicích u </a:t>
            </a:r>
            <a:r>
              <a:rPr lang="cs-CZ" dirty="0" err="1"/>
              <a:t>Rýmařova</a:t>
            </a:r>
            <a:endParaRPr lang="cs-CZ" dirty="0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827584" y="273050"/>
            <a:ext cx="7859216" cy="851694"/>
          </a:xfrm>
        </p:spPr>
        <p:txBody>
          <a:bodyPr>
            <a:normAutofit/>
          </a:bodyPr>
          <a:lstStyle/>
          <a:p>
            <a:r>
              <a:rPr lang="cs-CZ" dirty="0"/>
              <a:t>Zemský archiv v Opavě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2"/>
          </p:nvPr>
        </p:nvSpPr>
        <p:spPr>
          <a:xfrm>
            <a:off x="179512" y="1268760"/>
            <a:ext cx="3888432" cy="5328592"/>
          </a:xfrm>
        </p:spPr>
        <p:txBody>
          <a:bodyPr>
            <a:normAutofit/>
          </a:bodyPr>
          <a:lstStyle/>
          <a:p>
            <a:pPr>
              <a:buFont typeface="Arial" pitchFamily="34" charset="0"/>
              <a:buChar char="•"/>
            </a:pPr>
            <a:r>
              <a:rPr lang="cs-CZ" dirty="0"/>
              <a:t> Struktura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Ředitelství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správu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evidenci, využívání a ochranu fondů a sbírek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metodiku, výběr archiválií a kontrolní činnost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Pobočka Olomouc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ekonomicko-provozní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Sekretariát ředitele archivu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Oddělení pro výpočetní techniku a informatiku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Personalista</a:t>
            </a:r>
          </a:p>
          <a:p>
            <a:pPr lvl="1">
              <a:buFont typeface="Arial" pitchFamily="34" charset="0"/>
              <a:buChar char="•"/>
            </a:pPr>
            <a:r>
              <a:rPr lang="cs-CZ" sz="1800" dirty="0"/>
              <a:t>Auditor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1"/>
          </p:nvPr>
        </p:nvSpPr>
        <p:spPr>
          <a:xfrm>
            <a:off x="4211960" y="1052736"/>
            <a:ext cx="4824536" cy="5688632"/>
          </a:xfrm>
        </p:spPr>
        <p:txBody>
          <a:bodyPr>
            <a:normAutofit fontScale="77500" lnSpcReduction="20000"/>
          </a:bodyPr>
          <a:lstStyle/>
          <a:p>
            <a:endParaRPr lang="cs-CZ" dirty="0"/>
          </a:p>
          <a:p>
            <a:r>
              <a:rPr lang="cs-CZ" dirty="0"/>
              <a:t>10 okresních archivů</a:t>
            </a:r>
          </a:p>
          <a:p>
            <a:r>
              <a:rPr lang="cs-CZ" dirty="0"/>
              <a:t>vydává </a:t>
            </a:r>
          </a:p>
          <a:p>
            <a:pPr lvl="1"/>
            <a:r>
              <a:rPr lang="cs-CZ" dirty="0"/>
              <a:t>Opava. Sborník k dějinám města</a:t>
            </a:r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endParaRPr lang="cs-CZ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endParaRPr lang="cs-CZ" sz="1600" dirty="0"/>
          </a:p>
          <a:p>
            <a:pPr>
              <a:buNone/>
            </a:pPr>
            <a:r>
              <a:rPr lang="cs-CZ" sz="2100" dirty="0"/>
              <a:t>	</a:t>
            </a:r>
          </a:p>
          <a:p>
            <a:pPr>
              <a:buNone/>
            </a:pPr>
            <a:endParaRPr lang="cs-CZ" sz="2100" dirty="0"/>
          </a:p>
          <a:p>
            <a:pPr algn="ctr">
              <a:buNone/>
            </a:pPr>
            <a:r>
              <a:rPr lang="cs-CZ" sz="2100" dirty="0"/>
              <a:t>	Pobočka Olomouc</a:t>
            </a:r>
          </a:p>
          <a:p>
            <a:pPr algn="ctr">
              <a:buNone/>
            </a:pPr>
            <a:r>
              <a:rPr lang="cs-CZ" sz="2100" dirty="0"/>
              <a:t>	U Husova sboru 10, Olomouc</a:t>
            </a:r>
          </a:p>
          <a:p>
            <a:endParaRPr lang="cs-CZ" dirty="0"/>
          </a:p>
        </p:txBody>
      </p:sp>
      <p:pic>
        <p:nvPicPr>
          <p:cNvPr id="7" name="Zástupný symbol pro obsah 6" descr="za_pob_olomou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213218" y="2492896"/>
            <a:ext cx="4751270" cy="3579083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Nadpis 1"/>
          <p:cNvSpPr>
            <a:spLocks noGrp="1"/>
          </p:cNvSpPr>
          <p:nvPr>
            <p:ph type="title"/>
          </p:nvPr>
        </p:nvSpPr>
        <p:spPr>
          <a:xfrm>
            <a:off x="899592" y="6075040"/>
            <a:ext cx="7700392" cy="782960"/>
          </a:xfrm>
        </p:spPr>
        <p:txBody>
          <a:bodyPr/>
          <a:lstStyle/>
          <a:p>
            <a:r>
              <a:rPr lang="cs-CZ" dirty="0"/>
              <a:t>http://www.</a:t>
            </a:r>
            <a:r>
              <a:rPr lang="cs-CZ" dirty="0" err="1"/>
              <a:t>archives.cz</a:t>
            </a:r>
            <a:r>
              <a:rPr lang="cs-CZ" dirty="0"/>
              <a:t>/web/</a:t>
            </a:r>
          </a:p>
        </p:txBody>
      </p:sp>
      <p:pic>
        <p:nvPicPr>
          <p:cNvPr id="9" name="Zástupný obsah 5" descr="Obsah obrázku text, snímek obrazovky, Brožura, Tisk&#10;&#10;Popis byl vytvořen automaticky">
            <a:extLst>
              <a:ext uri="{FF2B5EF4-FFF2-40B4-BE49-F238E27FC236}">
                <a16:creationId xmlns:a16="http://schemas.microsoft.com/office/drawing/2014/main" id="{3643CFBC-BF48-FB04-4753-56DDAC5721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97768"/>
            <a:ext cx="8579296" cy="4805727"/>
          </a:xfrm>
          <a:prstGeom prst="rect">
            <a:avLst/>
          </a:prstGeom>
        </p:spPr>
      </p:pic>
      <p:pic>
        <p:nvPicPr>
          <p:cNvPr id="6" name="Zástupný obsah 5" descr="Obsah obrázku text, snímek obrazovky, Webové stránky, Internetová reklama&#10;&#10;Popis byl vytvořen automaticky">
            <a:extLst>
              <a:ext uri="{FF2B5EF4-FFF2-40B4-BE49-F238E27FC236}">
                <a16:creationId xmlns:a16="http://schemas.microsoft.com/office/drawing/2014/main" id="{14174B88-456A-3093-3DE6-9B86776EBED4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93" y="2716862"/>
            <a:ext cx="8666613" cy="3551890"/>
          </a:xfr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273050"/>
            <a:ext cx="5112568" cy="563662"/>
          </a:xfrm>
        </p:spPr>
        <p:txBody>
          <a:bodyPr>
            <a:noAutofit/>
          </a:bodyPr>
          <a:lstStyle/>
          <a:p>
            <a:r>
              <a:rPr lang="cs-CZ" sz="3000" b="1" dirty="0"/>
              <a:t>Moravský zemský archiv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idx="1"/>
          </p:nvPr>
        </p:nvSpPr>
        <p:spPr>
          <a:xfrm>
            <a:off x="236349" y="1401436"/>
            <a:ext cx="5544616" cy="1065824"/>
          </a:xfrm>
        </p:spPr>
        <p:txBody>
          <a:bodyPr/>
          <a:lstStyle/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Jihomoravský kraj, Vysočina 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a Zlínský kraj</a:t>
            </a:r>
          </a:p>
          <a:p>
            <a:pPr marL="0" lvl="2" indent="0">
              <a:spcBef>
                <a:spcPts val="580"/>
              </a:spcBef>
              <a:buClr>
                <a:schemeClr val="accent1"/>
              </a:buClr>
            </a:pPr>
            <a:r>
              <a:rPr lang="cs-CZ" sz="2200" dirty="0">
                <a:solidFill>
                  <a:schemeClr val="tx2"/>
                </a:solidFill>
              </a:rPr>
              <a:t>15 okresních archivů</a:t>
            </a:r>
          </a:p>
          <a:p>
            <a:r>
              <a:rPr lang="cs-CZ" dirty="0"/>
              <a:t>www.</a:t>
            </a:r>
            <a:r>
              <a:rPr lang="cs-CZ" dirty="0" err="1"/>
              <a:t>mza.cz</a:t>
            </a:r>
            <a:endParaRPr lang="cs-CZ" dirty="0"/>
          </a:p>
        </p:txBody>
      </p:sp>
      <p:sp>
        <p:nvSpPr>
          <p:cNvPr id="7" name="Zástupný symbol pro text 6"/>
          <p:cNvSpPr>
            <a:spLocks noGrp="1"/>
          </p:cNvSpPr>
          <p:nvPr>
            <p:ph type="body" sz="half" idx="3"/>
          </p:nvPr>
        </p:nvSpPr>
        <p:spPr>
          <a:xfrm>
            <a:off x="3599384" y="5489573"/>
            <a:ext cx="5544616" cy="1213191"/>
          </a:xfrm>
        </p:spPr>
        <p:txBody>
          <a:bodyPr/>
          <a:lstStyle/>
          <a:p>
            <a:r>
              <a:rPr lang="cs-CZ" sz="1800" b="0" dirty="0" err="1">
                <a:solidFill>
                  <a:srgbClr val="FF0000"/>
                </a:solidFill>
              </a:rPr>
              <a:t>Palachovo</a:t>
            </a:r>
            <a:r>
              <a:rPr lang="cs-CZ" sz="1800" b="0" dirty="0">
                <a:solidFill>
                  <a:srgbClr val="FF0000"/>
                </a:solidFill>
              </a:rPr>
              <a:t> náměstí 1, Brno</a:t>
            </a:r>
          </a:p>
          <a:p>
            <a:r>
              <a:rPr lang="cs-CZ" sz="1800" b="0" u="none" strike="noStrike" baseline="0" dirty="0">
                <a:solidFill>
                  <a:srgbClr val="FF0000"/>
                </a:solidFill>
              </a:rPr>
              <a:t>34 812 </a:t>
            </a:r>
            <a:r>
              <a:rPr lang="cs-CZ" sz="1800" b="0" dirty="0">
                <a:solidFill>
                  <a:srgbClr val="FF0000"/>
                </a:solidFill>
              </a:rPr>
              <a:t>archivních souborů</a:t>
            </a:r>
          </a:p>
          <a:p>
            <a:pPr algn="l"/>
            <a:r>
              <a:rPr lang="cs-CZ" sz="1800" b="0" i="0" u="none" strike="noStrike" baseline="0" dirty="0">
                <a:solidFill>
                  <a:srgbClr val="FF0000"/>
                </a:solidFill>
              </a:rPr>
              <a:t>131 365,86 </a:t>
            </a:r>
            <a:r>
              <a:rPr lang="cs-CZ" sz="1800" b="0" i="0" u="none" strike="noStrike" baseline="0" dirty="0" err="1">
                <a:solidFill>
                  <a:srgbClr val="FF0000"/>
                </a:solidFill>
              </a:rPr>
              <a:t>bm</a:t>
            </a:r>
            <a:endParaRPr lang="cs-CZ" sz="1800" b="0" i="0" u="none" strike="noStrike" baseline="0" dirty="0">
              <a:solidFill>
                <a:srgbClr val="FF0000"/>
              </a:solidFill>
            </a:endParaRPr>
          </a:p>
          <a:p>
            <a:pPr algn="l"/>
            <a:r>
              <a:rPr lang="cs-CZ" sz="1800" b="0" i="0" u="none" strike="noStrike" baseline="0" dirty="0">
                <a:solidFill>
                  <a:srgbClr val="FF0000"/>
                </a:solidFill>
              </a:rPr>
              <a:t>111 083,54 MB </a:t>
            </a:r>
            <a:r>
              <a:rPr lang="cs-CZ" sz="1800" b="0" dirty="0">
                <a:solidFill>
                  <a:srgbClr val="FF0000"/>
                </a:solidFill>
              </a:rPr>
              <a:t>(k roku 2023)</a:t>
            </a:r>
          </a:p>
        </p:txBody>
      </p:sp>
      <p:pic>
        <p:nvPicPr>
          <p:cNvPr id="11" name="Zástupný symbol pro obsah 8" descr="Zerot,nam,_foto sch0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788024" y="116632"/>
            <a:ext cx="4032448" cy="2708646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4" name="Zástupný symbol pro obsah 13" descr="moravac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79512" y="2075145"/>
            <a:ext cx="3036988" cy="2433976"/>
          </a:xfrm>
        </p:spPr>
      </p:pic>
      <p:pic>
        <p:nvPicPr>
          <p:cNvPr id="15" name="Zástupný symbol pro obsah 12" descr="jihomor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87624" y="5085184"/>
            <a:ext cx="2229247" cy="158606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6" name="Zástupný symbol pro obsah 14" descr="vysočin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4111181"/>
            <a:ext cx="1728192" cy="1622075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pic>
        <p:nvPicPr>
          <p:cNvPr id="17" name="Zástupný symbol pro obsah 16" descr="zlínský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771800" y="3212976"/>
            <a:ext cx="1832356" cy="1516757"/>
          </a:xfrm>
          <a:prstGeom prst="rect">
            <a:avLst/>
          </a:prstGeom>
          <a:noFill/>
          <a:ln w="12700" cap="sq" cmpd="sng" algn="ctr">
            <a:noFill/>
            <a:prstDash val="solid"/>
          </a:ln>
        </p:spPr>
      </p:pic>
      <p:sp>
        <p:nvSpPr>
          <p:cNvPr id="18" name="Šipka dolů 17"/>
          <p:cNvSpPr/>
          <p:nvPr/>
        </p:nvSpPr>
        <p:spPr>
          <a:xfrm rot="1130559">
            <a:off x="611560" y="3645024"/>
            <a:ext cx="288032" cy="648072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9" name="Šipka dolů 18"/>
          <p:cNvSpPr/>
          <p:nvPr/>
        </p:nvSpPr>
        <p:spPr>
          <a:xfrm rot="20115316">
            <a:off x="1907704" y="3861048"/>
            <a:ext cx="288032" cy="1296144"/>
          </a:xfrm>
          <a:prstGeom prst="down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20" name="Šipka doprava 19"/>
          <p:cNvSpPr/>
          <p:nvPr/>
        </p:nvSpPr>
        <p:spPr>
          <a:xfrm rot="1052219">
            <a:off x="2483768" y="3573016"/>
            <a:ext cx="504056" cy="216024"/>
          </a:xfrm>
          <a:prstGeom prst="rightArrow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  <p:pic>
        <p:nvPicPr>
          <p:cNvPr id="29" name="Zástupný symbol pro obsah 28" descr="mza_nova_budova_vybrano_do_tisku_2008_006_1.jpg"/>
          <p:cNvPicPr>
            <a:picLocks noGrp="1" noChangeAspect="1"/>
          </p:cNvPicPr>
          <p:nvPr>
            <p:ph sz="half" idx="4"/>
          </p:nvPr>
        </p:nvPicPr>
        <p:blipFill>
          <a:blip r:embed="rId7" cstate="print"/>
          <a:stretch>
            <a:fillRect/>
          </a:stretch>
        </p:blipFill>
        <p:spPr>
          <a:xfrm>
            <a:off x="4959204" y="2738251"/>
            <a:ext cx="4049681" cy="2520280"/>
          </a:xfrm>
        </p:spPr>
      </p:pic>
      <p:sp>
        <p:nvSpPr>
          <p:cNvPr id="3" name="Obdélník 2">
            <a:extLst>
              <a:ext uri="{FF2B5EF4-FFF2-40B4-BE49-F238E27FC236}">
                <a16:creationId xmlns:a16="http://schemas.microsoft.com/office/drawing/2014/main" id="{F8ADFC5B-D72D-4102-8B1D-1C2606B94CE9}"/>
              </a:ext>
            </a:extLst>
          </p:cNvPr>
          <p:cNvSpPr/>
          <p:nvPr/>
        </p:nvSpPr>
        <p:spPr>
          <a:xfrm>
            <a:off x="2715273" y="1192934"/>
            <a:ext cx="1856727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2800" dirty="0">
                <a:hlinkClick r:id="rId8"/>
              </a:rPr>
              <a:t>www.mza.cz</a:t>
            </a:r>
            <a:endParaRPr lang="cs-CZ" sz="2800" dirty="0"/>
          </a:p>
          <a:p>
            <a:endParaRPr lang="cs-CZ" sz="2800" dirty="0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Zástupný symbol pro obsah 17"/>
          <p:cNvSpPr>
            <a:spLocks noGrp="1"/>
          </p:cNvSpPr>
          <p:nvPr>
            <p:ph sz="quarter" idx="1"/>
          </p:nvPr>
        </p:nvSpPr>
        <p:spPr>
          <a:xfrm>
            <a:off x="467544" y="620688"/>
            <a:ext cx="8280920" cy="5976664"/>
          </a:xfrm>
        </p:spPr>
        <p:txBody>
          <a:bodyPr>
            <a:normAutofit/>
          </a:bodyPr>
          <a:lstStyle/>
          <a:p>
            <a:r>
              <a:rPr lang="cs-CZ" sz="3000" b="1" dirty="0"/>
              <a:t>Moravský stavovský zemský archiv</a:t>
            </a:r>
          </a:p>
          <a:p>
            <a:pPr lvl="1"/>
            <a:r>
              <a:rPr lang="cs-CZ" dirty="0"/>
              <a:t>vznikl v roce 1839 z iniciativy stavů v Brně</a:t>
            </a:r>
          </a:p>
          <a:p>
            <a:pPr lvl="2"/>
            <a:r>
              <a:rPr lang="cs-CZ" dirty="0"/>
              <a:t>zřízen moravským zemským sněmem a spravován moravským zemským výborem</a:t>
            </a:r>
          </a:p>
          <a:p>
            <a:pPr lvl="1"/>
            <a:r>
              <a:rPr lang="cs-CZ" dirty="0"/>
              <a:t>jeden z nejstarších společenskovědních ústavů na Moravě</a:t>
            </a:r>
          </a:p>
          <a:p>
            <a:pPr lvl="2"/>
            <a:r>
              <a:rPr lang="cs-CZ" dirty="0"/>
              <a:t>pověřen zkoumáním, vyhledáváním a shromažďováním pramenů k dějinám Moravy</a:t>
            </a:r>
          </a:p>
          <a:p>
            <a:pPr lvl="1"/>
            <a:r>
              <a:rPr lang="cs-CZ" dirty="0"/>
              <a:t>od roku 1855 archivem nejvyšších zemských politických, soudních i samosprávných orgánů</a:t>
            </a:r>
          </a:p>
          <a:p>
            <a:pPr lvl="1"/>
            <a:r>
              <a:rPr lang="cs-CZ" dirty="0"/>
              <a:t>od roku 1908 umístěn v bývalém Zemském domě na </a:t>
            </a:r>
            <a:r>
              <a:rPr lang="cs-CZ" dirty="0" err="1"/>
              <a:t>Žerotínově</a:t>
            </a:r>
            <a:r>
              <a:rPr lang="cs-CZ" dirty="0"/>
              <a:t> náměstí v Brně</a:t>
            </a:r>
          </a:p>
          <a:p>
            <a:pPr lvl="1"/>
            <a:r>
              <a:rPr lang="cs-CZ" dirty="0"/>
              <a:t>po roce 1918 přebírá písemnosti justiční správy</a:t>
            </a:r>
          </a:p>
          <a:p>
            <a:pPr lvl="1"/>
            <a:r>
              <a:rPr lang="cs-CZ" dirty="0"/>
              <a:t>spravuje nejcennější dokumenty k dějinám Moravy a k dějinám země Moravskoslezské</a:t>
            </a:r>
          </a:p>
          <a:p>
            <a:r>
              <a:rPr lang="cs-CZ" b="1" dirty="0"/>
              <a:t>Archiv kraje Brněnského </a:t>
            </a:r>
            <a:r>
              <a:rPr lang="cs-CZ" dirty="0"/>
              <a:t>(po roce 1949)</a:t>
            </a:r>
          </a:p>
          <a:p>
            <a:pPr lvl="2">
              <a:buNone/>
            </a:pPr>
            <a:endParaRPr lang="cs-CZ" dirty="0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476672"/>
            <a:ext cx="8219256" cy="6120680"/>
          </a:xfrm>
        </p:spPr>
        <p:txBody>
          <a:bodyPr>
            <a:normAutofit/>
          </a:bodyPr>
          <a:lstStyle/>
          <a:p>
            <a:r>
              <a:rPr lang="cs-CZ" sz="3000" b="1" dirty="0"/>
              <a:t>Státní archiv v Brně </a:t>
            </a:r>
            <a:r>
              <a:rPr lang="cs-CZ" sz="3000" dirty="0"/>
              <a:t>(od roku 1954)</a:t>
            </a:r>
          </a:p>
          <a:p>
            <a:pPr lvl="1"/>
            <a:r>
              <a:rPr lang="cs-CZ" dirty="0"/>
              <a:t>v roce 1954 začleněn do sítě státních archivů</a:t>
            </a:r>
          </a:p>
          <a:p>
            <a:pPr lvl="1"/>
            <a:r>
              <a:rPr lang="cs-CZ" dirty="0"/>
              <a:t>po roce 1956 připojeny zemědělsko-lesnické archivy v Bučovicích (pobočka v Rájci – </a:t>
            </a:r>
            <a:r>
              <a:rPr lang="cs-CZ" dirty="0" err="1"/>
              <a:t>Jestřebí</a:t>
            </a:r>
            <a:r>
              <a:rPr lang="cs-CZ" dirty="0"/>
              <a:t>) a Židlochovicích.</a:t>
            </a:r>
          </a:p>
          <a:p>
            <a:pPr lvl="1"/>
            <a:r>
              <a:rPr lang="cs-CZ" dirty="0"/>
              <a:t>v roce 1960 připojen dosavadní Státní archiv v Telči</a:t>
            </a:r>
          </a:p>
          <a:p>
            <a:pPr lvl="2"/>
            <a:r>
              <a:rPr lang="cs-CZ" dirty="0"/>
              <a:t>vznikl v roce 1951 jako Krajský archiv Jihlavského kraje</a:t>
            </a:r>
          </a:p>
          <a:p>
            <a:pPr lvl="2"/>
            <a:r>
              <a:rPr lang="cs-CZ" dirty="0"/>
              <a:t>v roce 1956 připojil zemědělsko-lesnické archivy v Moravských Budějovicích, v Třebíči a ve Žďáru nad Sázavou</a:t>
            </a:r>
          </a:p>
          <a:p>
            <a:pPr lvl="1"/>
            <a:r>
              <a:rPr lang="cs-CZ" dirty="0"/>
              <a:t>v roce 1960 připojen dosavadní Státní archiv v Uherském Hradišti </a:t>
            </a:r>
          </a:p>
          <a:p>
            <a:pPr lvl="2"/>
            <a:r>
              <a:rPr lang="cs-CZ" dirty="0"/>
              <a:t>vznikl v roce 1951 jako Krajský archiv pro </a:t>
            </a:r>
            <a:r>
              <a:rPr lang="cs-CZ" dirty="0" err="1"/>
              <a:t>Gottwaldovský</a:t>
            </a:r>
            <a:r>
              <a:rPr lang="cs-CZ" dirty="0"/>
              <a:t> kraj</a:t>
            </a:r>
          </a:p>
          <a:p>
            <a:pPr lvl="2"/>
            <a:r>
              <a:rPr lang="cs-CZ" dirty="0"/>
              <a:t>v roce 1956 připojil zemědělsko-lesnický archiv v Kroměříži</a:t>
            </a: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634082"/>
          </a:xfrm>
        </p:spPr>
        <p:txBody>
          <a:bodyPr>
            <a:normAutofit fontScale="90000"/>
          </a:bodyPr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908720"/>
            <a:ext cx="8568952" cy="5616624"/>
          </a:xfrm>
        </p:spPr>
        <p:txBody>
          <a:bodyPr>
            <a:normAutofit fontScale="70000" lnSpcReduction="20000"/>
          </a:bodyPr>
          <a:lstStyle/>
          <a:p>
            <a:pPr marL="274320" lvl="1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900" b="1" dirty="0"/>
              <a:t>Archiv uchovává archiválie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zemských stavů a samosprávy moravské od roku 1310, jejichž součástí je i </a:t>
            </a:r>
            <a:r>
              <a:rPr lang="cs-CZ" sz="2400" b="1" dirty="0"/>
              <a:t>soubor moravských zemských </a:t>
            </a:r>
            <a:r>
              <a:rPr lang="cs-CZ" sz="2400" b="1" dirty="0" err="1"/>
              <a:t>desk</a:t>
            </a:r>
            <a:endParaRPr lang="cs-CZ" sz="2400" b="1" dirty="0"/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z let 1348–1642 (knih zemského soudu, zachycujících změny v držbě šlechtického majetku), slavnostně předaný archivu vrchním zemským soudem v roce 1931 a nařízením vlády ze dne 2. února 1998 (č. 46/1998 Sb.) uznaný po pražském Korunním archivu za druhou archivní národní kulturní památku České republiky</a:t>
            </a:r>
          </a:p>
          <a:p>
            <a:pPr marL="822960" lvl="3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je jedinečným archivním souborem, který nemá obdobu v žádné z okolních zemí, spolu s dalšími archiváliemi od 12. století do současnosti jde o nevyčíslitelné kulturní hodnoty, jedinečné doklady paměti národa, nezastupitelné jak pro dějiny Moravy, tak v širším kontextu i pro obecné evropské dějiny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moravských, případně moravskoslezských zemských a po roce 1949 krajských orgánů politické, finanční a soudní správy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církevní fondy včetně archivů v roce 1782 zrušených klášterů od roku 1045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v roce 1956 se jeho součástí staly archiválie zaniklých zemědělsko-lesnických archivů </a:t>
            </a:r>
          </a:p>
          <a:p>
            <a:pPr marL="548640" lvl="2" indent="-274320">
              <a:spcBef>
                <a:spcPts val="580"/>
              </a:spcBef>
              <a:buClr>
                <a:schemeClr val="accent1"/>
              </a:buClr>
            </a:pPr>
            <a:r>
              <a:rPr lang="cs-CZ" sz="2400" dirty="0"/>
              <a:t>po roce 1990 převzal z podnikových archivů privatizovaných podniků 12 km archiválií prvorepublikových průmyslových firem a podniků od znárodnění do privatizace</a:t>
            </a:r>
          </a:p>
          <a:p>
            <a:pPr marL="274320" lvl="1"/>
            <a:r>
              <a:rPr lang="cs-CZ" dirty="0"/>
              <a:t>svým rozsahem i významem se podstatně odlišuje od státních oblastních archivů, kam je podle platné legislativy zařazen</a:t>
            </a: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 (MZA)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251520" y="1556792"/>
            <a:ext cx="8784976" cy="4968552"/>
          </a:xfrm>
        </p:spPr>
        <p:txBody>
          <a:bodyPr>
            <a:normAutofit fontScale="77500" lnSpcReduction="20000"/>
          </a:bodyPr>
          <a:lstStyle/>
          <a:p>
            <a:r>
              <a:rPr lang="cs-CZ" dirty="0"/>
              <a:t>centrála MZA měla vedle účelových prostor v Brně na Žerotínově náměstí v Zemském domě depozitáře a pracoviště na 5 místech v Brně a dalších  13 místech v krajích Jihomoravském, Vysočina a Zlínském</a:t>
            </a:r>
          </a:p>
          <a:p>
            <a:r>
              <a:rPr lang="cs-CZ" dirty="0"/>
              <a:t>od roku 1945 usiloval o získání rozsahem dostatečných prostor, v nichž by uložené archiválie nepodléhaly zkáze a mohly bez neustálých značných nákladů na jejich konzervaci a restauraci sloužit i budoucím pokolením </a:t>
            </a:r>
          </a:p>
          <a:p>
            <a:r>
              <a:rPr lang="cs-CZ" dirty="0"/>
              <a:t>v regionu je jen málo hradů, zámků a klášterů, ve kterých neměl historický Moravský zemský archiv alespoň krátký čas své archiválie</a:t>
            </a:r>
          </a:p>
          <a:p>
            <a:r>
              <a:rPr lang="cs-CZ" dirty="0"/>
              <a:t>prostorová situace MZA byla částečně řešena ziskem dalších prostor</a:t>
            </a:r>
          </a:p>
          <a:p>
            <a:pPr lvl="1"/>
            <a:r>
              <a:rPr lang="cs-CZ" dirty="0"/>
              <a:t>v roce 1953 zámku </a:t>
            </a:r>
            <a:r>
              <a:rPr lang="cs-CZ" dirty="0" err="1"/>
              <a:t>Kunštát</a:t>
            </a:r>
            <a:r>
              <a:rPr lang="cs-CZ" dirty="0"/>
              <a:t> od ministerstva kultury (v roce 2005 jemu zpět navrácen)</a:t>
            </a:r>
          </a:p>
          <a:p>
            <a:pPr lvl="1"/>
            <a:r>
              <a:rPr lang="cs-CZ" dirty="0"/>
              <a:t>v roce 1956 byla archivu přidělena věznice v Brně-</a:t>
            </a:r>
            <a:r>
              <a:rPr lang="cs-CZ" dirty="0" err="1"/>
              <a:t>Cejlu</a:t>
            </a:r>
            <a:endParaRPr lang="cs-CZ" dirty="0"/>
          </a:p>
          <a:p>
            <a:r>
              <a:rPr lang="cs-CZ" dirty="0"/>
              <a:t>z téměř všech těchto objektů bylo nutno dovážet archiválie do studovny v centrále archivu, pouze v Třebíči, Zlíně a v zámeckém areálu </a:t>
            </a:r>
            <a:r>
              <a:rPr lang="cs-CZ" dirty="0" err="1"/>
              <a:t>Kunštát</a:t>
            </a:r>
            <a:r>
              <a:rPr lang="cs-CZ" dirty="0"/>
              <a:t> působily pobočné badatelny</a:t>
            </a: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512" y="5733256"/>
            <a:ext cx="2880320" cy="936104"/>
          </a:xfrm>
        </p:spPr>
        <p:txBody>
          <a:bodyPr>
            <a:normAutofit fontScale="90000"/>
          </a:bodyPr>
          <a:lstStyle/>
          <a:p>
            <a:r>
              <a:rPr lang="cs-CZ" sz="3000" b="1" dirty="0"/>
              <a:t>Bývalé depozitáře MZA</a:t>
            </a:r>
          </a:p>
        </p:txBody>
      </p:sp>
      <p:pic>
        <p:nvPicPr>
          <p:cNvPr id="4" name="Zástupný symbol pro obsah 3" descr="depotMZA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707904" y="476672"/>
            <a:ext cx="4000631" cy="2687924"/>
          </a:xfrm>
        </p:spPr>
      </p:pic>
      <p:pic>
        <p:nvPicPr>
          <p:cNvPr id="5" name="Zástupný symbol pro obsah 3" descr="depotCejl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3140968"/>
            <a:ext cx="3764219" cy="2448272"/>
          </a:xfrm>
          <a:prstGeom prst="rect">
            <a:avLst/>
          </a:prstGeom>
        </p:spPr>
      </p:pic>
      <p:pic>
        <p:nvPicPr>
          <p:cNvPr id="6" name="Zástupný symbol pro obsah 5" descr="kunštát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91880" y="4293096"/>
            <a:ext cx="3637800" cy="2389077"/>
          </a:xfrm>
          <a:prstGeom prst="rect">
            <a:avLst/>
          </a:prstGeom>
        </p:spPr>
      </p:pic>
      <p:pic>
        <p:nvPicPr>
          <p:cNvPr id="7" name="Zástupný symbol pro obsah 7" descr="žerotín_MZ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19" y="188640"/>
            <a:ext cx="3730979" cy="2592288"/>
          </a:xfrm>
          <a:prstGeom prst="rect">
            <a:avLst/>
          </a:prstGeom>
        </p:spPr>
      </p:pic>
      <p:pic>
        <p:nvPicPr>
          <p:cNvPr id="8" name="Zástupný symbol pro obsah 9" descr="Kunštát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580112" y="2708920"/>
            <a:ext cx="3381707" cy="2232248"/>
          </a:xfrm>
          <a:prstGeom prst="rect">
            <a:avLst/>
          </a:prstGeom>
        </p:spPr>
      </p:pic>
      <p:sp>
        <p:nvSpPr>
          <p:cNvPr id="13" name="Zaoblený obdélníkový popisek 12"/>
          <p:cNvSpPr/>
          <p:nvPr/>
        </p:nvSpPr>
        <p:spPr>
          <a:xfrm>
            <a:off x="179512" y="1916832"/>
            <a:ext cx="1440160" cy="1080120"/>
          </a:xfrm>
          <a:prstGeom prst="wedgeRoundRectCallout">
            <a:avLst>
              <a:gd name="adj1" fmla="val 214197"/>
              <a:gd name="adj2" fmla="val 23041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 err="1">
                <a:latin typeface="Cambria" panose="02040503050406030204" pitchFamily="18" charset="0"/>
              </a:rPr>
              <a:t>Žerotínovo</a:t>
            </a:r>
            <a:r>
              <a:rPr lang="cs-CZ" dirty="0">
                <a:latin typeface="Cambria" panose="02040503050406030204" pitchFamily="18" charset="0"/>
              </a:rPr>
              <a:t> náměstí</a:t>
            </a:r>
          </a:p>
        </p:txBody>
      </p:sp>
      <p:sp>
        <p:nvSpPr>
          <p:cNvPr id="14" name="Zaoblený obdélníkový popisek 13"/>
          <p:cNvSpPr/>
          <p:nvPr/>
        </p:nvSpPr>
        <p:spPr>
          <a:xfrm>
            <a:off x="3275856" y="3645024"/>
            <a:ext cx="1872208" cy="648072"/>
          </a:xfrm>
          <a:prstGeom prst="wedgeRoundRectCallout">
            <a:avLst>
              <a:gd name="adj1" fmla="val -85373"/>
              <a:gd name="adj2" fmla="val 15468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Depozitář na </a:t>
            </a:r>
            <a:r>
              <a:rPr lang="cs-CZ" dirty="0" err="1">
                <a:latin typeface="Cambria" panose="02040503050406030204" pitchFamily="18" charset="0"/>
              </a:rPr>
              <a:t>Cejlu</a:t>
            </a:r>
            <a:endParaRPr lang="cs-CZ" dirty="0">
              <a:latin typeface="Cambria" panose="02040503050406030204" pitchFamily="18" charset="0"/>
            </a:endParaRPr>
          </a:p>
        </p:txBody>
      </p:sp>
      <p:sp>
        <p:nvSpPr>
          <p:cNvPr id="15" name="Zaoblený obdélníkový popisek 14"/>
          <p:cNvSpPr/>
          <p:nvPr/>
        </p:nvSpPr>
        <p:spPr>
          <a:xfrm>
            <a:off x="6876256" y="5301208"/>
            <a:ext cx="1800200" cy="648072"/>
          </a:xfrm>
          <a:prstGeom prst="wedgeRoundRectCallout">
            <a:avLst>
              <a:gd name="adj1" fmla="val -59533"/>
              <a:gd name="adj2" fmla="val -110510"/>
              <a:gd name="adj3" fmla="val 1666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dirty="0">
                <a:latin typeface="Cambria" panose="02040503050406030204" pitchFamily="18" charset="0"/>
              </a:rPr>
              <a:t>Zámek </a:t>
            </a:r>
            <a:r>
              <a:rPr lang="cs-CZ" dirty="0" err="1">
                <a:latin typeface="Cambria" panose="02040503050406030204" pitchFamily="18" charset="0"/>
              </a:rPr>
              <a:t>Kunštát</a:t>
            </a:r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50uc.jpg/446a6e49-ac05-45ae-9d5c-cac24cf53878?version=1.1&amp;t=142556343221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12068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3050"/>
            <a:ext cx="7772400" cy="923702"/>
          </a:xfrm>
        </p:spPr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347864" y="1340768"/>
            <a:ext cx="5338936" cy="4680520"/>
          </a:xfrm>
        </p:spPr>
        <p:txBody>
          <a:bodyPr>
            <a:normAutofit fontScale="85000" lnSpcReduction="10000"/>
          </a:bodyPr>
          <a:lstStyle/>
          <a:p>
            <a:r>
              <a:rPr lang="cs-CZ" dirty="0"/>
              <a:t>od roku 2000 byl archiv každoročně </a:t>
            </a:r>
            <a:r>
              <a:rPr lang="cs-CZ" dirty="0" err="1"/>
              <a:t>vymisťován</a:t>
            </a:r>
            <a:r>
              <a:rPr lang="cs-CZ" dirty="0"/>
              <a:t> z dosud užívaných, i když nevhodných objektů</a:t>
            </a:r>
          </a:p>
          <a:p>
            <a:r>
              <a:rPr lang="cs-CZ" dirty="0"/>
              <a:t>v roce 2002 převzal MZA jako své vnitřní organizační jednotky 15 státních okresních archivů z krajů Jihomoravského, Vysočiny a Zlínského s jejich tehdy 55 km archiválií a stal se největším archivem v republice</a:t>
            </a:r>
          </a:p>
          <a:p>
            <a:r>
              <a:rPr lang="cs-CZ" dirty="0"/>
              <a:t>v květnu 2003 rozhodlo vedení MV o výstavbě účelové budovy pro MZA</a:t>
            </a:r>
          </a:p>
          <a:p>
            <a:r>
              <a:rPr lang="cs-CZ" dirty="0"/>
              <a:t>dne 29. října 2007 byly slavnostně otevřeny nové budovy Moravského zemského archivu</a:t>
            </a:r>
          </a:p>
        </p:txBody>
      </p:sp>
      <p:pic>
        <p:nvPicPr>
          <p:cNvPr id="5" name="Zástupný symbol pro obsah 3" descr="mza-tiskova_informace2005_014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1484784"/>
            <a:ext cx="2706666" cy="4067944"/>
          </a:xfrm>
        </p:spPr>
      </p:pic>
      <p:pic>
        <p:nvPicPr>
          <p:cNvPr id="6" name="Zástupný symbol pro obsah 3" descr="mza-tiskova_informace2005_014_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412776"/>
            <a:ext cx="3048150" cy="4655063"/>
          </a:xfrm>
          <a:prstGeom prst="rect">
            <a:avLst/>
          </a:prstGeom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Zástupný symbol pro text 5"/>
          <p:cNvSpPr>
            <a:spLocks noGrp="1"/>
          </p:cNvSpPr>
          <p:nvPr>
            <p:ph type="body" idx="2"/>
          </p:nvPr>
        </p:nvSpPr>
        <p:spPr>
          <a:xfrm>
            <a:off x="179512" y="188640"/>
            <a:ext cx="2736304" cy="4176464"/>
          </a:xfrm>
        </p:spPr>
        <p:txBody>
          <a:bodyPr>
            <a:normAutofit fontScale="55000" lnSpcReduction="20000"/>
          </a:bodyPr>
          <a:lstStyle/>
          <a:p>
            <a:r>
              <a:rPr lang="cs-CZ" sz="3100" dirty="0"/>
              <a:t>Novostavba MZA je situována v komerční části kampusu Masarykovy univerzity v Brně na okraji katastru Starého Lískovce v blízkosti bohunické fakultní nemocnice. Architektonicky ladí s budovami kampusu, projektovanými v architektonickém stylu </a:t>
            </a:r>
            <a:r>
              <a:rPr lang="cs-CZ" sz="3100" dirty="0" err="1"/>
              <a:t>hi</a:t>
            </a:r>
            <a:r>
              <a:rPr lang="cs-CZ" sz="3100" dirty="0"/>
              <a:t>-</a:t>
            </a:r>
            <a:r>
              <a:rPr lang="cs-CZ" sz="3100" dirty="0" err="1"/>
              <a:t>tec</a:t>
            </a:r>
            <a:r>
              <a:rPr lang="cs-CZ" sz="3100" dirty="0"/>
              <a:t>. Komplex nových budov Moravského zemského archivu proslavilo noční osvětlení fasády, archiv je nyní svítící dominantou západního obzoru města.</a:t>
            </a:r>
          </a:p>
          <a:p>
            <a:endParaRPr lang="cs-CZ" dirty="0"/>
          </a:p>
        </p:txBody>
      </p:sp>
      <p:pic>
        <p:nvPicPr>
          <p:cNvPr id="9" name="Zástupný symbol pro obsah 8" descr="amp_0012_0.jpg"/>
          <p:cNvPicPr>
            <a:picLocks noGrp="1" noChangeAspect="1"/>
          </p:cNvPicPr>
          <p:nvPr>
            <p:ph sz="quarter" idx="1"/>
          </p:nvPr>
        </p:nvPicPr>
        <p:blipFill>
          <a:blip r:embed="rId2" cstate="print"/>
          <a:stretch>
            <a:fillRect/>
          </a:stretch>
        </p:blipFill>
        <p:spPr>
          <a:xfrm>
            <a:off x="3563888" y="2592086"/>
            <a:ext cx="5580112" cy="4103344"/>
          </a:xfrm>
        </p:spPr>
      </p:pic>
      <p:pic>
        <p:nvPicPr>
          <p:cNvPr id="10" name="Zástupný symbol pro obsah 4" descr="mza_nova_budova_foto_bez_lidi_pred_zah._012_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149080"/>
            <a:ext cx="3816424" cy="2552979"/>
          </a:xfrm>
          <a:prstGeom prst="rect">
            <a:avLst/>
          </a:prstGeom>
        </p:spPr>
      </p:pic>
      <p:pic>
        <p:nvPicPr>
          <p:cNvPr id="11" name="Zástupný symbol pro obsah 6" descr="mza_foto_anna_peckova_18_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987824" y="116632"/>
            <a:ext cx="2666759" cy="3933056"/>
          </a:xfrm>
          <a:prstGeom prst="rect">
            <a:avLst/>
          </a:prstGeom>
        </p:spPr>
      </p:pic>
      <p:pic>
        <p:nvPicPr>
          <p:cNvPr id="12" name="Zástupný symbol pro obsah 8" descr="mza_nova_budova_vybrano_do_tisku_2008_01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28452" y="188640"/>
            <a:ext cx="3636036" cy="2432309"/>
          </a:xfrm>
          <a:prstGeom prst="rect">
            <a:avLst/>
          </a:prstGeom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Moravský zemský archiv</a:t>
            </a:r>
          </a:p>
        </p:txBody>
      </p:sp>
      <p:sp>
        <p:nvSpPr>
          <p:cNvPr id="11" name="Zástupný symbol pro obsah 10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Struktura archivu</a:t>
            </a:r>
          </a:p>
          <a:p>
            <a:pPr lvl="1"/>
            <a:r>
              <a:rPr lang="cs-CZ" dirty="0"/>
              <a:t>Vedení Moravského zemského archivu v Brně </a:t>
            </a:r>
          </a:p>
          <a:p>
            <a:pPr lvl="1"/>
            <a:r>
              <a:rPr lang="cs-CZ" dirty="0"/>
              <a:t>Kancelář vedoucího služebního úřadu </a:t>
            </a:r>
          </a:p>
          <a:p>
            <a:pPr lvl="1"/>
            <a:r>
              <a:rPr lang="cs-CZ" dirty="0"/>
              <a:t>Oddělení </a:t>
            </a:r>
            <a:r>
              <a:rPr lang="cs-CZ" dirty="0" err="1"/>
              <a:t>předarchivní</a:t>
            </a:r>
            <a:r>
              <a:rPr lang="cs-CZ" dirty="0"/>
              <a:t> péče a ochrany archiválií </a:t>
            </a:r>
          </a:p>
          <a:p>
            <a:pPr lvl="1"/>
            <a:r>
              <a:rPr lang="cs-CZ" dirty="0"/>
              <a:t>Oddělení využívání archiválií a knihovna </a:t>
            </a:r>
          </a:p>
          <a:p>
            <a:pPr lvl="1"/>
            <a:r>
              <a:rPr lang="cs-CZ" dirty="0"/>
              <a:t>Oddělení evidence, správy a zpracování fondů </a:t>
            </a:r>
          </a:p>
          <a:p>
            <a:pPr lvl="1"/>
            <a:r>
              <a:rPr lang="cs-CZ" dirty="0"/>
              <a:t>Oddělení IT a digitalizace </a:t>
            </a:r>
          </a:p>
          <a:p>
            <a:pPr lvl="1"/>
            <a:r>
              <a:rPr lang="cs-CZ" dirty="0"/>
              <a:t>Oddělení správy budov </a:t>
            </a:r>
          </a:p>
          <a:p>
            <a:pPr lvl="1"/>
            <a:r>
              <a:rPr lang="cs-CZ" dirty="0"/>
              <a:t>Oddělení ekonomické </a:t>
            </a:r>
          </a:p>
          <a:p>
            <a:r>
              <a:rPr lang="cs-CZ" dirty="0"/>
              <a:t>15 okresních archivů</a:t>
            </a: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699792" y="476672"/>
            <a:ext cx="2808312" cy="1152128"/>
          </a:xfrm>
        </p:spPr>
        <p:txBody>
          <a:bodyPr>
            <a:normAutofit fontScale="90000"/>
          </a:bodyPr>
          <a:lstStyle/>
          <a:p>
            <a:r>
              <a:rPr lang="cs-CZ" dirty="0">
                <a:hlinkClick r:id="rId2"/>
              </a:rPr>
              <a:t>www.</a:t>
            </a:r>
            <a:r>
              <a:rPr lang="cs-CZ" dirty="0" err="1">
                <a:hlinkClick r:id="rId2"/>
              </a:rPr>
              <a:t>mza.cz</a:t>
            </a:r>
            <a:br>
              <a:rPr lang="cs-CZ" dirty="0"/>
            </a:br>
            <a:endParaRPr lang="cs-CZ" dirty="0"/>
          </a:p>
        </p:txBody>
      </p:sp>
      <p:pic>
        <p:nvPicPr>
          <p:cNvPr id="7" name="Zástupný obsah 6">
            <a:extLst>
              <a:ext uri="{FF2B5EF4-FFF2-40B4-BE49-F238E27FC236}">
                <a16:creationId xmlns:a16="http://schemas.microsoft.com/office/drawing/2014/main" id="{6C3F52E1-4094-4DBD-899E-573E1ACD3348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115" y="1196752"/>
            <a:ext cx="8571769" cy="4032448"/>
          </a:xfr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539552" y="274638"/>
            <a:ext cx="8147248" cy="922114"/>
          </a:xfrm>
        </p:spPr>
        <p:txBody>
          <a:bodyPr/>
          <a:lstStyle/>
          <a:p>
            <a:r>
              <a:rPr lang="cs-CZ" b="1" dirty="0"/>
              <a:t>Použité zdroje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323528" y="1268760"/>
            <a:ext cx="8363272" cy="4751040"/>
          </a:xfrm>
        </p:spPr>
        <p:txBody>
          <a:bodyPr/>
          <a:lstStyle/>
          <a:p>
            <a:r>
              <a:rPr lang="cs-CZ" dirty="0"/>
              <a:t>BYSTRICKÝ, Vladimír a Václav HRUBÝ. </a:t>
            </a:r>
            <a:r>
              <a:rPr lang="cs-CZ" i="1" dirty="0"/>
              <a:t>Přehled archivů ČSR</a:t>
            </a:r>
            <a:r>
              <a:rPr lang="cs-CZ" dirty="0"/>
              <a:t>. Praha: TEPS místního hospodářství, 1985.</a:t>
            </a:r>
          </a:p>
          <a:p>
            <a:r>
              <a:rPr lang="cs-CZ" dirty="0"/>
              <a:t>ŠTARHA, Ivan. </a:t>
            </a:r>
            <a:r>
              <a:rPr lang="cs-CZ" i="1" dirty="0"/>
              <a:t>Moravský zemský archiv v Brně: 1839–1989 : dějiny ústavu</a:t>
            </a:r>
            <a:r>
              <a:rPr lang="cs-CZ" dirty="0"/>
              <a:t>. Znojmo: FPO, 2003.</a:t>
            </a:r>
          </a:p>
          <a:p>
            <a:r>
              <a:rPr lang="cs-CZ" dirty="0"/>
              <a:t>Webové stránky jednotlivých SOA, ZAO a MZA uvedené v prezentaci.</a:t>
            </a:r>
          </a:p>
          <a:p>
            <a:endParaRPr lang="cs-CZ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22114"/>
          </a:xfrm>
        </p:spPr>
        <p:txBody>
          <a:bodyPr>
            <a:noAutofit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67544" y="1484784"/>
            <a:ext cx="8229600" cy="4968552"/>
          </a:xfrm>
        </p:spPr>
        <p:txBody>
          <a:bodyPr>
            <a:normAutofit fontScale="70000" lnSpcReduction="20000"/>
          </a:bodyPr>
          <a:lstStyle/>
          <a:p>
            <a:r>
              <a:rPr lang="cs-CZ" dirty="0"/>
              <a:t>bezprostředními předchůdci státních oblastních archivů byly krajské archivy</a:t>
            </a:r>
          </a:p>
          <a:p>
            <a:pPr lvl="1"/>
            <a:r>
              <a:rPr lang="cs-CZ" dirty="0"/>
              <a:t>na Moravě byly krajské archivy vytvořeny ze zemských archivů</a:t>
            </a:r>
          </a:p>
          <a:p>
            <a:r>
              <a:rPr lang="cs-CZ" dirty="0"/>
              <a:t>krajské archivy</a:t>
            </a:r>
          </a:p>
          <a:p>
            <a:pPr lvl="1"/>
            <a:r>
              <a:rPr lang="cs-CZ" dirty="0"/>
              <a:t>po roce 1949 zakládány jako zařízení krajských národních výborů</a:t>
            </a:r>
          </a:p>
          <a:p>
            <a:pPr lvl="1"/>
            <a:r>
              <a:rPr lang="cs-CZ" dirty="0"/>
              <a:t>přebíraly do své péče archiválie vzniklé z činnosti politické a finanční správy a justice I. a II. instance, fondy řeholních institucí, církevní matriky do roku 1870, archivní celky uložené v ústředních archivech nebo u původců či jejich následovníků</a:t>
            </a:r>
          </a:p>
          <a:p>
            <a:r>
              <a:rPr lang="cs-CZ" dirty="0"/>
              <a:t>státní archivy</a:t>
            </a:r>
          </a:p>
          <a:p>
            <a:pPr lvl="1"/>
            <a:r>
              <a:rPr lang="cs-CZ" dirty="0"/>
              <a:t>po roce 1954 se krajské archivy staly státními archivy podřízenými MV</a:t>
            </a:r>
          </a:p>
          <a:p>
            <a:pPr lvl="2"/>
            <a:r>
              <a:rPr lang="cs-CZ" dirty="0"/>
              <a:t>řízení městských či místních a vznikajících okresních či podnikových archivů převzala krajská archivní oddělení podřízená krajským správám MV</a:t>
            </a:r>
          </a:p>
          <a:p>
            <a:pPr lvl="1"/>
            <a:r>
              <a:rPr lang="cs-CZ" dirty="0"/>
              <a:t>v roce 1956 jako 2. oddělení státních archivů začleňovány archivy zemědělsko-lesnické </a:t>
            </a:r>
          </a:p>
          <a:p>
            <a:pPr lvl="2"/>
            <a:r>
              <a:rPr lang="cs-CZ" dirty="0"/>
              <a:t>vznikaly po roce 1945 jako oblastní depozitáře, do nichž byly soustřeďovány archivy konfiskovaných a znárodněných velkostatků a rodinné písemnosti bývalých majitelů </a:t>
            </a:r>
          </a:p>
          <a:p>
            <a:pPr lvl="3"/>
            <a:r>
              <a:rPr lang="cs-CZ" dirty="0"/>
              <a:t>u některých základem bohaté šlechtické archivy s depozitáři</a:t>
            </a:r>
          </a:p>
          <a:p>
            <a:pPr lvl="1"/>
            <a:r>
              <a:rPr lang="cs-CZ" dirty="0"/>
              <a:t>v roce 1956 přebírají do operativní správy biskupské, kapitulní a jiné fondy katolické církve</a:t>
            </a:r>
          </a:p>
          <a:p>
            <a:pPr lvl="3"/>
            <a:endParaRPr lang="cs-CZ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914400" y="274638"/>
            <a:ext cx="7772400" cy="994122"/>
          </a:xfrm>
        </p:spPr>
        <p:txBody>
          <a:bodyPr/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914400" y="1700808"/>
            <a:ext cx="7772400" cy="4318992"/>
          </a:xfrm>
        </p:spPr>
        <p:txBody>
          <a:bodyPr/>
          <a:lstStyle/>
          <a:p>
            <a:r>
              <a:rPr lang="cs-CZ" dirty="0"/>
              <a:t>na základě reorganizace územního členění státu v roce 1960 vzniklo nové krajské zřízení</a:t>
            </a:r>
          </a:p>
          <a:p>
            <a:pPr lvl="1"/>
            <a:r>
              <a:rPr lang="cs-CZ" dirty="0"/>
              <a:t>ve spojených krajích se sloučily v jeden celek i dříve samostatné archivy</a:t>
            </a:r>
          </a:p>
          <a:p>
            <a:pPr lvl="1"/>
            <a:r>
              <a:rPr lang="cs-CZ" dirty="0"/>
              <a:t>vznik sedmi krajů </a:t>
            </a:r>
          </a:p>
          <a:p>
            <a:pPr lvl="1">
              <a:buNone/>
            </a:pPr>
            <a:r>
              <a:rPr lang="cs-CZ" dirty="0"/>
              <a:t>					sedm státních archivů</a:t>
            </a:r>
          </a:p>
          <a:p>
            <a:pPr lvl="1">
              <a:buNone/>
            </a:pPr>
            <a:endParaRPr lang="cs-CZ" dirty="0"/>
          </a:p>
        </p:txBody>
      </p:sp>
      <p:sp>
        <p:nvSpPr>
          <p:cNvPr id="5" name="Šipka doprava 4"/>
          <p:cNvSpPr/>
          <p:nvPr/>
        </p:nvSpPr>
        <p:spPr>
          <a:xfrm>
            <a:off x="3131840" y="3861048"/>
            <a:ext cx="1080120" cy="216024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>
              <a:latin typeface="Cambria" panose="02040503050406030204" pitchFamily="18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ástupný symbol pro obsah 3" descr="https://www.czso.cz/documents/11288/26886771/1961uc.jpg/a05ab65c-98dc-4558-961a-ff66d29d3227?version=1.1&amp;t=1425563433687"/>
          <p:cNvPicPr>
            <a:picLocks noGrp="1"/>
          </p:cNvPicPr>
          <p:nvPr>
            <p:ph sz="quarter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9512" y="332656"/>
            <a:ext cx="8784976" cy="62646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23528" y="274638"/>
            <a:ext cx="8363272" cy="706090"/>
          </a:xfrm>
        </p:spPr>
        <p:txBody>
          <a:bodyPr>
            <a:normAutofit fontScale="90000"/>
          </a:bodyPr>
          <a:lstStyle/>
          <a:p>
            <a:r>
              <a:rPr lang="cs-CZ" b="1" dirty="0"/>
              <a:t>Historický vývoj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quarter" idx="1"/>
          </p:nvPr>
        </p:nvSpPr>
        <p:spPr>
          <a:xfrm>
            <a:off x="457200" y="980728"/>
            <a:ext cx="8229600" cy="5616624"/>
          </a:xfrm>
        </p:spPr>
        <p:txBody>
          <a:bodyPr>
            <a:noAutofit/>
          </a:bodyPr>
          <a:lstStyle/>
          <a:p>
            <a:pPr marL="342900" lvl="2" indent="-342900"/>
            <a:r>
              <a:rPr lang="cs-CZ" sz="1700" b="1" dirty="0"/>
              <a:t>od roku 1954 státní archivy</a:t>
            </a:r>
          </a:p>
          <a:p>
            <a:pPr marL="800100" lvl="3" indent="-342900"/>
            <a:r>
              <a:rPr lang="cs-CZ" sz="1500" dirty="0"/>
              <a:t>v roce 1966 převzaly metodické řízení okresních, městských a podnikových archivů</a:t>
            </a:r>
          </a:p>
          <a:p>
            <a:pPr marL="800100" lvl="3" indent="-342900"/>
            <a:r>
              <a:rPr lang="cs-CZ" sz="1500" dirty="0"/>
              <a:t>zřízeny fotografické a konzervátorské dílny</a:t>
            </a:r>
          </a:p>
          <a:p>
            <a:pPr marL="800100" lvl="3" indent="-342900"/>
            <a:r>
              <a:rPr lang="cs-CZ" sz="1500" dirty="0"/>
              <a:t>v polovině 70. let 20. století zřízena 3. oddělení státních archivů, tzv. hospodářská či průmyslová</a:t>
            </a:r>
          </a:p>
          <a:p>
            <a:pPr marL="800100" lvl="3" indent="-342900"/>
            <a:r>
              <a:rPr lang="cs-CZ" sz="1500" dirty="0"/>
              <a:t>od roku 1974 byl pozměněn název dle zákona, přidáno označení „oblastní“</a:t>
            </a:r>
          </a:p>
          <a:p>
            <a:r>
              <a:rPr lang="cs-CZ" sz="1700" b="1" dirty="0"/>
              <a:t>od roku 1974 státní oblastní archivy</a:t>
            </a:r>
          </a:p>
          <a:p>
            <a:pPr lvl="1"/>
            <a:r>
              <a:rPr lang="cs-CZ" sz="1500" dirty="0"/>
              <a:t>pestrost jejich fondů odpovídá jejich vývoji</a:t>
            </a:r>
          </a:p>
          <a:p>
            <a:pPr lvl="1"/>
            <a:r>
              <a:rPr lang="cs-CZ" sz="1500" dirty="0"/>
              <a:t>MZA a ZAO </a:t>
            </a:r>
          </a:p>
          <a:p>
            <a:pPr lvl="2"/>
            <a:r>
              <a:rPr lang="cs-CZ" sz="1500" dirty="0"/>
              <a:t>spravují navíc archiválie vzniklé z činnosti zemských správních, samosprávných a nejrůznějších ostatních složek</a:t>
            </a:r>
          </a:p>
          <a:p>
            <a:pPr lvl="1"/>
            <a:r>
              <a:rPr lang="cs-CZ" sz="1500" dirty="0"/>
              <a:t>fondy vzniklé z činnosti orgánů, organizací a zřízení krajské a oblastní správy (krajské úřady, krajské vlády, krajské soudy, krajské národní výbory, horní komisariáty, revírní báňské úřady, státní zastupitelství, obchodní a živnostenské komory a katastry, staré církevní matriky</a:t>
            </a:r>
          </a:p>
          <a:p>
            <a:pPr lvl="1"/>
            <a:r>
              <a:rPr lang="cs-CZ" sz="1500" dirty="0"/>
              <a:t>rodinné fondy a fondy velkostatků (zemědělsko-lesnické, správa státních lesů)</a:t>
            </a:r>
          </a:p>
          <a:p>
            <a:pPr lvl="1"/>
            <a:r>
              <a:rPr lang="cs-CZ" sz="1500" dirty="0"/>
              <a:t>fondy organizací hospodářského charakteru</a:t>
            </a:r>
          </a:p>
          <a:p>
            <a:pPr lvl="1"/>
            <a:r>
              <a:rPr lang="cs-CZ" sz="1500" dirty="0"/>
              <a:t>fondy církevních institucí (biskupství, kapituly, kláštery)</a:t>
            </a:r>
          </a:p>
          <a:p>
            <a:pPr lvl="1"/>
            <a:r>
              <a:rPr lang="cs-CZ" sz="1500" dirty="0"/>
              <a:t>osobní pozůstalosti</a:t>
            </a:r>
          </a:p>
          <a:p>
            <a:pPr lvl="1"/>
            <a:r>
              <a:rPr lang="cs-CZ" sz="1500" dirty="0"/>
              <a:t>sbírky fotodokumentace, tiskovin, patentů, nařízení, pečetí a jiných typů archiválií</a:t>
            </a:r>
          </a:p>
          <a:p>
            <a:pPr lvl="1"/>
            <a:endParaRPr lang="cs-CZ" sz="1500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Jmění">
  <a:themeElements>
    <a:clrScheme name="Jmění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Jmění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Jmění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0</TotalTime>
  <Words>3717</Words>
  <Application>Microsoft Office PowerPoint</Application>
  <PresentationFormat>Předvádění na obrazovce (4:3)</PresentationFormat>
  <Paragraphs>482</Paragraphs>
  <Slides>54</Slides>
  <Notes>3</Notes>
  <HiddenSlides>0</HiddenSlides>
  <MMClips>0</MMClips>
  <ScaleCrop>false</ScaleCrop>
  <HeadingPairs>
    <vt:vector size="6" baseType="variant">
      <vt:variant>
        <vt:lpstr>Použitá písma</vt:lpstr>
      </vt:variant>
      <vt:variant>
        <vt:i4>6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54</vt:i4>
      </vt:variant>
    </vt:vector>
  </HeadingPairs>
  <TitlesOfParts>
    <vt:vector size="61" baseType="lpstr">
      <vt:lpstr>Arial</vt:lpstr>
      <vt:lpstr>Calibri</vt:lpstr>
      <vt:lpstr>Cambria</vt:lpstr>
      <vt:lpstr>Franklin Gothic Book</vt:lpstr>
      <vt:lpstr>Perpetua</vt:lpstr>
      <vt:lpstr>Wingdings 2</vt:lpstr>
      <vt:lpstr>Jmění</vt:lpstr>
      <vt:lpstr>Státní oblastní archivy</vt:lpstr>
      <vt:lpstr>Státní oblastní archivy (SOA)</vt:lpstr>
      <vt:lpstr>Historický vývoj</vt:lpstr>
      <vt:lpstr>Prezentace aplikace PowerPoint</vt:lpstr>
      <vt:lpstr>Prezentace aplikace PowerPoint</vt:lpstr>
      <vt:lpstr>Historický vývoj</vt:lpstr>
      <vt:lpstr>Historický vývoj</vt:lpstr>
      <vt:lpstr>Prezentace aplikace PowerPoint</vt:lpstr>
      <vt:lpstr>Historický vývoj</vt:lpstr>
      <vt:lpstr>Prezentace aplikace PowerPoint</vt:lpstr>
      <vt:lpstr>Státní oblastní archivy</vt:lpstr>
      <vt:lpstr>Prezentace aplikace PowerPoint</vt:lpstr>
      <vt:lpstr>Státní oblastní archiv</vt:lpstr>
      <vt:lpstr>Státní oblastní archiv</vt:lpstr>
      <vt:lpstr>Státní oblastní archiv v Praze</vt:lpstr>
      <vt:lpstr>Státní oblastní archiv v Praze</vt:lpstr>
      <vt:lpstr>SOkA</vt:lpstr>
      <vt:lpstr>www.soapraha.cz </vt:lpstr>
      <vt:lpstr>SOA Praha</vt:lpstr>
      <vt:lpstr>Státní oblastní archiv v Třeboni</vt:lpstr>
      <vt:lpstr>Státní oblastní archiv v Třeboni</vt:lpstr>
      <vt:lpstr>Státní oblastní archiv v Třeboni</vt:lpstr>
      <vt:lpstr>Archivum Trebonense </vt:lpstr>
      <vt:lpstr>Archivárium</vt:lpstr>
      <vt:lpstr>Státní oblastní archiv v Plzni</vt:lpstr>
      <vt:lpstr>Prezentace aplikace PowerPoint</vt:lpstr>
      <vt:lpstr>SOA v Plzni – struktura archivu</vt:lpstr>
      <vt:lpstr>Státní oblastní archiv v Litoměřicích</vt:lpstr>
      <vt:lpstr>Státní oblastní archiv v Litoměřicích</vt:lpstr>
      <vt:lpstr>Státní oblastní archiv v Litoměřicích</vt:lpstr>
      <vt:lpstr>SOA v Litoměřicích</vt:lpstr>
      <vt:lpstr>www.soalitomerice.cz </vt:lpstr>
      <vt:lpstr>Státní oblastní archiv v Hradci Králové</vt:lpstr>
      <vt:lpstr>Prezentace aplikace PowerPoint</vt:lpstr>
      <vt:lpstr>Státní oblastní archiv v Hradci Králové</vt:lpstr>
      <vt:lpstr>SOA v Hradci Králové</vt:lpstr>
      <vt:lpstr>Vydavatelská činnost</vt:lpstr>
      <vt:lpstr>www.vychodoceskearchivy.cz </vt:lpstr>
      <vt:lpstr>Zemský archiv v Opavě</vt:lpstr>
      <vt:lpstr>Prezentace aplikace PowerPoint</vt:lpstr>
      <vt:lpstr>Prezentace aplikace PowerPoint</vt:lpstr>
      <vt:lpstr>Zemský archiv v Opavě</vt:lpstr>
      <vt:lpstr>http://www.archives.cz/web/</vt:lpstr>
      <vt:lpstr>Moravský zemský archiv</vt:lpstr>
      <vt:lpstr>Prezentace aplikace PowerPoint</vt:lpstr>
      <vt:lpstr>Prezentace aplikace PowerPoint</vt:lpstr>
      <vt:lpstr>Moravský zemský archiv</vt:lpstr>
      <vt:lpstr>Moravský zemský archiv (MZA)</vt:lpstr>
      <vt:lpstr>Bývalé depozitáře MZA</vt:lpstr>
      <vt:lpstr>Moravský zemský archiv</vt:lpstr>
      <vt:lpstr>Prezentace aplikace PowerPoint</vt:lpstr>
      <vt:lpstr>Moravský zemský archiv</vt:lpstr>
      <vt:lpstr>www.mza.cz </vt:lpstr>
      <vt:lpstr>Použité zdroje</vt:lpstr>
    </vt:vector>
  </TitlesOfParts>
  <Company>MMB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Státní oblastní archivy</dc:title>
  <dc:creator>Radana Červená</dc:creator>
  <cp:lastModifiedBy>Radana Červená</cp:lastModifiedBy>
  <cp:revision>211</cp:revision>
  <dcterms:created xsi:type="dcterms:W3CDTF">2016-03-04T06:55:18Z</dcterms:created>
  <dcterms:modified xsi:type="dcterms:W3CDTF">2024-03-14T12:35:27Z</dcterms:modified>
</cp:coreProperties>
</file>