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84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08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17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2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93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6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16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24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1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3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89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397F1DC-F8A4-4538-974B-9A61BBC0B487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45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lazek.libor@brno.c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rvena.radana@brno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5F1CC53-719A-4763-BF30-5E25A63C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rgbClr val="5D4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 vert="horz" lIns="91440" tIns="45720" rIns="91440" bIns="45720" rtlCol="0" anchor="ctr" anchorCtr="1">
            <a:normAutofit/>
          </a:bodyPr>
          <a:lstStyle/>
          <a:p>
            <a:r>
              <a:rPr lang="en-US" sz="5000" spc="100">
                <a:solidFill>
                  <a:srgbClr val="FFFFFF"/>
                </a:solidFill>
              </a:rPr>
              <a:t>Archiv města Brna</a:t>
            </a:r>
          </a:p>
        </p:txBody>
      </p:sp>
      <p:pic>
        <p:nvPicPr>
          <p:cNvPr id="16" name="Zástupný symbol pro obrázek 15" descr="AMB r_2007_foto sch.jpg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9242" r="4726" b="-3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2"/>
          </p:nvPr>
        </p:nvSpPr>
        <p:spPr>
          <a:xfrm>
            <a:off x="5686922" y="676274"/>
            <a:ext cx="3211418" cy="5495925"/>
          </a:xfrm>
        </p:spPr>
        <p:txBody>
          <a:bodyPr vert="horz" lIns="45720" tIns="45720" rIns="45720" bIns="45720" rtlCol="0" anchor="ctr" anchorCtr="1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</a:rPr>
              <a:t>PhDr. Libor Blažek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  <a:hlinkClick r:id="rId3"/>
              </a:rPr>
              <a:t>blazek.libor@brno.cz</a:t>
            </a:r>
            <a:endParaRPr lang="en-US" sz="1800" dirty="0">
              <a:solidFill>
                <a:srgbClr val="FFFFFF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</a:rPr>
              <a:t>Mgr. Radana Červená, Ph.D.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FFFF"/>
                </a:solidFill>
                <a:hlinkClick r:id="rId4"/>
              </a:rPr>
              <a:t>cervena.radana@brno.cz</a:t>
            </a:r>
            <a:endParaRPr lang="en-US" sz="1800" dirty="0">
              <a:solidFill>
                <a:srgbClr val="FFFFFF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7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-200025"/>
            <a:ext cx="3409950" cy="6534150"/>
          </a:xfrm>
          <a:prstGeom prst="ellipse">
            <a:avLst/>
          </a:prstGeom>
        </p:spPr>
        <p:txBody>
          <a:bodyPr>
            <a:normAutofit/>
          </a:bodyPr>
          <a:lstStyle/>
          <a:p>
            <a:pPr algn="r"/>
            <a:r>
              <a:rPr lang="cs-CZ" sz="3600" dirty="0">
                <a:solidFill>
                  <a:srgbClr val="FFFFFF"/>
                </a:solidFill>
              </a:rPr>
              <a:t>Archivnictví I</a:t>
            </a:r>
          </a:p>
        </p:txBody>
      </p:sp>
      <p:sp>
        <p:nvSpPr>
          <p:cNvPr id="34" name="Zástupný symbol pro obsah 5"/>
          <p:cNvSpPr>
            <a:spLocks noGrp="1"/>
          </p:cNvSpPr>
          <p:nvPr>
            <p:ph idx="1"/>
          </p:nvPr>
        </p:nvSpPr>
        <p:spPr>
          <a:xfrm>
            <a:off x="3602958" y="466726"/>
            <a:ext cx="5428806" cy="6038850"/>
          </a:xfrm>
        </p:spPr>
        <p:txBody>
          <a:bodyPr anchor="ctr"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Archivní legislativa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Archivní síť. Archivní správa MV ČR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Národní archiv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Státní oblastní archivy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Státní okresní archivy. Archivy měst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Specializované archivy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Bezpečnostní archivy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Soukromé archivy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Výběr a evidence archiválií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Zpracování archiválií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Typy archivních pomůcek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b="1" dirty="0"/>
              <a:t>Exkurze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specializovaný archiv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1" dirty="0"/>
              <a:t>muzeum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82AB98-B7EA-4ABF-9E82-28D0DC0B5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57200" y="419101"/>
            <a:ext cx="4170483" cy="5612576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spc="100" dirty="0">
                <a:solidFill>
                  <a:srgbClr val="FFFFFF"/>
                </a:solidFill>
              </a:rPr>
              <a:t>Archivnictví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91E2A-88F3-41E1-A19C-B803E0B3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3285" y="0"/>
            <a:ext cx="5306889" cy="6772275"/>
          </a:xfrm>
        </p:spPr>
        <p:txBody>
          <a:bodyPr vert="horz" lIns="45720" tIns="45720" rIns="45720" bIns="45720" rtlCol="0" anchor="ctr">
            <a:noAutofit/>
          </a:bodyPr>
          <a:lstStyle/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Základní pravidla pro zpracování archiválií a výsledky GI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Předarchivní péče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Spisová služba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Využívání archiválií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Služby archivů, badatelny</a:t>
            </a:r>
            <a:endParaRPr lang="cs-CZ" sz="2400" dirty="0">
              <a:solidFill>
                <a:schemeClr val="tx1"/>
              </a:solidFill>
            </a:endParaRP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</a:rPr>
              <a:t>Archivní knihovny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Kulturně osvětová</a:t>
            </a:r>
            <a:r>
              <a:rPr lang="cs-CZ" sz="2400" dirty="0">
                <a:solidFill>
                  <a:schemeClr val="tx1"/>
                </a:solidFill>
              </a:rPr>
              <a:t> a </a:t>
            </a:r>
            <a:r>
              <a:rPr lang="en-US" sz="2400" dirty="0">
                <a:solidFill>
                  <a:schemeClr val="tx1"/>
                </a:solidFill>
              </a:rPr>
              <a:t>vzdělávací činnost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Vědecká práce archiváře </a:t>
            </a:r>
            <a:endParaRPr lang="cs-CZ" sz="2400" dirty="0">
              <a:solidFill>
                <a:schemeClr val="tx1"/>
              </a:solidFill>
            </a:endParaRP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</a:rPr>
              <a:t>Ediční činnost, odborný text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Digitalizace archiválií</a:t>
            </a:r>
            <a:endParaRPr lang="en-US" sz="2400" b="1" dirty="0">
              <a:solidFill>
                <a:schemeClr val="tx1"/>
              </a:solidFill>
            </a:endParaRP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Aktuální problémy a perspektivy archivnictví </a:t>
            </a:r>
            <a:endParaRPr lang="cs-CZ" sz="2400" dirty="0">
              <a:solidFill>
                <a:schemeClr val="tx1"/>
              </a:solidFill>
            </a:endParaRP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tx1"/>
                </a:solidFill>
              </a:rPr>
              <a:t>Spolková činnost. </a:t>
            </a:r>
            <a:r>
              <a:rPr lang="en-US" sz="2400" dirty="0">
                <a:solidFill>
                  <a:schemeClr val="tx1"/>
                </a:solidFill>
              </a:rPr>
              <a:t>ČAS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tx1"/>
                </a:solidFill>
              </a:rPr>
              <a:t>Exkurze</a:t>
            </a:r>
          </a:p>
          <a:p>
            <a:pPr marL="114300" indent="-3429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tx1"/>
                </a:solidFill>
              </a:rPr>
              <a:t>Moravská zemská </a:t>
            </a:r>
            <a:r>
              <a:rPr lang="en-US" sz="2400" b="1" dirty="0" err="1">
                <a:solidFill>
                  <a:schemeClr val="tx1"/>
                </a:solidFill>
              </a:rPr>
              <a:t>knihovna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28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597" y="1390650"/>
            <a:ext cx="3480828" cy="461429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FFFFFF"/>
                </a:solidFill>
              </a:rPr>
              <a:t>Semestrální úkoly</a:t>
            </a:r>
            <a:br>
              <a:rPr lang="cs-CZ" sz="3600" dirty="0">
                <a:solidFill>
                  <a:srgbClr val="FFFFFF"/>
                </a:solidFill>
              </a:rPr>
            </a:b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67993" y="238124"/>
            <a:ext cx="5014081" cy="6619875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3600" b="1" dirty="0"/>
              <a:t>Abstrakt</a:t>
            </a:r>
          </a:p>
          <a:p>
            <a:pPr lvl="1">
              <a:lnSpc>
                <a:spcPct val="90000"/>
              </a:lnSpc>
            </a:pPr>
            <a:r>
              <a:rPr lang="cs-CZ" sz="2000" cap="small" dirty="0"/>
              <a:t>Mahel, Richard</a:t>
            </a:r>
            <a:r>
              <a:rPr lang="cs-CZ" sz="2000" dirty="0"/>
              <a:t>: </a:t>
            </a:r>
            <a:r>
              <a:rPr lang="cs-CZ" sz="2000" i="1" dirty="0"/>
              <a:t>K možnostem archivního a historiografického využití zvukového archivního souboru „Sbírka gramofonových desek“ v Národním archivu</a:t>
            </a:r>
            <a:r>
              <a:rPr lang="cs-CZ" sz="2000" dirty="0"/>
              <a:t>. </a:t>
            </a:r>
            <a:r>
              <a:rPr lang="cs-CZ" sz="2000" b="1" dirty="0"/>
              <a:t>Sborník archivních prací </a:t>
            </a:r>
            <a:r>
              <a:rPr lang="cs-CZ" sz="2000" dirty="0"/>
              <a:t>2/2017, s. 546–599.</a:t>
            </a:r>
          </a:p>
          <a:p>
            <a:pPr lvl="1">
              <a:lnSpc>
                <a:spcPct val="90000"/>
              </a:lnSpc>
            </a:pPr>
            <a:r>
              <a:rPr lang="cs-CZ" sz="2000" cap="small" dirty="0"/>
              <a:t>Velička, Tomáš: </a:t>
            </a:r>
            <a:r>
              <a:rPr lang="cs-CZ" sz="2000" i="1" dirty="0"/>
              <a:t>Archivnictví jako profese? Úvahy nad definicí oboru v českých zemích v letech 1918–1938</a:t>
            </a:r>
            <a:r>
              <a:rPr lang="cs-CZ" sz="2000" cap="small" dirty="0"/>
              <a:t>. </a:t>
            </a:r>
            <a:r>
              <a:rPr lang="cs-CZ" sz="2000" b="1" dirty="0"/>
              <a:t>Sborník archivních prací </a:t>
            </a:r>
            <a:r>
              <a:rPr lang="cs-CZ" sz="2000" dirty="0"/>
              <a:t>1/2023, s.184–221. </a:t>
            </a:r>
          </a:p>
          <a:p>
            <a:pPr lvl="1">
              <a:lnSpc>
                <a:spcPct val="90000"/>
              </a:lnSpc>
            </a:pPr>
            <a:r>
              <a:rPr lang="cs-CZ" sz="2000" cap="small" dirty="0"/>
              <a:t>Mírková, Marie: </a:t>
            </a:r>
            <a:r>
              <a:rPr lang="cs-CZ" sz="2000" i="1" dirty="0"/>
              <a:t>Inventarizace rodinných archivů novodobých majitelů velkostatků na příkladu rodinného archivu Škodů</a:t>
            </a:r>
            <a:r>
              <a:rPr lang="cs-CZ" sz="2000" dirty="0"/>
              <a:t>. </a:t>
            </a:r>
            <a:r>
              <a:rPr lang="cs-CZ" sz="2000" b="1" dirty="0"/>
              <a:t>Archivní časopis </a:t>
            </a:r>
            <a:r>
              <a:rPr lang="cs-CZ" sz="2000" dirty="0"/>
              <a:t>72/2022, s. 367–380.</a:t>
            </a:r>
          </a:p>
          <a:p>
            <a:pPr lvl="1">
              <a:lnSpc>
                <a:spcPct val="90000"/>
              </a:lnSpc>
            </a:pPr>
            <a:r>
              <a:rPr lang="cs-CZ" sz="2000" cap="small" dirty="0"/>
              <a:t>Řeháček, Karel</a:t>
            </a:r>
            <a:r>
              <a:rPr lang="cs-CZ" sz="2000" dirty="0"/>
              <a:t>: </a:t>
            </a:r>
            <a:r>
              <a:rPr lang="cs-CZ" sz="2000" i="1" dirty="0"/>
              <a:t>Proměna českého archivnictví v letech okupace a po jejím skončení.</a:t>
            </a:r>
            <a:r>
              <a:rPr lang="cs-CZ" sz="2000" dirty="0"/>
              <a:t> </a:t>
            </a:r>
            <a:r>
              <a:rPr lang="cs-CZ" sz="2000" b="1" dirty="0"/>
              <a:t>Archivní časopis </a:t>
            </a:r>
            <a:r>
              <a:rPr lang="cs-CZ" sz="2000" dirty="0"/>
              <a:t>73/2023, s. 258–278.</a:t>
            </a:r>
          </a:p>
          <a:p>
            <a:r>
              <a:rPr lang="cs-CZ" dirty="0"/>
              <a:t>vyberte si z výše uvedených textů </a:t>
            </a:r>
            <a:r>
              <a:rPr lang="cs-CZ" b="1" u="sng" dirty="0"/>
              <a:t>dva texty – jeden ze SAP a jeden z AČ</a:t>
            </a:r>
            <a:r>
              <a:rPr lang="cs-CZ" dirty="0"/>
              <a:t> a napište k nim abstrakty – zadání viz dále</a:t>
            </a:r>
          </a:p>
          <a:p>
            <a:pPr>
              <a:lnSpc>
                <a:spcPct val="90000"/>
              </a:lnSpc>
            </a:pPr>
            <a:r>
              <a:rPr lang="cs-CZ" dirty="0"/>
              <a:t>Délka: 1 abstrakt =1NS </a:t>
            </a:r>
          </a:p>
          <a:p>
            <a:pPr lvl="1"/>
            <a:r>
              <a:rPr lang="cs-CZ" dirty="0"/>
              <a:t>(NS = normostrana = 1 800 znaků).</a:t>
            </a:r>
          </a:p>
          <a:p>
            <a:pPr>
              <a:lnSpc>
                <a:spcPct val="90000"/>
              </a:lnSpc>
            </a:pPr>
            <a:r>
              <a:rPr lang="cs-CZ" b="1" dirty="0"/>
              <a:t>Termín: 30. 4. 2024.</a:t>
            </a:r>
          </a:p>
          <a:p>
            <a:pPr>
              <a:lnSpc>
                <a:spcPct val="90000"/>
              </a:lnSpc>
            </a:pPr>
            <a:r>
              <a:rPr lang="cs-CZ" dirty="0"/>
              <a:t>Způsob odevzdání: </a:t>
            </a:r>
            <a:r>
              <a:rPr lang="cs-CZ" dirty="0">
                <a:hlinkClick r:id="rId2"/>
              </a:rPr>
              <a:t>cervena.radana@brno.cz</a:t>
            </a:r>
            <a:endParaRPr lang="cs-CZ" dirty="0"/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Abstrakt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7775" y="1656137"/>
            <a:ext cx="7219949" cy="4611313"/>
          </a:xfrm>
        </p:spPr>
        <p:txBody>
          <a:bodyPr>
            <a:noAutofit/>
          </a:bodyPr>
          <a:lstStyle/>
          <a:p>
            <a:pPr lvl="1"/>
            <a:r>
              <a:rPr lang="cs-CZ" sz="2400" dirty="0">
                <a:solidFill>
                  <a:srgbClr val="404040"/>
                </a:solidFill>
              </a:rPr>
              <a:t>Stručné shrnutí tématu práce, jejího obsahu, cílů, použitých metod a závěrů,</a:t>
            </a:r>
          </a:p>
          <a:p>
            <a:pPr lvl="2"/>
            <a:r>
              <a:rPr lang="cs-CZ" sz="2400" dirty="0">
                <a:solidFill>
                  <a:srgbClr val="404040"/>
                </a:solidFill>
              </a:rPr>
              <a:t>identifikuje problém a shrnuje závěry,</a:t>
            </a:r>
          </a:p>
          <a:p>
            <a:pPr lvl="1"/>
            <a:r>
              <a:rPr lang="cs-CZ" sz="2400" dirty="0">
                <a:solidFill>
                  <a:srgbClr val="404040"/>
                </a:solidFill>
              </a:rPr>
              <a:t>formulován nově,</a:t>
            </a:r>
          </a:p>
          <a:p>
            <a:pPr lvl="1"/>
            <a:r>
              <a:rPr lang="cs-CZ" sz="2400" dirty="0">
                <a:solidFill>
                  <a:srgbClr val="404040"/>
                </a:solidFill>
              </a:rPr>
              <a:t>neobsahuje žádné odkazy ani citace,</a:t>
            </a:r>
          </a:p>
          <a:p>
            <a:pPr lvl="1"/>
            <a:r>
              <a:rPr lang="cs-CZ" sz="2400" dirty="0">
                <a:solidFill>
                  <a:srgbClr val="404040"/>
                </a:solidFill>
              </a:rPr>
              <a:t>slouží čtenáři jako pomoc při rychlé orientaci v dané práci,</a:t>
            </a:r>
          </a:p>
          <a:p>
            <a:pPr lvl="1"/>
            <a:r>
              <a:rPr lang="cs-CZ" sz="2400" dirty="0">
                <a:solidFill>
                  <a:srgbClr val="404040"/>
                </a:solidFill>
              </a:rPr>
              <a:t>srozumitelný i tehdy nemá-li čtenář celý text k dispozici,</a:t>
            </a:r>
          </a:p>
          <a:p>
            <a:pPr lvl="1"/>
            <a:r>
              <a:rPr lang="cs-CZ" sz="2400" dirty="0">
                <a:solidFill>
                  <a:srgbClr val="404040"/>
                </a:solidFill>
              </a:rPr>
              <a:t>v odborných periodikách umístěn před úvodem,</a:t>
            </a:r>
          </a:p>
          <a:p>
            <a:pPr lvl="1"/>
            <a:r>
              <a:rPr lang="cs-CZ" sz="2400" u="sng" dirty="0">
                <a:solidFill>
                  <a:srgbClr val="404040"/>
                </a:solidFill>
              </a:rPr>
              <a:t>pro náš účel musí úplný obsahovat bibliografický údaj a být podepsán</a:t>
            </a:r>
            <a:r>
              <a:rPr lang="cs-CZ" sz="2400" dirty="0">
                <a:solidFill>
                  <a:srgbClr val="40404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7839" y="1152525"/>
            <a:ext cx="3615655" cy="47762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FFFFFF"/>
                </a:solidFill>
              </a:rPr>
              <a:t>Semestrální úkoly</a:t>
            </a:r>
            <a:br>
              <a:rPr lang="cs-CZ" sz="3600" dirty="0">
                <a:solidFill>
                  <a:srgbClr val="FFFFFF"/>
                </a:solidFill>
              </a:rPr>
            </a:b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3494" y="1443036"/>
            <a:ext cx="4672667" cy="4336980"/>
          </a:xfrm>
        </p:spPr>
        <p:txBody>
          <a:bodyPr anchor="ctr">
            <a:normAutofit/>
          </a:bodyPr>
          <a:lstStyle/>
          <a:p>
            <a:r>
              <a:rPr lang="cs-CZ" sz="3200" b="1" dirty="0"/>
              <a:t>Referát</a:t>
            </a:r>
          </a:p>
          <a:p>
            <a:pPr lvl="1"/>
            <a:r>
              <a:rPr lang="cs-CZ" sz="2400" dirty="0"/>
              <a:t>Vyberte si </a:t>
            </a:r>
            <a:r>
              <a:rPr lang="cs-CZ" sz="2400" b="1" u="sng" dirty="0"/>
              <a:t>jeden</a:t>
            </a:r>
            <a:r>
              <a:rPr lang="cs-CZ" sz="2400" dirty="0"/>
              <a:t> specializovaný nebo jeden soukromý archiv a napište o něm </a:t>
            </a:r>
            <a:r>
              <a:rPr lang="cs-CZ" sz="2400" b="1" dirty="0"/>
              <a:t>odborný referát </a:t>
            </a:r>
            <a:r>
              <a:rPr lang="cs-CZ" sz="2400" dirty="0"/>
              <a:t>v délce </a:t>
            </a:r>
            <a:r>
              <a:rPr lang="cs-CZ" sz="2400" b="1" dirty="0"/>
              <a:t>minimálně 2 NS:</a:t>
            </a:r>
            <a:r>
              <a:rPr lang="cs-CZ" sz="2400" dirty="0"/>
              <a:t> </a:t>
            </a:r>
          </a:p>
          <a:p>
            <a:pPr lvl="1"/>
            <a:r>
              <a:rPr lang="cs-CZ" sz="2400" dirty="0"/>
              <a:t>Text může být doprovázen obrázky, ale neměla by to být prezentace!</a:t>
            </a:r>
          </a:p>
          <a:p>
            <a:pPr lvl="1"/>
            <a:r>
              <a:rPr lang="cs-CZ" sz="2400" b="1" dirty="0"/>
              <a:t>Termín: 20. 5. 2024.</a:t>
            </a:r>
          </a:p>
          <a:p>
            <a:pPr lvl="1"/>
            <a:r>
              <a:rPr lang="cs-CZ" sz="2400" dirty="0"/>
              <a:t>Způsob odevzdání: </a:t>
            </a:r>
            <a:r>
              <a:rPr lang="cs-CZ" sz="2400" dirty="0">
                <a:hlinkClick r:id="rId2"/>
              </a:rPr>
              <a:t>cervena.radana@brno.cz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1752600"/>
            <a:ext cx="7264379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404040"/>
                </a:solidFill>
              </a:rPr>
              <a:t>Kratší slohový útvar odborného rázu,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404040"/>
                </a:solidFill>
              </a:rPr>
              <a:t>úkolem je informovat na určité úrovni o daném tématu,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404040"/>
                </a:solidFill>
              </a:rPr>
              <a:t>odborný referát:</a:t>
            </a:r>
          </a:p>
          <a:p>
            <a:pPr lvl="1">
              <a:lnSpc>
                <a:spcPct val="90000"/>
              </a:lnSpc>
            </a:pPr>
            <a:r>
              <a:rPr lang="cs-CZ" sz="2800" dirty="0">
                <a:solidFill>
                  <a:srgbClr val="404040"/>
                </a:solidFill>
              </a:rPr>
              <a:t>dbát na spisovnost (pravopis) a srozumitelné vyjadřování,</a:t>
            </a:r>
          </a:p>
          <a:p>
            <a:pPr lvl="1">
              <a:lnSpc>
                <a:spcPct val="90000"/>
              </a:lnSpc>
            </a:pPr>
            <a:r>
              <a:rPr lang="cs-CZ" sz="2800" dirty="0">
                <a:solidFill>
                  <a:srgbClr val="404040"/>
                </a:solidFill>
              </a:rPr>
              <a:t>vyvarovat se hovorových výrazů,</a:t>
            </a:r>
          </a:p>
          <a:p>
            <a:pPr lvl="1">
              <a:lnSpc>
                <a:spcPct val="90000"/>
              </a:lnSpc>
            </a:pPr>
            <a:r>
              <a:rPr lang="cs-CZ" sz="2800" dirty="0">
                <a:solidFill>
                  <a:srgbClr val="404040"/>
                </a:solidFill>
              </a:rPr>
              <a:t>pro přehlednost text členit do odstavců podle jednotlivých témat,</a:t>
            </a:r>
          </a:p>
          <a:p>
            <a:pPr lvl="1">
              <a:lnSpc>
                <a:spcPct val="90000"/>
              </a:lnSpc>
            </a:pPr>
            <a:r>
              <a:rPr lang="cs-CZ" sz="2800" u="sng" dirty="0">
                <a:solidFill>
                  <a:srgbClr val="404040"/>
                </a:solidFill>
              </a:rPr>
              <a:t>uvést všechny použité zdroje</a:t>
            </a:r>
            <a:r>
              <a:rPr lang="cs-CZ" sz="2800" dirty="0">
                <a:solidFill>
                  <a:srgbClr val="404040"/>
                </a:solidFill>
              </a:rPr>
              <a:t>.</a:t>
            </a:r>
            <a:br>
              <a:rPr lang="cs-CZ" sz="2800" dirty="0">
                <a:solidFill>
                  <a:srgbClr val="404040"/>
                </a:solidFill>
              </a:rPr>
            </a:br>
            <a:br>
              <a:rPr lang="cs-CZ" sz="1700" dirty="0">
                <a:solidFill>
                  <a:srgbClr val="404040"/>
                </a:solidFill>
              </a:rPr>
            </a:br>
            <a:endParaRPr lang="cs-CZ" sz="17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rgbClr val="40404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607</TotalTime>
  <Words>471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Tw Cen MT</vt:lpstr>
      <vt:lpstr>Tw Cen MT Condensed</vt:lpstr>
      <vt:lpstr>Wingdings</vt:lpstr>
      <vt:lpstr>Wingdings 3</vt:lpstr>
      <vt:lpstr>Integrál</vt:lpstr>
      <vt:lpstr>Archiv města Brna</vt:lpstr>
      <vt:lpstr>Archivnictví I</vt:lpstr>
      <vt:lpstr>Archivnictví II</vt:lpstr>
      <vt:lpstr>Semestrální úkoly  1</vt:lpstr>
      <vt:lpstr>Abstrakt</vt:lpstr>
      <vt:lpstr>Semestrální úkoly  2</vt:lpstr>
      <vt:lpstr>Referát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 města Brna</dc:title>
  <dc:creator>Červená Radana (MMB)</dc:creator>
  <cp:lastModifiedBy>Červená Radana (MMB_AMB)</cp:lastModifiedBy>
  <cp:revision>25</cp:revision>
  <dcterms:created xsi:type="dcterms:W3CDTF">2021-03-02T13:12:15Z</dcterms:created>
  <dcterms:modified xsi:type="dcterms:W3CDTF">2024-02-22T10:10:44Z</dcterms:modified>
</cp:coreProperties>
</file>