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494" r:id="rId2"/>
    <p:sldId id="495" r:id="rId3"/>
    <p:sldId id="502" r:id="rId4"/>
    <p:sldId id="497" r:id="rId5"/>
    <p:sldId id="498" r:id="rId6"/>
    <p:sldId id="499" r:id="rId7"/>
    <p:sldId id="501" r:id="rId8"/>
    <p:sldId id="500" r:id="rId9"/>
    <p:sldId id="503" r:id="rId10"/>
    <p:sldId id="504" r:id="rId11"/>
    <p:sldId id="506" r:id="rId12"/>
    <p:sldId id="507" r:id="rId13"/>
    <p:sldId id="472" r:id="rId14"/>
    <p:sldId id="496" r:id="rId15"/>
    <p:sldId id="505" r:id="rId16"/>
    <p:sldId id="454" r:id="rId17"/>
    <p:sldId id="596" r:id="rId18"/>
    <p:sldId id="610" r:id="rId19"/>
    <p:sldId id="611" r:id="rId20"/>
    <p:sldId id="612" r:id="rId21"/>
    <p:sldId id="613" r:id="rId22"/>
  </p:sldIdLst>
  <p:sldSz cx="12192000" cy="6858000"/>
  <p:notesSz cx="9926638" cy="67976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86506" autoAdjust="0"/>
  </p:normalViewPr>
  <p:slideViewPr>
    <p:cSldViewPr snapToGrid="0">
      <p:cViewPr varScale="1">
        <p:scale>
          <a:sx n="114" d="100"/>
          <a:sy n="114" d="100"/>
        </p:scale>
        <p:origin x="18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1807" cy="341458"/>
          </a:xfrm>
          <a:prstGeom prst="rect">
            <a:avLst/>
          </a:prstGeom>
        </p:spPr>
        <p:txBody>
          <a:bodyPr vert="horz" lIns="91010" tIns="45505" rIns="91010" bIns="45505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3247" y="0"/>
            <a:ext cx="4301806" cy="341458"/>
          </a:xfrm>
          <a:prstGeom prst="rect">
            <a:avLst/>
          </a:prstGeom>
        </p:spPr>
        <p:txBody>
          <a:bodyPr vert="horz" lIns="91010" tIns="45505" rIns="91010" bIns="45505" rtlCol="0"/>
          <a:lstStyle>
            <a:lvl1pPr algn="r">
              <a:defRPr sz="1200"/>
            </a:lvl1pPr>
          </a:lstStyle>
          <a:p>
            <a:fld id="{6D79621B-5C3B-4CBE-AF40-16E6D0FE1354}" type="datetimeFigureOut">
              <a:rPr lang="cs-CZ" smtClean="0"/>
              <a:t>06.03.2024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2" y="6456220"/>
            <a:ext cx="4301807" cy="341457"/>
          </a:xfrm>
          <a:prstGeom prst="rect">
            <a:avLst/>
          </a:prstGeom>
        </p:spPr>
        <p:txBody>
          <a:bodyPr vert="horz" lIns="91010" tIns="45505" rIns="91010" bIns="45505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3247" y="6456220"/>
            <a:ext cx="4301806" cy="341457"/>
          </a:xfrm>
          <a:prstGeom prst="rect">
            <a:avLst/>
          </a:prstGeom>
        </p:spPr>
        <p:txBody>
          <a:bodyPr vert="horz" lIns="91010" tIns="45505" rIns="91010" bIns="45505" rtlCol="0" anchor="b"/>
          <a:lstStyle>
            <a:lvl1pPr algn="r">
              <a:defRPr sz="1200"/>
            </a:lvl1pPr>
          </a:lstStyle>
          <a:p>
            <a:fld id="{74930BA3-B7DB-4D4B-989E-E9E8FE91F0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25660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212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5D88E1-4648-4FCF-858C-02C5252EB9EA}" type="datetimeFigureOut">
              <a:rPr lang="cs-CZ" smtClean="0"/>
              <a:t>06.03.2024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924175" y="849313"/>
            <a:ext cx="4078288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188" y="3271838"/>
            <a:ext cx="7942262" cy="267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30212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925" y="6456363"/>
            <a:ext cx="430212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D2AE6D-A8BC-4D25-AA01-F356DC6032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9309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F6CCA2-04F9-4F6C-982F-4F46AEEC1605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04289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06.03.2024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7646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06.03.2024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5573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06.03.2024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5986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06.03.2024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9101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06.03.2024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3702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06.03.2024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8042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06.03.2024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797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06.03.2024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374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06.03.2024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5893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06.03.2024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99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06.03.2024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1744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F073B-61DF-41C1-9EE2-EDE773ACD42A}" type="datetimeFigureOut">
              <a:rPr lang="cs-CZ" smtClean="0"/>
              <a:t>06.03.2024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0329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davidpmedeiros.com/ultra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als.info/feature/49A#2/18.0/149.2" TargetMode="External"/><Relationship Id="rId2" Type="http://schemas.openxmlformats.org/officeDocument/2006/relationships/hyperlink" Target="https://wals.info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ARTS009: ABC češtiny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7088600"/>
              </p:ext>
            </p:extLst>
          </p:nvPr>
        </p:nvGraphicFramePr>
        <p:xfrm>
          <a:off x="1024128" y="1892808"/>
          <a:ext cx="10329674" cy="46296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64837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5164837">
                  <a:extLst>
                    <a:ext uri="{9D8B030D-6E8A-4147-A177-3AD203B41FA5}">
                      <a16:colId xmlns:a16="http://schemas.microsoft.com/office/drawing/2014/main" val="19308835"/>
                    </a:ext>
                  </a:extLst>
                </a:gridCol>
              </a:tblGrid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3076120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36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Čeština a jazyková typologie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7601165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6750733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Markéta Ziková (ÚČJ FF MUNI)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8178090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         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4202250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6. 3. 2024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5622437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73211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81003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Univerzální struktura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8" y="1892808"/>
            <a:ext cx="10515600" cy="4351338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9658732"/>
              </p:ext>
            </p:extLst>
          </p:nvPr>
        </p:nvGraphicFramePr>
        <p:xfrm>
          <a:off x="838200" y="1892808"/>
          <a:ext cx="10837243" cy="46122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09311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2547287">
                  <a:extLst>
                    <a:ext uri="{9D8B030D-6E8A-4147-A177-3AD203B41FA5}">
                      <a16:colId xmlns:a16="http://schemas.microsoft.com/office/drawing/2014/main" val="2664459564"/>
                    </a:ext>
                  </a:extLst>
                </a:gridCol>
                <a:gridCol w="2481311">
                  <a:extLst>
                    <a:ext uri="{9D8B030D-6E8A-4147-A177-3AD203B41FA5}">
                      <a16:colId xmlns:a16="http://schemas.microsoft.com/office/drawing/2014/main" val="567382193"/>
                    </a:ext>
                  </a:extLst>
                </a:gridCol>
                <a:gridCol w="3099334">
                  <a:extLst>
                    <a:ext uri="{9D8B030D-6E8A-4147-A177-3AD203B41FA5}">
                      <a16:colId xmlns:a16="http://schemas.microsoft.com/office/drawing/2014/main" val="2646893651"/>
                    </a:ext>
                  </a:extLst>
                </a:gridCol>
              </a:tblGrid>
              <a:tr h="576527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univerzální hierarchická struktura: Dem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&gt;&gt;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&gt;&gt;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76527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odpovídá algoritmu budování významové struktury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3076120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věc označím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2. charakterizuju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3. spočítám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4. ukážu na ni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7601165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cs-CZ" sz="2800" b="0" i="0" baseline="-250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(myš)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1501977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i="0" baseline="-250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2800" b="0" i="0" baseline="-250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cs-CZ" sz="2800" b="0" i="0" baseline="-250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ílá</a:t>
                      </a:r>
                      <a:r>
                        <a:rPr lang="cs-CZ" sz="2800" b="0" i="0" baseline="-250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</a:t>
                      </a:r>
                      <a:r>
                        <a:rPr lang="cs-CZ" sz="2800" b="0" i="0" baseline="-250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(tři)</a:t>
                      </a: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Dem</a:t>
                      </a:r>
                      <a:r>
                        <a:rPr lang="cs-CZ" sz="2800" b="0" i="0" baseline="-250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(ty)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0034605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A          N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747045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A         N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7481914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2012807"/>
                  </a:ext>
                </a:extLst>
              </a:tr>
            </a:tbl>
          </a:graphicData>
        </a:graphic>
      </p:graphicFrame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FC59A603-73ED-B067-4999-E043AC2DB85A}"/>
              </a:ext>
            </a:extLst>
          </p:cNvPr>
          <p:cNvCxnSpPr>
            <a:cxnSpLocks/>
          </p:cNvCxnSpPr>
          <p:nvPr/>
        </p:nvCxnSpPr>
        <p:spPr>
          <a:xfrm flipV="1">
            <a:off x="3835660" y="3870007"/>
            <a:ext cx="490888" cy="396937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55467089-1075-6544-5982-B32755595AF0}"/>
              </a:ext>
            </a:extLst>
          </p:cNvPr>
          <p:cNvCxnSpPr>
            <a:cxnSpLocks/>
          </p:cNvCxnSpPr>
          <p:nvPr/>
        </p:nvCxnSpPr>
        <p:spPr>
          <a:xfrm>
            <a:off x="4326549" y="3870008"/>
            <a:ext cx="433137" cy="396937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1B922412-6952-1386-EF33-0AD7A89D9042}"/>
              </a:ext>
            </a:extLst>
          </p:cNvPr>
          <p:cNvCxnSpPr>
            <a:cxnSpLocks/>
          </p:cNvCxnSpPr>
          <p:nvPr/>
        </p:nvCxnSpPr>
        <p:spPr>
          <a:xfrm>
            <a:off x="7082589" y="3870007"/>
            <a:ext cx="1082836" cy="864349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CB664C31-FDAB-D0CB-DF2E-5EA2B3ECF807}"/>
              </a:ext>
            </a:extLst>
          </p:cNvPr>
          <p:cNvCxnSpPr>
            <a:cxnSpLocks/>
          </p:cNvCxnSpPr>
          <p:nvPr/>
        </p:nvCxnSpPr>
        <p:spPr>
          <a:xfrm flipV="1">
            <a:off x="7202899" y="4337419"/>
            <a:ext cx="490888" cy="396937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C62754FF-DC67-CF3A-255B-16B8B630ABC2}"/>
              </a:ext>
            </a:extLst>
          </p:cNvPr>
          <p:cNvCxnSpPr>
            <a:cxnSpLocks/>
          </p:cNvCxnSpPr>
          <p:nvPr/>
        </p:nvCxnSpPr>
        <p:spPr>
          <a:xfrm flipV="1">
            <a:off x="6591701" y="3870008"/>
            <a:ext cx="490888" cy="396937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EAC991D2-E620-F8A1-866D-2167A769DFCB}"/>
              </a:ext>
            </a:extLst>
          </p:cNvPr>
          <p:cNvCxnSpPr>
            <a:cxnSpLocks/>
          </p:cNvCxnSpPr>
          <p:nvPr/>
        </p:nvCxnSpPr>
        <p:spPr>
          <a:xfrm>
            <a:off x="9838630" y="3753853"/>
            <a:ext cx="1675991" cy="1556414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Přímá spojnice 17">
            <a:extLst>
              <a:ext uri="{FF2B5EF4-FFF2-40B4-BE49-F238E27FC236}">
                <a16:creationId xmlns:a16="http://schemas.microsoft.com/office/drawing/2014/main" id="{7CBAAC26-D4BF-C8C3-694F-583B071E3082}"/>
              </a:ext>
            </a:extLst>
          </p:cNvPr>
          <p:cNvCxnSpPr>
            <a:cxnSpLocks/>
          </p:cNvCxnSpPr>
          <p:nvPr/>
        </p:nvCxnSpPr>
        <p:spPr>
          <a:xfrm flipV="1">
            <a:off x="10623679" y="4921682"/>
            <a:ext cx="490888" cy="396937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Přímá spojnice 18">
            <a:extLst>
              <a:ext uri="{FF2B5EF4-FFF2-40B4-BE49-F238E27FC236}">
                <a16:creationId xmlns:a16="http://schemas.microsoft.com/office/drawing/2014/main" id="{1716E5CC-2ADC-9627-CF33-552D10BC12B5}"/>
              </a:ext>
            </a:extLst>
          </p:cNvPr>
          <p:cNvCxnSpPr>
            <a:cxnSpLocks/>
          </p:cNvCxnSpPr>
          <p:nvPr/>
        </p:nvCxnSpPr>
        <p:spPr>
          <a:xfrm flipV="1">
            <a:off x="9995836" y="4337419"/>
            <a:ext cx="490888" cy="396937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Přímá spojnice 20">
            <a:extLst>
              <a:ext uri="{FF2B5EF4-FFF2-40B4-BE49-F238E27FC236}">
                <a16:creationId xmlns:a16="http://schemas.microsoft.com/office/drawing/2014/main" id="{570CC5E8-657B-4F7D-24D4-D31CDD15768F}"/>
              </a:ext>
            </a:extLst>
          </p:cNvPr>
          <p:cNvCxnSpPr>
            <a:cxnSpLocks/>
          </p:cNvCxnSpPr>
          <p:nvPr/>
        </p:nvCxnSpPr>
        <p:spPr>
          <a:xfrm flipV="1">
            <a:off x="9347742" y="3753853"/>
            <a:ext cx="490888" cy="396937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08745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Derivace vzorců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8" y="1892808"/>
            <a:ext cx="10515600" cy="4351338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8921853"/>
              </p:ext>
            </p:extLst>
          </p:nvPr>
        </p:nvGraphicFramePr>
        <p:xfrm>
          <a:off x="838200" y="1892808"/>
          <a:ext cx="10837244" cy="49883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09311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2547287">
                  <a:extLst>
                    <a:ext uri="{9D8B030D-6E8A-4147-A177-3AD203B41FA5}">
                      <a16:colId xmlns:a16="http://schemas.microsoft.com/office/drawing/2014/main" val="2664459564"/>
                    </a:ext>
                  </a:extLst>
                </a:gridCol>
                <a:gridCol w="2481311">
                  <a:extLst>
                    <a:ext uri="{9D8B030D-6E8A-4147-A177-3AD203B41FA5}">
                      <a16:colId xmlns:a16="http://schemas.microsoft.com/office/drawing/2014/main" val="567382193"/>
                    </a:ext>
                  </a:extLst>
                </a:gridCol>
                <a:gridCol w="3099335">
                  <a:extLst>
                    <a:ext uri="{9D8B030D-6E8A-4147-A177-3AD203B41FA5}">
                      <a16:colId xmlns:a16="http://schemas.microsoft.com/office/drawing/2014/main" val="2646893651"/>
                    </a:ext>
                  </a:extLst>
                </a:gridCol>
              </a:tblGrid>
              <a:tr h="576527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jednotlivé vzorce jsou derivovány ze základní univerzální struktury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76527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 nejfrekventovanější vzorce: </a:t>
                      </a: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D3AN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(čeština) a </a:t>
                      </a: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NA3D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(thajština)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shoda = izomorfie (zachování hierarchie), rozdíl = lineární seřazení  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3076120"/>
                  </a:ext>
                </a:extLst>
              </a:tr>
              <a:tr h="576527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7601165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D3A</a:t>
                      </a:r>
                      <a:r>
                        <a:rPr lang="cs-CZ" sz="2800" b="0" i="0" baseline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N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A3D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D3A</a:t>
                      </a:r>
                      <a:r>
                        <a:rPr lang="cs-CZ" sz="2800" b="0" i="0" u="none" strike="sng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D3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(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abcházština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perština)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1501977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Dem 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Dem</a:t>
                      </a: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Dem</a:t>
                      </a: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baseline="-25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0034605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747045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A       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A</a:t>
                      </a: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A      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</a:t>
                      </a: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7481914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2012807"/>
                  </a:ext>
                </a:extLst>
              </a:tr>
            </a:tbl>
          </a:graphicData>
        </a:graphic>
      </p:graphicFrame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EAC991D2-E620-F8A1-866D-2167A769DFCB}"/>
              </a:ext>
            </a:extLst>
          </p:cNvPr>
          <p:cNvCxnSpPr>
            <a:cxnSpLocks/>
          </p:cNvCxnSpPr>
          <p:nvPr/>
        </p:nvCxnSpPr>
        <p:spPr>
          <a:xfrm>
            <a:off x="1705275" y="4540412"/>
            <a:ext cx="1548064" cy="1396772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Přímá spojnice 20">
            <a:extLst>
              <a:ext uri="{FF2B5EF4-FFF2-40B4-BE49-F238E27FC236}">
                <a16:creationId xmlns:a16="http://schemas.microsoft.com/office/drawing/2014/main" id="{570CC5E8-657B-4F7D-24D4-D31CDD15768F}"/>
              </a:ext>
            </a:extLst>
          </p:cNvPr>
          <p:cNvCxnSpPr>
            <a:cxnSpLocks/>
          </p:cNvCxnSpPr>
          <p:nvPr/>
        </p:nvCxnSpPr>
        <p:spPr>
          <a:xfrm flipV="1">
            <a:off x="1383630" y="4540576"/>
            <a:ext cx="328061" cy="272056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F35BBC52-32F2-32A1-9EE0-FD78E213AEFE}"/>
              </a:ext>
            </a:extLst>
          </p:cNvPr>
          <p:cNvCxnSpPr>
            <a:cxnSpLocks/>
          </p:cNvCxnSpPr>
          <p:nvPr/>
        </p:nvCxnSpPr>
        <p:spPr>
          <a:xfrm flipV="1">
            <a:off x="1988418" y="5120150"/>
            <a:ext cx="328061" cy="272056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A9077502-AD02-782E-B545-D93D93A6230A}"/>
              </a:ext>
            </a:extLst>
          </p:cNvPr>
          <p:cNvCxnSpPr>
            <a:cxnSpLocks/>
          </p:cNvCxnSpPr>
          <p:nvPr/>
        </p:nvCxnSpPr>
        <p:spPr>
          <a:xfrm flipV="1">
            <a:off x="2614059" y="5665128"/>
            <a:ext cx="328061" cy="272056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7D854306-2EFB-A68D-6B5D-67674077B0F7}"/>
              </a:ext>
            </a:extLst>
          </p:cNvPr>
          <p:cNvCxnSpPr>
            <a:cxnSpLocks/>
          </p:cNvCxnSpPr>
          <p:nvPr/>
        </p:nvCxnSpPr>
        <p:spPr>
          <a:xfrm flipH="1">
            <a:off x="3670645" y="4535887"/>
            <a:ext cx="1363368" cy="141144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Přímá spojnice 21">
            <a:extLst>
              <a:ext uri="{FF2B5EF4-FFF2-40B4-BE49-F238E27FC236}">
                <a16:creationId xmlns:a16="http://schemas.microsoft.com/office/drawing/2014/main" id="{5C206DC3-5E2A-A0FB-11E3-80EB35E837BD}"/>
              </a:ext>
            </a:extLst>
          </p:cNvPr>
          <p:cNvCxnSpPr>
            <a:cxnSpLocks/>
          </p:cNvCxnSpPr>
          <p:nvPr/>
        </p:nvCxnSpPr>
        <p:spPr>
          <a:xfrm>
            <a:off x="5011302" y="4538231"/>
            <a:ext cx="367067" cy="276745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Přímá spojnice 24">
            <a:extLst>
              <a:ext uri="{FF2B5EF4-FFF2-40B4-BE49-F238E27FC236}">
                <a16:creationId xmlns:a16="http://schemas.microsoft.com/office/drawing/2014/main" id="{C18D9F39-888D-20EC-6BCC-F7D85D0B0946}"/>
              </a:ext>
            </a:extLst>
          </p:cNvPr>
          <p:cNvCxnSpPr>
            <a:cxnSpLocks/>
          </p:cNvCxnSpPr>
          <p:nvPr/>
        </p:nvCxnSpPr>
        <p:spPr>
          <a:xfrm>
            <a:off x="4480657" y="5120150"/>
            <a:ext cx="367067" cy="276745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Přímá spojnice 25">
            <a:extLst>
              <a:ext uri="{FF2B5EF4-FFF2-40B4-BE49-F238E27FC236}">
                <a16:creationId xmlns:a16="http://schemas.microsoft.com/office/drawing/2014/main" id="{5C131A73-2A8A-135D-0F17-B845E75DD46F}"/>
              </a:ext>
            </a:extLst>
          </p:cNvPr>
          <p:cNvCxnSpPr>
            <a:cxnSpLocks/>
          </p:cNvCxnSpPr>
          <p:nvPr/>
        </p:nvCxnSpPr>
        <p:spPr>
          <a:xfrm>
            <a:off x="3936880" y="5660439"/>
            <a:ext cx="367067" cy="276745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Přímá spojnice 26">
            <a:extLst>
              <a:ext uri="{FF2B5EF4-FFF2-40B4-BE49-F238E27FC236}">
                <a16:creationId xmlns:a16="http://schemas.microsoft.com/office/drawing/2014/main" id="{B83BE5DC-533E-65A4-2405-AC7E3E40C5B6}"/>
              </a:ext>
            </a:extLst>
          </p:cNvPr>
          <p:cNvCxnSpPr>
            <a:cxnSpLocks/>
          </p:cNvCxnSpPr>
          <p:nvPr/>
        </p:nvCxnSpPr>
        <p:spPr>
          <a:xfrm>
            <a:off x="8003619" y="4557792"/>
            <a:ext cx="1548064" cy="1396772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Přímá spojnice 27">
            <a:extLst>
              <a:ext uri="{FF2B5EF4-FFF2-40B4-BE49-F238E27FC236}">
                <a16:creationId xmlns:a16="http://schemas.microsoft.com/office/drawing/2014/main" id="{BD2733ED-45FF-5F2D-CDBC-987428D2EFE1}"/>
              </a:ext>
            </a:extLst>
          </p:cNvPr>
          <p:cNvCxnSpPr>
            <a:cxnSpLocks/>
          </p:cNvCxnSpPr>
          <p:nvPr/>
        </p:nvCxnSpPr>
        <p:spPr>
          <a:xfrm flipV="1">
            <a:off x="8897751" y="5675271"/>
            <a:ext cx="328061" cy="272056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Vývojový diagram: spojnice 28">
            <a:extLst>
              <a:ext uri="{FF2B5EF4-FFF2-40B4-BE49-F238E27FC236}">
                <a16:creationId xmlns:a16="http://schemas.microsoft.com/office/drawing/2014/main" id="{56E488B2-E91A-9146-9A79-A509D206B920}"/>
              </a:ext>
            </a:extLst>
          </p:cNvPr>
          <p:cNvSpPr/>
          <p:nvPr/>
        </p:nvSpPr>
        <p:spPr>
          <a:xfrm>
            <a:off x="9323083" y="5876835"/>
            <a:ext cx="457200" cy="457200"/>
          </a:xfrm>
          <a:prstGeom prst="flowChartConnector">
            <a:avLst/>
          </a:prstGeom>
          <a:noFill/>
          <a:ln w="381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0" name="Přímá spojnice 29">
            <a:extLst>
              <a:ext uri="{FF2B5EF4-FFF2-40B4-BE49-F238E27FC236}">
                <a16:creationId xmlns:a16="http://schemas.microsoft.com/office/drawing/2014/main" id="{7664F481-D3E0-E5A9-A5A9-310BB3CEC129}"/>
              </a:ext>
            </a:extLst>
          </p:cNvPr>
          <p:cNvCxnSpPr>
            <a:cxnSpLocks/>
          </p:cNvCxnSpPr>
          <p:nvPr/>
        </p:nvCxnSpPr>
        <p:spPr>
          <a:xfrm flipV="1">
            <a:off x="7693666" y="4557792"/>
            <a:ext cx="328061" cy="272056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Přímá spojnice 30">
            <a:extLst>
              <a:ext uri="{FF2B5EF4-FFF2-40B4-BE49-F238E27FC236}">
                <a16:creationId xmlns:a16="http://schemas.microsoft.com/office/drawing/2014/main" id="{C4724993-C738-3D4B-2969-7C22B426168D}"/>
              </a:ext>
            </a:extLst>
          </p:cNvPr>
          <p:cNvCxnSpPr>
            <a:cxnSpLocks/>
          </p:cNvCxnSpPr>
          <p:nvPr/>
        </p:nvCxnSpPr>
        <p:spPr>
          <a:xfrm flipV="1">
            <a:off x="8291361" y="5120150"/>
            <a:ext cx="328061" cy="272056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Přímá spojnice 31">
            <a:extLst>
              <a:ext uri="{FF2B5EF4-FFF2-40B4-BE49-F238E27FC236}">
                <a16:creationId xmlns:a16="http://schemas.microsoft.com/office/drawing/2014/main" id="{E1D2533F-9238-CBA1-24F5-2635C5C71970}"/>
              </a:ext>
            </a:extLst>
          </p:cNvPr>
          <p:cNvCxnSpPr>
            <a:cxnSpLocks/>
          </p:cNvCxnSpPr>
          <p:nvPr/>
        </p:nvCxnSpPr>
        <p:spPr>
          <a:xfrm flipV="1">
            <a:off x="8583667" y="5377924"/>
            <a:ext cx="328061" cy="272056"/>
          </a:xfrm>
          <a:prstGeom prst="line">
            <a:avLst/>
          </a:prstGeom>
          <a:ln w="38100">
            <a:solidFill>
              <a:schemeClr val="tx1"/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Šipka: ohnutá 32">
            <a:extLst>
              <a:ext uri="{FF2B5EF4-FFF2-40B4-BE49-F238E27FC236}">
                <a16:creationId xmlns:a16="http://schemas.microsoft.com/office/drawing/2014/main" id="{300E83B3-AE80-2389-CFDD-F3348FDD4F43}"/>
              </a:ext>
            </a:extLst>
          </p:cNvPr>
          <p:cNvSpPr/>
          <p:nvPr/>
        </p:nvSpPr>
        <p:spPr>
          <a:xfrm rot="13687370">
            <a:off x="8372957" y="6120380"/>
            <a:ext cx="858853" cy="651771"/>
          </a:xfrm>
          <a:prstGeom prst="bentArrow">
            <a:avLst/>
          </a:prstGeom>
          <a:noFill/>
          <a:ln w="381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62497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52976"/>
            <a:ext cx="10515600" cy="1325563"/>
          </a:xfrm>
        </p:spPr>
        <p:txBody>
          <a:bodyPr/>
          <a:lstStyle/>
          <a:p>
            <a:r>
              <a:rPr lang="cs-CZ" dirty="0"/>
              <a:t>Fonologie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8" y="1892808"/>
            <a:ext cx="10515600" cy="4351338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2764805"/>
              </p:ext>
            </p:extLst>
          </p:nvPr>
        </p:nvGraphicFramePr>
        <p:xfrm>
          <a:off x="838200" y="1892808"/>
          <a:ext cx="10515604" cy="46122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73480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3349592">
                  <a:extLst>
                    <a:ext uri="{9D8B030D-6E8A-4147-A177-3AD203B41FA5}">
                      <a16:colId xmlns:a16="http://schemas.microsoft.com/office/drawing/2014/main" val="1209894478"/>
                    </a:ext>
                  </a:extLst>
                </a:gridCol>
                <a:gridCol w="3363631">
                  <a:extLst>
                    <a:ext uri="{9D8B030D-6E8A-4147-A177-3AD203B41FA5}">
                      <a16:colId xmlns:a16="http://schemas.microsoft.com/office/drawing/2014/main" val="2545110960"/>
                    </a:ext>
                  </a:extLst>
                </a:gridCol>
                <a:gridCol w="2628901">
                  <a:extLst>
                    <a:ext uri="{9D8B030D-6E8A-4147-A177-3AD203B41FA5}">
                      <a16:colId xmlns:a16="http://schemas.microsoft.com/office/drawing/2014/main" val="3962882798"/>
                    </a:ext>
                  </a:extLst>
                </a:gridCol>
              </a:tblGrid>
              <a:tr h="576527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 hlavní typy hlásek: samohlásky/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vokály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X souhlásky/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konsonanty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76527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3076120"/>
                  </a:ext>
                </a:extLst>
              </a:tr>
              <a:tr h="576527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1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</a:t>
                      </a:r>
                      <a:r>
                        <a:rPr lang="cs-CZ" sz="2800" b="0" i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ou</a:t>
                      </a:r>
                      <a:r>
                        <a:rPr lang="cs-CZ" sz="2800" b="0" i="1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tv</a:t>
                      </a:r>
                      <a:r>
                        <a:rPr lang="cs-CZ" sz="2800" b="0" i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cs-CZ" sz="2800" b="0" i="1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čk</a:t>
                      </a:r>
                      <a:r>
                        <a:rPr lang="cs-CZ" sz="2800" b="0" i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 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CC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VV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CC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CC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endParaRPr lang="cs-CZ" sz="2800" b="0" i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7601165"/>
                  </a:ext>
                </a:extLst>
              </a:tr>
              <a:tr h="576527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6750733"/>
                  </a:ext>
                </a:extLst>
              </a:tr>
              <a:tr h="576527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různý způsob artikulace i různé akustické vlastnosti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8178090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artikulace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akustika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4202250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striktura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šum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8757815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apertura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složený tón 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23183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24486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Dvojice</a:t>
            </a:r>
            <a:r>
              <a:rPr lang="en-US" dirty="0"/>
              <a:t> k</a:t>
            </a:r>
            <a:r>
              <a:rPr lang="cs-CZ" dirty="0" err="1"/>
              <a:t>onsonantů</a:t>
            </a:r>
            <a:r>
              <a:rPr lang="cs-CZ" dirty="0"/>
              <a:t> na začátku slova: </a:t>
            </a:r>
            <a:r>
              <a:rPr lang="en-US" dirty="0"/>
              <a:t>#CC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5609958"/>
              </p:ext>
            </p:extLst>
          </p:nvPr>
        </p:nvGraphicFramePr>
        <p:xfrm>
          <a:off x="1024128" y="1934678"/>
          <a:ext cx="10329680" cy="43482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41277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795849">
                  <a:extLst>
                    <a:ext uri="{9D8B030D-6E8A-4147-A177-3AD203B41FA5}">
                      <a16:colId xmlns:a16="http://schemas.microsoft.com/office/drawing/2014/main" val="2365209096"/>
                    </a:ext>
                  </a:extLst>
                </a:gridCol>
                <a:gridCol w="2561968">
                  <a:extLst>
                    <a:ext uri="{9D8B030D-6E8A-4147-A177-3AD203B41FA5}">
                      <a16:colId xmlns:a16="http://schemas.microsoft.com/office/drawing/2014/main" val="2401921022"/>
                    </a:ext>
                  </a:extLst>
                </a:gridCol>
                <a:gridCol w="1287359">
                  <a:extLst>
                    <a:ext uri="{9D8B030D-6E8A-4147-A177-3AD203B41FA5}">
                      <a16:colId xmlns:a16="http://schemas.microsoft.com/office/drawing/2014/main" val="702441278"/>
                    </a:ext>
                  </a:extLst>
                </a:gridCol>
                <a:gridCol w="1721614">
                  <a:extLst>
                    <a:ext uri="{9D8B030D-6E8A-4147-A177-3AD203B41FA5}">
                      <a16:colId xmlns:a16="http://schemas.microsoft.com/office/drawing/2014/main" val="1921735627"/>
                    </a:ext>
                  </a:extLst>
                </a:gridCol>
                <a:gridCol w="1721613">
                  <a:extLst>
                    <a:ext uri="{9D8B030D-6E8A-4147-A177-3AD203B41FA5}">
                      <a16:colId xmlns:a16="http://schemas.microsoft.com/office/drawing/2014/main" val="2484348101"/>
                    </a:ext>
                  </a:extLst>
                </a:gridCol>
              </a:tblGrid>
              <a:tr h="4348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</a:t>
                      </a:r>
                      <a:r>
                        <a:rPr lang="en-GB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</a:t>
                      </a:r>
                      <a:r>
                        <a:rPr lang="en-GB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tina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angličtina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</a:t>
                      </a:r>
                      <a:r>
                        <a:rPr lang="en-GB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</a:t>
                      </a:r>
                      <a:r>
                        <a:rPr lang="en-GB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tina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angličtina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4348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prak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price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rp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Rpety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*</a:t>
                      </a:r>
                      <a:endParaRPr lang="cs-CZ" sz="24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981371"/>
                  </a:ext>
                </a:extLst>
              </a:tr>
              <a:tr h="4348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brečet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broom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rb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*</a:t>
                      </a:r>
                      <a:endParaRPr lang="cs-CZ" sz="24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*</a:t>
                      </a:r>
                      <a:endParaRPr kumimoji="0" lang="cs-CZ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1493011"/>
                  </a:ext>
                </a:extLst>
              </a:tr>
              <a:tr h="4348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kr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kráva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cream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*</a:t>
                      </a:r>
                      <a:endParaRPr lang="cs-CZ" sz="24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*</a:t>
                      </a:r>
                      <a:endParaRPr kumimoji="0" lang="cs-CZ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6904731"/>
                  </a:ext>
                </a:extLst>
              </a:tr>
              <a:tr h="4348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dráha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dream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rdousit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*</a:t>
                      </a:r>
                      <a:endParaRPr kumimoji="0" lang="cs-CZ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1481637"/>
                  </a:ext>
                </a:extLst>
              </a:tr>
              <a:tr h="4348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plyn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plain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lp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lpět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*</a:t>
                      </a:r>
                      <a:endParaRPr kumimoji="0" lang="cs-CZ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5627330"/>
                  </a:ext>
                </a:extLst>
              </a:tr>
              <a:tr h="4348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blázen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blast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lb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lbi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(leb)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*</a:t>
                      </a:r>
                      <a:endParaRPr kumimoji="0" lang="cs-CZ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653937"/>
                  </a:ext>
                </a:extLst>
              </a:tr>
              <a:tr h="4348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kl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klepat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clean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lkát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*</a:t>
                      </a:r>
                      <a:endParaRPr kumimoji="0" lang="cs-CZ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4921002"/>
                  </a:ext>
                </a:extLst>
              </a:tr>
              <a:tr h="4348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dluh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*</a:t>
                      </a:r>
                      <a:endParaRPr lang="cs-CZ" sz="24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*</a:t>
                      </a:r>
                      <a:endParaRPr lang="cs-CZ" sz="24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*</a:t>
                      </a:r>
                      <a:endParaRPr kumimoji="0" lang="cs-CZ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9797322"/>
                  </a:ext>
                </a:extLst>
              </a:tr>
              <a:tr h="434826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náhodné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mezery vs. </a:t>
                      </a:r>
                      <a:r>
                        <a:rPr lang="cs-CZ" sz="24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systematické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mezery (= gramaticky podmíněné)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15306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04079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8627" y="38437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#</a:t>
            </a:r>
            <a:r>
              <a:rPr lang="en-GB" dirty="0"/>
              <a:t>CC</a:t>
            </a:r>
            <a:r>
              <a:rPr lang="cs-CZ" dirty="0"/>
              <a:t>: typologie</a:t>
            </a:r>
            <a:r>
              <a:rPr lang="en-US" dirty="0"/>
              <a:t> </a:t>
            </a:r>
            <a:r>
              <a:rPr lang="cs-CZ" dirty="0"/>
              <a:t>(</a:t>
            </a:r>
            <a:r>
              <a:rPr lang="en-US" dirty="0"/>
              <a:t>Green</a:t>
            </a:r>
            <a:r>
              <a:rPr lang="cs-CZ" dirty="0" err="1"/>
              <a:t>berg</a:t>
            </a:r>
            <a:r>
              <a:rPr lang="cs-CZ" dirty="0"/>
              <a:t> 1978)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3525078"/>
              </p:ext>
            </p:extLst>
          </p:nvPr>
        </p:nvGraphicFramePr>
        <p:xfrm>
          <a:off x="1024128" y="1892808"/>
          <a:ext cx="10329680" cy="43014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1613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344996">
                  <a:extLst>
                    <a:ext uri="{9D8B030D-6E8A-4147-A177-3AD203B41FA5}">
                      <a16:colId xmlns:a16="http://schemas.microsoft.com/office/drawing/2014/main" val="1876980150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791230837"/>
                    </a:ext>
                  </a:extLst>
                </a:gridCol>
                <a:gridCol w="2722564">
                  <a:extLst>
                    <a:ext uri="{9D8B030D-6E8A-4147-A177-3AD203B41FA5}">
                      <a16:colId xmlns:a16="http://schemas.microsoft.com/office/drawing/2014/main" val="1563663363"/>
                    </a:ext>
                  </a:extLst>
                </a:gridCol>
                <a:gridCol w="1721614">
                  <a:extLst>
                    <a:ext uri="{9D8B030D-6E8A-4147-A177-3AD203B41FA5}">
                      <a16:colId xmlns:a16="http://schemas.microsoft.com/office/drawing/2014/main" val="3910674548"/>
                    </a:ext>
                  </a:extLst>
                </a:gridCol>
                <a:gridCol w="1721613">
                  <a:extLst>
                    <a:ext uri="{9D8B030D-6E8A-4147-A177-3AD203B41FA5}">
                      <a16:colId xmlns:a16="http://schemas.microsoft.com/office/drawing/2014/main" val="1200611234"/>
                    </a:ext>
                  </a:extLst>
                </a:gridCol>
              </a:tblGrid>
              <a:tr h="537677">
                <a:tc gridSpan="6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 b k d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 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šumové konsonanty/obstruenty =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37677">
                <a:tc gridSpan="6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 l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 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sonorn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í konsonanty =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6807249"/>
                  </a:ext>
                </a:extLst>
              </a:tr>
              <a:tr h="537677">
                <a:tc gridSpan="6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8476959"/>
                  </a:ext>
                </a:extLst>
              </a:tr>
              <a:tr h="537677">
                <a:tc gridSpan="6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generalizace: 2 typy jazyků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pokud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jde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 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fonotaktiku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CC)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9687380"/>
                  </a:ext>
                </a:extLst>
              </a:tr>
              <a:tr h="5376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cs-CZ" sz="28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endParaRPr lang="cs-CZ" sz="2800" b="1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7028841"/>
                  </a:ext>
                </a:extLst>
              </a:tr>
              <a:tr h="5376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 1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čeština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pol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tina, 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gruzínština, 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paštunština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4466448"/>
                  </a:ext>
                </a:extLst>
              </a:tr>
              <a:tr h="5376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 2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angličtina, dánština, albánština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3681219"/>
                  </a:ext>
                </a:extLst>
              </a:tr>
              <a:tr h="5376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 3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71616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88706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Sonorita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8" y="1892808"/>
            <a:ext cx="10515600" cy="4351338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9683786"/>
              </p:ext>
            </p:extLst>
          </p:nvPr>
        </p:nvGraphicFramePr>
        <p:xfrm>
          <a:off x="838200" y="1892808"/>
          <a:ext cx="10515608" cy="46122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14451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314451">
                  <a:extLst>
                    <a:ext uri="{9D8B030D-6E8A-4147-A177-3AD203B41FA5}">
                      <a16:colId xmlns:a16="http://schemas.microsoft.com/office/drawing/2014/main" val="2468596443"/>
                    </a:ext>
                  </a:extLst>
                </a:gridCol>
                <a:gridCol w="1314451">
                  <a:extLst>
                    <a:ext uri="{9D8B030D-6E8A-4147-A177-3AD203B41FA5}">
                      <a16:colId xmlns:a16="http://schemas.microsoft.com/office/drawing/2014/main" val="2172935271"/>
                    </a:ext>
                  </a:extLst>
                </a:gridCol>
                <a:gridCol w="1314451">
                  <a:extLst>
                    <a:ext uri="{9D8B030D-6E8A-4147-A177-3AD203B41FA5}">
                      <a16:colId xmlns:a16="http://schemas.microsoft.com/office/drawing/2014/main" val="2117780864"/>
                    </a:ext>
                  </a:extLst>
                </a:gridCol>
                <a:gridCol w="1314451">
                  <a:extLst>
                    <a:ext uri="{9D8B030D-6E8A-4147-A177-3AD203B41FA5}">
                      <a16:colId xmlns:a16="http://schemas.microsoft.com/office/drawing/2014/main" val="2023045047"/>
                    </a:ext>
                  </a:extLst>
                </a:gridCol>
                <a:gridCol w="1314451">
                  <a:extLst>
                    <a:ext uri="{9D8B030D-6E8A-4147-A177-3AD203B41FA5}">
                      <a16:colId xmlns:a16="http://schemas.microsoft.com/office/drawing/2014/main" val="1035156374"/>
                    </a:ext>
                  </a:extLst>
                </a:gridCol>
                <a:gridCol w="1314451">
                  <a:extLst>
                    <a:ext uri="{9D8B030D-6E8A-4147-A177-3AD203B41FA5}">
                      <a16:colId xmlns:a16="http://schemas.microsoft.com/office/drawing/2014/main" val="438520416"/>
                    </a:ext>
                  </a:extLst>
                </a:gridCol>
                <a:gridCol w="1314451">
                  <a:extLst>
                    <a:ext uri="{9D8B030D-6E8A-4147-A177-3AD203B41FA5}">
                      <a16:colId xmlns:a16="http://schemas.microsoft.com/office/drawing/2014/main" val="3065406519"/>
                    </a:ext>
                  </a:extLst>
                </a:gridCol>
              </a:tblGrid>
              <a:tr h="576527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 a R mají různou distribuci, protože mají různou sonoritu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76527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6391638"/>
                  </a:ext>
                </a:extLst>
              </a:tr>
              <a:tr h="576527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sonorita = skalární vlastnost, koresponduje s akustikou a artikulací 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6527205"/>
                  </a:ext>
                </a:extLst>
              </a:tr>
              <a:tr h="576527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5624055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level 3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u 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6324866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level 2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 l n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3886478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level 1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 b d k f s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8848445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6071732"/>
                  </a:ext>
                </a:extLst>
              </a:tr>
            </a:tbl>
          </a:graphicData>
        </a:graphic>
      </p:graphicFrame>
      <p:sp>
        <p:nvSpPr>
          <p:cNvPr id="4" name="Šipka: nahoru 3">
            <a:extLst>
              <a:ext uri="{FF2B5EF4-FFF2-40B4-BE49-F238E27FC236}">
                <a16:creationId xmlns:a16="http://schemas.microsoft.com/office/drawing/2014/main" id="{038023A1-8B7D-C0A8-8045-23AC85274B54}"/>
              </a:ext>
            </a:extLst>
          </p:cNvPr>
          <p:cNvSpPr/>
          <p:nvPr/>
        </p:nvSpPr>
        <p:spPr>
          <a:xfrm>
            <a:off x="3881388" y="4437246"/>
            <a:ext cx="324851" cy="1347537"/>
          </a:xfrm>
          <a:prstGeom prst="upArrow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21408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#</a:t>
            </a:r>
            <a:r>
              <a:rPr lang="cs-CZ" dirty="0"/>
              <a:t>TR vs. </a:t>
            </a:r>
            <a:r>
              <a:rPr lang="en-US" dirty="0"/>
              <a:t>#</a:t>
            </a:r>
            <a:r>
              <a:rPr lang="cs-CZ" dirty="0"/>
              <a:t>RT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5875671"/>
              </p:ext>
            </p:extLst>
          </p:nvPr>
        </p:nvGraphicFramePr>
        <p:xfrm>
          <a:off x="996697" y="1892808"/>
          <a:ext cx="10357104" cy="40659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5395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575394">
                  <a:extLst>
                    <a:ext uri="{9D8B030D-6E8A-4147-A177-3AD203B41FA5}">
                      <a16:colId xmlns:a16="http://schemas.microsoft.com/office/drawing/2014/main" val="1327228781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2893330926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4032745535"/>
                    </a:ext>
                  </a:extLst>
                </a:gridCol>
                <a:gridCol w="575394">
                  <a:extLst>
                    <a:ext uri="{9D8B030D-6E8A-4147-A177-3AD203B41FA5}">
                      <a16:colId xmlns:a16="http://schemas.microsoft.com/office/drawing/2014/main" val="3020488570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2515971266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4227290548"/>
                    </a:ext>
                  </a:extLst>
                </a:gridCol>
                <a:gridCol w="575394">
                  <a:extLst>
                    <a:ext uri="{9D8B030D-6E8A-4147-A177-3AD203B41FA5}">
                      <a16:colId xmlns:a16="http://schemas.microsoft.com/office/drawing/2014/main" val="2036403459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2586776321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123147001"/>
                    </a:ext>
                  </a:extLst>
                </a:gridCol>
                <a:gridCol w="575394">
                  <a:extLst>
                    <a:ext uri="{9D8B030D-6E8A-4147-A177-3AD203B41FA5}">
                      <a16:colId xmlns:a16="http://schemas.microsoft.com/office/drawing/2014/main" val="3791233810"/>
                    </a:ext>
                  </a:extLst>
                </a:gridCol>
                <a:gridCol w="232230">
                  <a:extLst>
                    <a:ext uri="{9D8B030D-6E8A-4147-A177-3AD203B41FA5}">
                      <a16:colId xmlns:a16="http://schemas.microsoft.com/office/drawing/2014/main" val="2344976506"/>
                    </a:ext>
                  </a:extLst>
                </a:gridCol>
                <a:gridCol w="343165">
                  <a:extLst>
                    <a:ext uri="{9D8B030D-6E8A-4147-A177-3AD203B41FA5}">
                      <a16:colId xmlns:a16="http://schemas.microsoft.com/office/drawing/2014/main" val="3055590037"/>
                    </a:ext>
                  </a:extLst>
                </a:gridCol>
                <a:gridCol w="116115">
                  <a:extLst>
                    <a:ext uri="{9D8B030D-6E8A-4147-A177-3AD203B41FA5}">
                      <a16:colId xmlns:a16="http://schemas.microsoft.com/office/drawing/2014/main" val="2878543488"/>
                    </a:ext>
                  </a:extLst>
                </a:gridCol>
                <a:gridCol w="459280">
                  <a:extLst>
                    <a:ext uri="{9D8B030D-6E8A-4147-A177-3AD203B41FA5}">
                      <a16:colId xmlns:a16="http://schemas.microsoft.com/office/drawing/2014/main" val="2958109433"/>
                    </a:ext>
                  </a:extLst>
                </a:gridCol>
                <a:gridCol w="575394">
                  <a:extLst>
                    <a:ext uri="{9D8B030D-6E8A-4147-A177-3AD203B41FA5}">
                      <a16:colId xmlns:a16="http://schemas.microsoft.com/office/drawing/2014/main" val="495217038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2668091101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1864791293"/>
                    </a:ext>
                  </a:extLst>
                </a:gridCol>
                <a:gridCol w="575394">
                  <a:extLst>
                    <a:ext uri="{9D8B030D-6E8A-4147-A177-3AD203B41FA5}">
                      <a16:colId xmlns:a16="http://schemas.microsoft.com/office/drawing/2014/main" val="1713552446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406293676"/>
                    </a:ext>
                  </a:extLst>
                </a:gridCol>
              </a:tblGrid>
              <a:tr h="306011">
                <a:tc gridSpan="5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</a:t>
                      </a:r>
                      <a:endParaRPr lang="en-US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stoupající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sonorita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klesaj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ící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sonorita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algn="r"/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6493854"/>
                  </a:ext>
                </a:extLst>
              </a:tr>
              <a:tr h="306011"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level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3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6854568"/>
                  </a:ext>
                </a:extLst>
              </a:tr>
              <a:tr h="473906"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level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 </a:t>
                      </a:r>
                      <a:r>
                        <a:rPr lang="cs-CZ" sz="24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</a:t>
                      </a:r>
                      <a:endParaRPr lang="cs-CZ" sz="24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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 </a:t>
                      </a:r>
                      <a:endParaRPr lang="cs-CZ" sz="24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152719"/>
                  </a:ext>
                </a:extLst>
              </a:tr>
              <a:tr h="306012"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level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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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5113431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1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/>
                        <a:t>R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5207173"/>
                  </a:ext>
                </a:extLst>
              </a:tr>
              <a:tr h="306011">
                <a:tc gridSpan="8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1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8354729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8794697"/>
                  </a:ext>
                </a:extLst>
              </a:tr>
            </a:tbl>
          </a:graphicData>
        </a:graphic>
      </p:graphicFrame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id="{6BACC140-DC88-E400-69A1-A41231160ABB}"/>
              </a:ext>
            </a:extLst>
          </p:cNvPr>
          <p:cNvCxnSpPr>
            <a:cxnSpLocks/>
          </p:cNvCxnSpPr>
          <p:nvPr/>
        </p:nvCxnSpPr>
        <p:spPr>
          <a:xfrm>
            <a:off x="8296977" y="4071486"/>
            <a:ext cx="346510" cy="28456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Přímá spojnice se šipkou 7">
            <a:extLst>
              <a:ext uri="{FF2B5EF4-FFF2-40B4-BE49-F238E27FC236}">
                <a16:creationId xmlns:a16="http://schemas.microsoft.com/office/drawing/2014/main" id="{2552DD35-0B02-7967-7702-9B982A8B50E0}"/>
              </a:ext>
            </a:extLst>
          </p:cNvPr>
          <p:cNvCxnSpPr>
            <a:cxnSpLocks/>
          </p:cNvCxnSpPr>
          <p:nvPr/>
        </p:nvCxnSpPr>
        <p:spPr>
          <a:xfrm flipV="1">
            <a:off x="4859153" y="4071486"/>
            <a:ext cx="299988" cy="30591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61250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Slabi</a:t>
            </a:r>
            <a:r>
              <a:rPr lang="cs-CZ" dirty="0"/>
              <a:t>č</a:t>
            </a:r>
            <a:r>
              <a:rPr lang="en-US" dirty="0"/>
              <a:t>n</a:t>
            </a:r>
            <a:r>
              <a:rPr lang="cs-CZ" dirty="0"/>
              <a:t>á</a:t>
            </a:r>
            <a:r>
              <a:rPr lang="en-US" dirty="0"/>
              <a:t> </a:t>
            </a:r>
            <a:r>
              <a:rPr lang="en-US" dirty="0" err="1"/>
              <a:t>struktura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3912859"/>
              </p:ext>
            </p:extLst>
          </p:nvPr>
        </p:nvGraphicFramePr>
        <p:xfrm>
          <a:off x="996697" y="1892808"/>
          <a:ext cx="10357104" cy="45525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5395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575394">
                  <a:extLst>
                    <a:ext uri="{9D8B030D-6E8A-4147-A177-3AD203B41FA5}">
                      <a16:colId xmlns:a16="http://schemas.microsoft.com/office/drawing/2014/main" val="1327228781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2893330926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4032745535"/>
                    </a:ext>
                  </a:extLst>
                </a:gridCol>
                <a:gridCol w="575394">
                  <a:extLst>
                    <a:ext uri="{9D8B030D-6E8A-4147-A177-3AD203B41FA5}">
                      <a16:colId xmlns:a16="http://schemas.microsoft.com/office/drawing/2014/main" val="3020488570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2515971266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4227290548"/>
                    </a:ext>
                  </a:extLst>
                </a:gridCol>
                <a:gridCol w="461940">
                  <a:extLst>
                    <a:ext uri="{9D8B030D-6E8A-4147-A177-3AD203B41FA5}">
                      <a16:colId xmlns:a16="http://schemas.microsoft.com/office/drawing/2014/main" val="2036403459"/>
                    </a:ext>
                  </a:extLst>
                </a:gridCol>
                <a:gridCol w="531845">
                  <a:extLst>
                    <a:ext uri="{9D8B030D-6E8A-4147-A177-3AD203B41FA5}">
                      <a16:colId xmlns:a16="http://schemas.microsoft.com/office/drawing/2014/main" val="2586776321"/>
                    </a:ext>
                  </a:extLst>
                </a:gridCol>
                <a:gridCol w="559837">
                  <a:extLst>
                    <a:ext uri="{9D8B030D-6E8A-4147-A177-3AD203B41FA5}">
                      <a16:colId xmlns:a16="http://schemas.microsoft.com/office/drawing/2014/main" val="123147001"/>
                    </a:ext>
                  </a:extLst>
                </a:gridCol>
                <a:gridCol w="466530">
                  <a:extLst>
                    <a:ext uri="{9D8B030D-6E8A-4147-A177-3AD203B41FA5}">
                      <a16:colId xmlns:a16="http://schemas.microsoft.com/office/drawing/2014/main" val="574434632"/>
                    </a:ext>
                  </a:extLst>
                </a:gridCol>
                <a:gridCol w="513656">
                  <a:extLst>
                    <a:ext uri="{9D8B030D-6E8A-4147-A177-3AD203B41FA5}">
                      <a16:colId xmlns:a16="http://schemas.microsoft.com/office/drawing/2014/main" val="2921702827"/>
                    </a:ext>
                  </a:extLst>
                </a:gridCol>
                <a:gridCol w="459280">
                  <a:extLst>
                    <a:ext uri="{9D8B030D-6E8A-4147-A177-3AD203B41FA5}">
                      <a16:colId xmlns:a16="http://schemas.microsoft.com/office/drawing/2014/main" val="3055590037"/>
                    </a:ext>
                  </a:extLst>
                </a:gridCol>
                <a:gridCol w="459280">
                  <a:extLst>
                    <a:ext uri="{9D8B030D-6E8A-4147-A177-3AD203B41FA5}">
                      <a16:colId xmlns:a16="http://schemas.microsoft.com/office/drawing/2014/main" val="2474106240"/>
                    </a:ext>
                  </a:extLst>
                </a:gridCol>
                <a:gridCol w="575394">
                  <a:extLst>
                    <a:ext uri="{9D8B030D-6E8A-4147-A177-3AD203B41FA5}">
                      <a16:colId xmlns:a16="http://schemas.microsoft.com/office/drawing/2014/main" val="495217038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2668091101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1864791293"/>
                    </a:ext>
                  </a:extLst>
                </a:gridCol>
                <a:gridCol w="575394">
                  <a:extLst>
                    <a:ext uri="{9D8B030D-6E8A-4147-A177-3AD203B41FA5}">
                      <a16:colId xmlns:a16="http://schemas.microsoft.com/office/drawing/2014/main" val="1713552446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406293676"/>
                    </a:ext>
                  </a:extLst>
                </a:gridCol>
              </a:tblGrid>
              <a:tr h="306011">
                <a:tc gridSpan="19"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&gt;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čá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tek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slova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= začátek slabiky</a:t>
                      </a:r>
                    </a:p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&gt;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počet slabik odpovídá počtu sonorních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vrcholů ve slově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Sylabifikace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počet slabik odpovídá počtu sonorních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vrcholů (</a:t>
                      </a:r>
                      <a:r>
                        <a:rPr lang="cs-CZ" sz="2800" b="0" i="1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peaks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 v řetězci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306011">
                <a:tc gridSpan="5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1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6493854"/>
                  </a:ext>
                </a:extLst>
              </a:tr>
              <a:tr h="306011"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level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3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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</a:t>
                      </a:r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vrcholy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slabiky</a:t>
                      </a:r>
                      <a:endParaRPr lang="cs-CZ" sz="2800" b="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6854568"/>
                  </a:ext>
                </a:extLst>
              </a:tr>
              <a:tr h="473906"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level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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 </a:t>
                      </a: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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152719"/>
                  </a:ext>
                </a:extLst>
              </a:tr>
              <a:tr h="306012"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level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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5113431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y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5207173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1696669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1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16843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59459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*</a:t>
            </a:r>
            <a:r>
              <a:rPr lang="cs-CZ" i="1" dirty="0" err="1"/>
              <a:t>li.lky</a:t>
            </a:r>
            <a:r>
              <a:rPr lang="cs-CZ" dirty="0"/>
              <a:t> vs. </a:t>
            </a:r>
            <a:r>
              <a:rPr lang="cs-CZ" i="1" dirty="0"/>
              <a:t>lil.ky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5179498"/>
              </p:ext>
            </p:extLst>
          </p:nvPr>
        </p:nvGraphicFramePr>
        <p:xfrm>
          <a:off x="996697" y="1892808"/>
          <a:ext cx="10385407" cy="50433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5395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575394">
                  <a:extLst>
                    <a:ext uri="{9D8B030D-6E8A-4147-A177-3AD203B41FA5}">
                      <a16:colId xmlns:a16="http://schemas.microsoft.com/office/drawing/2014/main" val="1327228781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2893330926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4032745535"/>
                    </a:ext>
                  </a:extLst>
                </a:gridCol>
                <a:gridCol w="575394">
                  <a:extLst>
                    <a:ext uri="{9D8B030D-6E8A-4147-A177-3AD203B41FA5}">
                      <a16:colId xmlns:a16="http://schemas.microsoft.com/office/drawing/2014/main" val="3020488570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2515971266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4227290548"/>
                    </a:ext>
                  </a:extLst>
                </a:gridCol>
                <a:gridCol w="461940">
                  <a:extLst>
                    <a:ext uri="{9D8B030D-6E8A-4147-A177-3AD203B41FA5}">
                      <a16:colId xmlns:a16="http://schemas.microsoft.com/office/drawing/2014/main" val="2036403459"/>
                    </a:ext>
                  </a:extLst>
                </a:gridCol>
                <a:gridCol w="531845">
                  <a:extLst>
                    <a:ext uri="{9D8B030D-6E8A-4147-A177-3AD203B41FA5}">
                      <a16:colId xmlns:a16="http://schemas.microsoft.com/office/drawing/2014/main" val="2586776321"/>
                    </a:ext>
                  </a:extLst>
                </a:gridCol>
                <a:gridCol w="559837">
                  <a:extLst>
                    <a:ext uri="{9D8B030D-6E8A-4147-A177-3AD203B41FA5}">
                      <a16:colId xmlns:a16="http://schemas.microsoft.com/office/drawing/2014/main" val="123147001"/>
                    </a:ext>
                  </a:extLst>
                </a:gridCol>
                <a:gridCol w="466530">
                  <a:extLst>
                    <a:ext uri="{9D8B030D-6E8A-4147-A177-3AD203B41FA5}">
                      <a16:colId xmlns:a16="http://schemas.microsoft.com/office/drawing/2014/main" val="574434632"/>
                    </a:ext>
                  </a:extLst>
                </a:gridCol>
                <a:gridCol w="513656">
                  <a:extLst>
                    <a:ext uri="{9D8B030D-6E8A-4147-A177-3AD203B41FA5}">
                      <a16:colId xmlns:a16="http://schemas.microsoft.com/office/drawing/2014/main" val="2921702827"/>
                    </a:ext>
                  </a:extLst>
                </a:gridCol>
                <a:gridCol w="459280">
                  <a:extLst>
                    <a:ext uri="{9D8B030D-6E8A-4147-A177-3AD203B41FA5}">
                      <a16:colId xmlns:a16="http://schemas.microsoft.com/office/drawing/2014/main" val="3055590037"/>
                    </a:ext>
                  </a:extLst>
                </a:gridCol>
                <a:gridCol w="459280">
                  <a:extLst>
                    <a:ext uri="{9D8B030D-6E8A-4147-A177-3AD203B41FA5}">
                      <a16:colId xmlns:a16="http://schemas.microsoft.com/office/drawing/2014/main" val="2474106240"/>
                    </a:ext>
                  </a:extLst>
                </a:gridCol>
                <a:gridCol w="575394">
                  <a:extLst>
                    <a:ext uri="{9D8B030D-6E8A-4147-A177-3AD203B41FA5}">
                      <a16:colId xmlns:a16="http://schemas.microsoft.com/office/drawing/2014/main" val="495217038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2668091101"/>
                    </a:ext>
                  </a:extLst>
                </a:gridCol>
                <a:gridCol w="575396">
                  <a:extLst>
                    <a:ext uri="{9D8B030D-6E8A-4147-A177-3AD203B41FA5}">
                      <a16:colId xmlns:a16="http://schemas.microsoft.com/office/drawing/2014/main" val="1864791293"/>
                    </a:ext>
                  </a:extLst>
                </a:gridCol>
                <a:gridCol w="579869">
                  <a:extLst>
                    <a:ext uri="{9D8B030D-6E8A-4147-A177-3AD203B41FA5}">
                      <a16:colId xmlns:a16="http://schemas.microsoft.com/office/drawing/2014/main" val="1713552446"/>
                    </a:ext>
                  </a:extLst>
                </a:gridCol>
                <a:gridCol w="599222">
                  <a:extLst>
                    <a:ext uri="{9D8B030D-6E8A-4147-A177-3AD203B41FA5}">
                      <a16:colId xmlns:a16="http://schemas.microsoft.com/office/drawing/2014/main" val="406293676"/>
                    </a:ext>
                  </a:extLst>
                </a:gridCol>
              </a:tblGrid>
              <a:tr h="306011">
                <a:tc gridSpan="19"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&gt;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sonorní vrchol = jádro slabiky </a:t>
                      </a:r>
                    </a:p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&gt;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sonorita uvnitř slabiky směrem k jádru stoupá </a:t>
                      </a:r>
                    </a:p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=  </a:t>
                      </a: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Sonority </a:t>
                      </a:r>
                      <a:r>
                        <a:rPr lang="cs-CZ" sz="2800" b="1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Sequencing</a:t>
                      </a: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1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Principle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univerzální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struktura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endParaRPr lang="cs-CZ" sz="2800" b="1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Sylabifikace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počet slabik odpovídá počtu sonorních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vrcholů (</a:t>
                      </a:r>
                      <a:r>
                        <a:rPr lang="cs-CZ" sz="2800" b="0" i="1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peaks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 v řetězci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306011">
                <a:tc gridSpan="5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1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6493854"/>
                  </a:ext>
                </a:extLst>
              </a:tr>
              <a:tr h="306011"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level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3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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</a:t>
                      </a:r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</a:t>
                      </a: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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6854568"/>
                  </a:ext>
                </a:extLst>
              </a:tr>
              <a:tr h="473906"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level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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 </a:t>
                      </a: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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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</a:t>
                      </a: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152719"/>
                  </a:ext>
                </a:extLst>
              </a:tr>
              <a:tr h="306012"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level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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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5113431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y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y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5207173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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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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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1696669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1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16843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00861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#</a:t>
            </a:r>
            <a:r>
              <a:rPr lang="cs-CZ" dirty="0"/>
              <a:t>TR vs. </a:t>
            </a:r>
            <a:r>
              <a:rPr lang="en-US" dirty="0"/>
              <a:t>#</a:t>
            </a:r>
            <a:r>
              <a:rPr lang="cs-CZ" dirty="0"/>
              <a:t>RT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1629970"/>
              </p:ext>
            </p:extLst>
          </p:nvPr>
        </p:nvGraphicFramePr>
        <p:xfrm>
          <a:off x="996697" y="1892808"/>
          <a:ext cx="10357104" cy="36412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5395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575394">
                  <a:extLst>
                    <a:ext uri="{9D8B030D-6E8A-4147-A177-3AD203B41FA5}">
                      <a16:colId xmlns:a16="http://schemas.microsoft.com/office/drawing/2014/main" val="1327228781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2893330926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4032745535"/>
                    </a:ext>
                  </a:extLst>
                </a:gridCol>
                <a:gridCol w="575394">
                  <a:extLst>
                    <a:ext uri="{9D8B030D-6E8A-4147-A177-3AD203B41FA5}">
                      <a16:colId xmlns:a16="http://schemas.microsoft.com/office/drawing/2014/main" val="3020488570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2515971266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4227290548"/>
                    </a:ext>
                  </a:extLst>
                </a:gridCol>
                <a:gridCol w="575394">
                  <a:extLst>
                    <a:ext uri="{9D8B030D-6E8A-4147-A177-3AD203B41FA5}">
                      <a16:colId xmlns:a16="http://schemas.microsoft.com/office/drawing/2014/main" val="2036403459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2586776321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123147001"/>
                    </a:ext>
                  </a:extLst>
                </a:gridCol>
                <a:gridCol w="807624">
                  <a:extLst>
                    <a:ext uri="{9D8B030D-6E8A-4147-A177-3AD203B41FA5}">
                      <a16:colId xmlns:a16="http://schemas.microsoft.com/office/drawing/2014/main" val="3791233810"/>
                    </a:ext>
                  </a:extLst>
                </a:gridCol>
                <a:gridCol w="343165">
                  <a:extLst>
                    <a:ext uri="{9D8B030D-6E8A-4147-A177-3AD203B41FA5}">
                      <a16:colId xmlns:a16="http://schemas.microsoft.com/office/drawing/2014/main" val="3055590037"/>
                    </a:ext>
                  </a:extLst>
                </a:gridCol>
                <a:gridCol w="116115">
                  <a:extLst>
                    <a:ext uri="{9D8B030D-6E8A-4147-A177-3AD203B41FA5}">
                      <a16:colId xmlns:a16="http://schemas.microsoft.com/office/drawing/2014/main" val="2878543488"/>
                    </a:ext>
                  </a:extLst>
                </a:gridCol>
                <a:gridCol w="459280">
                  <a:extLst>
                    <a:ext uri="{9D8B030D-6E8A-4147-A177-3AD203B41FA5}">
                      <a16:colId xmlns:a16="http://schemas.microsoft.com/office/drawing/2014/main" val="2958109433"/>
                    </a:ext>
                  </a:extLst>
                </a:gridCol>
                <a:gridCol w="575394">
                  <a:extLst>
                    <a:ext uri="{9D8B030D-6E8A-4147-A177-3AD203B41FA5}">
                      <a16:colId xmlns:a16="http://schemas.microsoft.com/office/drawing/2014/main" val="495217038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2668091101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1864791293"/>
                    </a:ext>
                  </a:extLst>
                </a:gridCol>
                <a:gridCol w="575394">
                  <a:extLst>
                    <a:ext uri="{9D8B030D-6E8A-4147-A177-3AD203B41FA5}">
                      <a16:colId xmlns:a16="http://schemas.microsoft.com/office/drawing/2014/main" val="1713552446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406293676"/>
                    </a:ext>
                  </a:extLst>
                </a:gridCol>
              </a:tblGrid>
              <a:tr h="306011">
                <a:tc gridSpan="5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trus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rtuť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algn="r"/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6493854"/>
                  </a:ext>
                </a:extLst>
              </a:tr>
              <a:tr h="306011"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level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3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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</a:t>
                      </a:r>
                      <a:endParaRPr lang="cs-CZ" sz="24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6854568"/>
                  </a:ext>
                </a:extLst>
              </a:tr>
              <a:tr h="473906"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level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 </a:t>
                      </a:r>
                      <a:r>
                        <a:rPr lang="cs-CZ" sz="24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</a:t>
                      </a:r>
                      <a:endParaRPr lang="cs-CZ" sz="24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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 </a:t>
                      </a:r>
                      <a:endParaRPr lang="cs-CZ" sz="24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152719"/>
                  </a:ext>
                </a:extLst>
              </a:tr>
              <a:tr h="306012"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level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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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5113431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/>
                        <a:t>R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5207173"/>
                  </a:ext>
                </a:extLst>
              </a:tr>
              <a:tr h="306011">
                <a:tc gridSpan="8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10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8354729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TR = začátek slabiky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„dobrý“ začátek slabiky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mpd="sng">
                      <a:noFill/>
                    </a:lnL>
                  </a:tcPr>
                </a:tc>
                <a:tc gridSpan="7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 =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extraslabičný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  </a:t>
                      </a:r>
                    </a:p>
                  </a:txBody>
                  <a:tcPr marL="17780" marR="17780" marT="0" marB="0" anchor="b"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8794697"/>
                  </a:ext>
                </a:extLst>
              </a:tr>
            </a:tbl>
          </a:graphicData>
        </a:graphic>
      </p:graphicFrame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id="{6BACC140-DC88-E400-69A1-A41231160ABB}"/>
              </a:ext>
            </a:extLst>
          </p:cNvPr>
          <p:cNvCxnSpPr>
            <a:cxnSpLocks/>
          </p:cNvCxnSpPr>
          <p:nvPr/>
        </p:nvCxnSpPr>
        <p:spPr>
          <a:xfrm>
            <a:off x="8296977" y="3608161"/>
            <a:ext cx="346510" cy="28456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Přímá spojnice se šipkou 7">
            <a:extLst>
              <a:ext uri="{FF2B5EF4-FFF2-40B4-BE49-F238E27FC236}">
                <a16:creationId xmlns:a16="http://schemas.microsoft.com/office/drawing/2014/main" id="{2552DD35-0B02-7967-7702-9B982A8B50E0}"/>
              </a:ext>
            </a:extLst>
          </p:cNvPr>
          <p:cNvCxnSpPr>
            <a:cxnSpLocks/>
          </p:cNvCxnSpPr>
          <p:nvPr/>
        </p:nvCxnSpPr>
        <p:spPr>
          <a:xfrm flipV="1">
            <a:off x="4848083" y="3586813"/>
            <a:ext cx="299988" cy="30591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" name="Přímá spojnice se šipkou 3">
            <a:extLst>
              <a:ext uri="{FF2B5EF4-FFF2-40B4-BE49-F238E27FC236}">
                <a16:creationId xmlns:a16="http://schemas.microsoft.com/office/drawing/2014/main" id="{5E36BCB1-5C05-F108-F9B3-8DD68CFCD1E2}"/>
              </a:ext>
            </a:extLst>
          </p:cNvPr>
          <p:cNvCxnSpPr>
            <a:cxnSpLocks/>
          </p:cNvCxnSpPr>
          <p:nvPr/>
        </p:nvCxnSpPr>
        <p:spPr>
          <a:xfrm flipV="1">
            <a:off x="5386939" y="3123088"/>
            <a:ext cx="299988" cy="30591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Přímá spojnice se šipkou 5">
            <a:extLst>
              <a:ext uri="{FF2B5EF4-FFF2-40B4-BE49-F238E27FC236}">
                <a16:creationId xmlns:a16="http://schemas.microsoft.com/office/drawing/2014/main" id="{4A53E774-02C4-D5A4-E50A-21D9824F9EBF}"/>
              </a:ext>
            </a:extLst>
          </p:cNvPr>
          <p:cNvCxnSpPr>
            <a:cxnSpLocks/>
          </p:cNvCxnSpPr>
          <p:nvPr/>
        </p:nvCxnSpPr>
        <p:spPr>
          <a:xfrm flipV="1">
            <a:off x="8864867" y="3249381"/>
            <a:ext cx="381803" cy="50106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7230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Jazyková typologie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8" y="1892808"/>
            <a:ext cx="10515600" cy="4351338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5409898"/>
              </p:ext>
            </p:extLst>
          </p:nvPr>
        </p:nvGraphicFramePr>
        <p:xfrm>
          <a:off x="838200" y="1892808"/>
          <a:ext cx="10515602" cy="46122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57801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5257801">
                  <a:extLst>
                    <a:ext uri="{9D8B030D-6E8A-4147-A177-3AD203B41FA5}">
                      <a16:colId xmlns:a16="http://schemas.microsoft.com/office/drawing/2014/main" val="19308835"/>
                    </a:ext>
                  </a:extLst>
                </a:gridCol>
              </a:tblGrid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zkoumání strukturních vlastností jazyka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3076120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identifikace opakujících se strukturních vzorců napříč jazyky   </a:t>
                      </a:r>
                      <a:endParaRPr lang="cs-CZ" sz="2800" b="1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7601165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6750733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reprezentace těchto vzorců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8178090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4202250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5622437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73211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40978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8627" y="38437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 err="1"/>
              <a:t>Derivace</a:t>
            </a:r>
            <a:r>
              <a:rPr lang="en-US" dirty="0"/>
              <a:t> </a:t>
            </a:r>
            <a:r>
              <a:rPr lang="cs-CZ" dirty="0"/>
              <a:t>typologie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6303105"/>
              </p:ext>
            </p:extLst>
          </p:nvPr>
        </p:nvGraphicFramePr>
        <p:xfrm>
          <a:off x="1024128" y="1892808"/>
          <a:ext cx="10329680" cy="47163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1613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344996">
                  <a:extLst>
                    <a:ext uri="{9D8B030D-6E8A-4147-A177-3AD203B41FA5}">
                      <a16:colId xmlns:a16="http://schemas.microsoft.com/office/drawing/2014/main" val="1876980150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791230837"/>
                    </a:ext>
                  </a:extLst>
                </a:gridCol>
                <a:gridCol w="2722564">
                  <a:extLst>
                    <a:ext uri="{9D8B030D-6E8A-4147-A177-3AD203B41FA5}">
                      <a16:colId xmlns:a16="http://schemas.microsoft.com/office/drawing/2014/main" val="1563663363"/>
                    </a:ext>
                  </a:extLst>
                </a:gridCol>
                <a:gridCol w="1721614">
                  <a:extLst>
                    <a:ext uri="{9D8B030D-6E8A-4147-A177-3AD203B41FA5}">
                      <a16:colId xmlns:a16="http://schemas.microsoft.com/office/drawing/2014/main" val="3910674548"/>
                    </a:ext>
                  </a:extLst>
                </a:gridCol>
                <a:gridCol w="1721613">
                  <a:extLst>
                    <a:ext uri="{9D8B030D-6E8A-4147-A177-3AD203B41FA5}">
                      <a16:colId xmlns:a16="http://schemas.microsoft.com/office/drawing/2014/main" val="1200611234"/>
                    </a:ext>
                  </a:extLst>
                </a:gridCol>
              </a:tblGrid>
              <a:tr h="5376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RT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7028841"/>
                  </a:ext>
                </a:extLst>
              </a:tr>
              <a:tr h="5376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 1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 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také 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extraslabičné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konsonanty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4466448"/>
                  </a:ext>
                </a:extLst>
              </a:tr>
              <a:tr h="5376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 2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 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bez 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extraslabičných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konsonantů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3681219"/>
                  </a:ext>
                </a:extLst>
              </a:tr>
              <a:tr h="5376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*typ 3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 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jenom 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extraslabičné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konsonanty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7161667"/>
                  </a:ext>
                </a:extLst>
              </a:tr>
              <a:tr h="5376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2768213"/>
                  </a:ext>
                </a:extLst>
              </a:tr>
              <a:tr h="537677">
                <a:tc gridSpan="6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implikace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specifické (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extraslabičné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RT) implikuje defaultní (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TR)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4286172"/>
                  </a:ext>
                </a:extLst>
              </a:tr>
              <a:tr h="537677">
                <a:tc gridSpan="6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0160839"/>
                  </a:ext>
                </a:extLst>
              </a:tr>
              <a:tr h="5376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33726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98766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8627" y="384375"/>
            <a:ext cx="10515600" cy="1325563"/>
          </a:xfrm>
        </p:spPr>
        <p:txBody>
          <a:bodyPr>
            <a:normAutofit/>
          </a:bodyPr>
          <a:lstStyle/>
          <a:p>
            <a:r>
              <a:rPr lang="cs-CZ" dirty="0"/>
              <a:t>Lhasa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4429727"/>
              </p:ext>
            </p:extLst>
          </p:nvPr>
        </p:nvGraphicFramePr>
        <p:xfrm>
          <a:off x="1024128" y="1892808"/>
          <a:ext cx="10329680" cy="43014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01438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320175">
                  <a:extLst>
                    <a:ext uri="{9D8B030D-6E8A-4147-A177-3AD203B41FA5}">
                      <a16:colId xmlns:a16="http://schemas.microsoft.com/office/drawing/2014/main" val="3926695739"/>
                    </a:ext>
                  </a:extLst>
                </a:gridCol>
                <a:gridCol w="911859">
                  <a:extLst>
                    <a:ext uri="{9D8B030D-6E8A-4147-A177-3AD203B41FA5}">
                      <a16:colId xmlns:a16="http://schemas.microsoft.com/office/drawing/2014/main" val="1876980150"/>
                    </a:ext>
                  </a:extLst>
                </a:gridCol>
                <a:gridCol w="433137">
                  <a:extLst>
                    <a:ext uri="{9D8B030D-6E8A-4147-A177-3AD203B41FA5}">
                      <a16:colId xmlns:a16="http://schemas.microsoft.com/office/drawing/2014/main" val="180202453"/>
                    </a:ext>
                  </a:extLst>
                </a:gridCol>
                <a:gridCol w="693019">
                  <a:extLst>
                    <a:ext uri="{9D8B030D-6E8A-4147-A177-3AD203B41FA5}">
                      <a16:colId xmlns:a16="http://schemas.microsoft.com/office/drawing/2014/main" val="791230837"/>
                    </a:ext>
                  </a:extLst>
                </a:gridCol>
                <a:gridCol w="404261">
                  <a:extLst>
                    <a:ext uri="{9D8B030D-6E8A-4147-A177-3AD203B41FA5}">
                      <a16:colId xmlns:a16="http://schemas.microsoft.com/office/drawing/2014/main" val="1861397540"/>
                    </a:ext>
                  </a:extLst>
                </a:gridCol>
                <a:gridCol w="2722564">
                  <a:extLst>
                    <a:ext uri="{9D8B030D-6E8A-4147-A177-3AD203B41FA5}">
                      <a16:colId xmlns:a16="http://schemas.microsoft.com/office/drawing/2014/main" val="1563663363"/>
                    </a:ext>
                  </a:extLst>
                </a:gridCol>
                <a:gridCol w="1721614">
                  <a:extLst>
                    <a:ext uri="{9D8B030D-6E8A-4147-A177-3AD203B41FA5}">
                      <a16:colId xmlns:a16="http://schemas.microsoft.com/office/drawing/2014/main" val="3910674548"/>
                    </a:ext>
                  </a:extLst>
                </a:gridCol>
                <a:gridCol w="1721613">
                  <a:extLst>
                    <a:ext uri="{9D8B030D-6E8A-4147-A177-3AD203B41FA5}">
                      <a16:colId xmlns:a16="http://schemas.microsoft.com/office/drawing/2014/main" val="1200611234"/>
                    </a:ext>
                  </a:extLst>
                </a:gridCol>
              </a:tblGrid>
              <a:tr h="5376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en-US" sz="28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lang="cs-CZ" sz="28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RT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RT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en-US" sz="28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lang="cs-CZ" sz="28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7028841"/>
                  </a:ext>
                </a:extLst>
              </a:tr>
              <a:tr h="5376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 1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čeština: 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&lt;Lhasa&gt; 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lɦ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asa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čeština: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4466448"/>
                  </a:ext>
                </a:extLst>
              </a:tr>
              <a:tr h="5376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 2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angličtina: 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&lt;Lhasa&gt; 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aːsə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3681219"/>
                  </a:ext>
                </a:extLst>
              </a:tr>
              <a:tr h="5376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7161667"/>
                  </a:ext>
                </a:extLst>
              </a:tr>
              <a:tr h="5376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2768213"/>
                  </a:ext>
                </a:extLst>
              </a:tr>
              <a:tr h="537677">
                <a:tc gridSpan="9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4286172"/>
                  </a:ext>
                </a:extLst>
              </a:tr>
              <a:tr h="537677">
                <a:tc gridSpan="9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0160839"/>
                  </a:ext>
                </a:extLst>
              </a:tr>
              <a:tr h="537677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33726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7637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přednášky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8" y="1892808"/>
            <a:ext cx="10515600" cy="4351338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1903450"/>
              </p:ext>
            </p:extLst>
          </p:nvPr>
        </p:nvGraphicFramePr>
        <p:xfrm>
          <a:off x="838200" y="1892808"/>
          <a:ext cx="10515602" cy="38352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57801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5257801">
                  <a:extLst>
                    <a:ext uri="{9D8B030D-6E8A-4147-A177-3AD203B41FA5}">
                      <a16:colId xmlns:a16="http://schemas.microsoft.com/office/drawing/2014/main" val="19308835"/>
                    </a:ext>
                  </a:extLst>
                </a:gridCol>
              </a:tblGrid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morfologická typologie: vyjadřování pádů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3076120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syntaktická typologie: řazení slov ve větě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1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7601165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fonologická typologie: řazení hlásek ve slovech</a:t>
                      </a:r>
                      <a:endParaRPr lang="cs-CZ" sz="28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6750733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8178090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73211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7277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79442" y="352976"/>
            <a:ext cx="10515600" cy="1325563"/>
          </a:xfrm>
        </p:spPr>
        <p:txBody>
          <a:bodyPr/>
          <a:lstStyle/>
          <a:p>
            <a:r>
              <a:rPr lang="cs-CZ" dirty="0"/>
              <a:t>Morfologie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8" y="1892808"/>
            <a:ext cx="10515600" cy="4351338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65320"/>
              </p:ext>
            </p:extLst>
          </p:nvPr>
        </p:nvGraphicFramePr>
        <p:xfrm>
          <a:off x="838200" y="1892808"/>
          <a:ext cx="10515602" cy="46122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57801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5257801">
                  <a:extLst>
                    <a:ext uri="{9D8B030D-6E8A-4147-A177-3AD203B41FA5}">
                      <a16:colId xmlns:a16="http://schemas.microsoft.com/office/drawing/2014/main" val="19308835"/>
                    </a:ext>
                  </a:extLst>
                </a:gridCol>
              </a:tblGrid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„lidová“ jazyková typologie: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3076120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Čeština je výjimečná tím, že má </a:t>
                      </a: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hodně pádů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endParaRPr lang="cs-CZ" sz="2800" b="1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7601165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6750733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8178090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4202250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5622437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73211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8435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Čeština: až 7 různých pádových forem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8" y="1892808"/>
            <a:ext cx="10515600" cy="4351338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910132"/>
              </p:ext>
            </p:extLst>
          </p:nvPr>
        </p:nvGraphicFramePr>
        <p:xfrm>
          <a:off x="838200" y="1892808"/>
          <a:ext cx="10515602" cy="46689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727257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3788345">
                  <a:extLst>
                    <a:ext uri="{9D8B030D-6E8A-4147-A177-3AD203B41FA5}">
                      <a16:colId xmlns:a16="http://schemas.microsoft.com/office/drawing/2014/main" val="56717302"/>
                    </a:ext>
                  </a:extLst>
                </a:gridCol>
              </a:tblGrid>
              <a:tr h="7156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Váz-a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se rozbila.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nominativ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6588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Pět </a:t>
                      </a: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běžc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-ů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nedoběhlo.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genitiv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6637403"/>
                  </a:ext>
                </a:extLst>
              </a:tr>
              <a:tr h="6588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Dal to 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Petr-</a:t>
                      </a: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ovi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dativ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3777692"/>
                  </a:ext>
                </a:extLst>
              </a:tr>
              <a:tr h="6588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Potkali jsme </a:t>
                      </a: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sousedk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-u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akuzativ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923671"/>
                  </a:ext>
                </a:extLst>
              </a:tr>
              <a:tr h="6588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Běž pryč, ty 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otrap-o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!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vokativ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6581437"/>
                  </a:ext>
                </a:extLst>
              </a:tr>
              <a:tr h="6588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Ležel v </a:t>
                      </a: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rybníc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-e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lokál/lokativ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7448125"/>
                  </a:ext>
                </a:extLst>
              </a:tr>
              <a:tr h="6588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Napsal to </a:t>
                      </a: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tužk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-ou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instrumentál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3052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75899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Typologie pádů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8" y="1892808"/>
            <a:ext cx="10515600" cy="4351338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3058832"/>
              </p:ext>
            </p:extLst>
          </p:nvPr>
        </p:nvGraphicFramePr>
        <p:xfrm>
          <a:off x="838200" y="1892808"/>
          <a:ext cx="10515602" cy="46122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515602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</a:tblGrid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World Atlas of Language Structures (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WALS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3076120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1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7601165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 v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ek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261 jazyků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6750733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8178090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sledovaný parametr: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počet morfologicky vyjádřených pádů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4202250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5622437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73211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51771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Syntax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8" y="1892808"/>
            <a:ext cx="10515600" cy="4351338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0303700"/>
              </p:ext>
            </p:extLst>
          </p:nvPr>
        </p:nvGraphicFramePr>
        <p:xfrm>
          <a:off x="838200" y="1892808"/>
          <a:ext cx="10515602" cy="46122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515602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</a:tblGrid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hlavní složky věty: 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NP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nominal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phrase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 a 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VP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verbal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phrase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3076120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Zuřivý pes bez náhubku pokousal pět dětí.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7601165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6750733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Zuřivý pes bez náhubku </a:t>
                      </a:r>
                      <a:r>
                        <a:rPr lang="cs-CZ" sz="2800" b="1" i="0" baseline="-250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NP</a:t>
                      </a:r>
                      <a:r>
                        <a:rPr lang="en-US" sz="2800" b="1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pokousal </a:t>
                      </a:r>
                      <a:r>
                        <a:rPr lang="en-US" sz="2800" b="1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pět dětí </a:t>
                      </a:r>
                      <a:r>
                        <a:rPr lang="cs-CZ" sz="2800" b="1" i="0" baseline="-250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NP</a:t>
                      </a:r>
                      <a:r>
                        <a:rPr lang="en-US" sz="2800" b="1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1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1" i="0" baseline="-250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VP</a:t>
                      </a:r>
                      <a:r>
                        <a:rPr lang="en-US" sz="2800" b="1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8178090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4202250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5622437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73211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73408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Jmenná fráze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8" y="1892808"/>
            <a:ext cx="10515600" cy="4351338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8592057"/>
              </p:ext>
            </p:extLst>
          </p:nvPr>
        </p:nvGraphicFramePr>
        <p:xfrm>
          <a:off x="838200" y="1892808"/>
          <a:ext cx="10515604" cy="59697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00149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2457653">
                  <a:extLst>
                    <a:ext uri="{9D8B030D-6E8A-4147-A177-3AD203B41FA5}">
                      <a16:colId xmlns:a16="http://schemas.microsoft.com/office/drawing/2014/main" val="3561126766"/>
                    </a:ext>
                  </a:extLst>
                </a:gridCol>
                <a:gridCol w="2628901">
                  <a:extLst>
                    <a:ext uri="{9D8B030D-6E8A-4147-A177-3AD203B41FA5}">
                      <a16:colId xmlns:a16="http://schemas.microsoft.com/office/drawing/2014/main" val="440864163"/>
                    </a:ext>
                  </a:extLst>
                </a:gridCol>
                <a:gridCol w="2628901">
                  <a:extLst>
                    <a:ext uri="{9D8B030D-6E8A-4147-A177-3AD203B41FA5}">
                      <a16:colId xmlns:a16="http://schemas.microsoft.com/office/drawing/2014/main" val="2303996890"/>
                    </a:ext>
                  </a:extLst>
                </a:gridCol>
              </a:tblGrid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tři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bílé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myši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those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three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white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mice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1470800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die</a:t>
                      </a:r>
                      <a:endParaRPr lang="cs-CZ" sz="2800" b="0" i="0" dirty="0">
                        <a:solidFill>
                          <a:sysClr val="windowText" lastClr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drei</a:t>
                      </a:r>
                      <a:endParaRPr lang="cs-CZ" sz="2800" b="0" i="0" dirty="0">
                        <a:solidFill>
                          <a:sysClr val="windowText" lastClr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weissen</a:t>
                      </a:r>
                      <a:endParaRPr lang="cs-CZ" sz="2800" b="0" i="0" dirty="0">
                        <a:solidFill>
                          <a:sysClr val="windowText" lastClr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Mäuse</a:t>
                      </a:r>
                      <a:endParaRPr lang="cs-CZ" sz="2800" b="0" i="0" dirty="0">
                        <a:solidFill>
                          <a:sysClr val="windowText" lastClr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4652259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Dem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</a:t>
                      </a: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17780" marR="17780" marT="0" marB="0"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 marL="17780" marR="17780" marT="0" marB="0"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6750733"/>
                  </a:ext>
                </a:extLst>
              </a:tr>
              <a:tr h="576527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Greenberg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(1963): Universal 20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generalizace o seřazení ukazovacích zájmen (Dem), číslovek (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), přídavných jmen (A) a jmen (N) na rozsáhlém vzorku jazyků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8178090"/>
                  </a:ext>
                </a:extLst>
              </a:tr>
              <a:tr h="576527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4202250"/>
                  </a:ext>
                </a:extLst>
              </a:tr>
              <a:tr h="1153054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56224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85750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Cinque</a:t>
            </a:r>
            <a:r>
              <a:rPr lang="cs-CZ" dirty="0"/>
              <a:t> (2004)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8" y="1892808"/>
            <a:ext cx="10515600" cy="4351338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3699153"/>
              </p:ext>
            </p:extLst>
          </p:nvPr>
        </p:nvGraphicFramePr>
        <p:xfrm>
          <a:off x="838200" y="1892808"/>
          <a:ext cx="10515604" cy="49883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14450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314451">
                  <a:extLst>
                    <a:ext uri="{9D8B030D-6E8A-4147-A177-3AD203B41FA5}">
                      <a16:colId xmlns:a16="http://schemas.microsoft.com/office/drawing/2014/main" val="3527155645"/>
                    </a:ext>
                  </a:extLst>
                </a:gridCol>
                <a:gridCol w="1314451">
                  <a:extLst>
                    <a:ext uri="{9D8B030D-6E8A-4147-A177-3AD203B41FA5}">
                      <a16:colId xmlns:a16="http://schemas.microsoft.com/office/drawing/2014/main" val="2872662654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097162077"/>
                    </a:ext>
                  </a:extLst>
                </a:gridCol>
                <a:gridCol w="535804">
                  <a:extLst>
                    <a:ext uri="{9D8B030D-6E8A-4147-A177-3AD203B41FA5}">
                      <a16:colId xmlns:a16="http://schemas.microsoft.com/office/drawing/2014/main" val="2070113998"/>
                    </a:ext>
                  </a:extLst>
                </a:gridCol>
                <a:gridCol w="2093097">
                  <a:extLst>
                    <a:ext uri="{9D8B030D-6E8A-4147-A177-3AD203B41FA5}">
                      <a16:colId xmlns:a16="http://schemas.microsoft.com/office/drawing/2014/main" val="8175339"/>
                    </a:ext>
                  </a:extLst>
                </a:gridCol>
                <a:gridCol w="1314451">
                  <a:extLst>
                    <a:ext uri="{9D8B030D-6E8A-4147-A177-3AD203B41FA5}">
                      <a16:colId xmlns:a16="http://schemas.microsoft.com/office/drawing/2014/main" val="3577481067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1170796112"/>
                    </a:ext>
                  </a:extLst>
                </a:gridCol>
              </a:tblGrid>
              <a:tr h="57652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D3AN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D3NA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DN3A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ND3A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*nedoložené vzorce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*3DAN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*3DNA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*3NDA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*N3DA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nejfrekventovanější vzorce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3853171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*AD3N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*ADN3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AND3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NAD3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2451512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*AD3N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DAN3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DNA3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NDA3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D3AN (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 tři bílé myši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7095245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*3ADN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3AND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3NAD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N3AD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čeština, angličtina, korejština 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0042215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*A3DN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*A3ND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AN3D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NA3D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2402933"/>
                  </a:ext>
                </a:extLst>
              </a:tr>
              <a:tr h="576527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logicky možné kombinace: 24 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NA3D (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myši bílé tři ty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9476506"/>
                  </a:ext>
                </a:extLst>
              </a:tr>
              <a:tr h="576527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doložené kombinace: 14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thajština,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jorubština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maorština 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0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822483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28575">
          <a:tailEnd type="triangle"/>
        </a:ln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1014</Words>
  <Application>Microsoft Office PowerPoint</Application>
  <PresentationFormat>Širokoúhlá obrazovka</PresentationFormat>
  <Paragraphs>390</Paragraphs>
  <Slides>21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Symbol</vt:lpstr>
      <vt:lpstr>Motiv Office</vt:lpstr>
      <vt:lpstr>ARTS009: ABC češtiny</vt:lpstr>
      <vt:lpstr>Jazyková typologie</vt:lpstr>
      <vt:lpstr>Struktura přednášky</vt:lpstr>
      <vt:lpstr>Morfologie</vt:lpstr>
      <vt:lpstr>Čeština: až 7 různých pádových forem</vt:lpstr>
      <vt:lpstr>Typologie pádů </vt:lpstr>
      <vt:lpstr>Syntax</vt:lpstr>
      <vt:lpstr>Jmenná fráze</vt:lpstr>
      <vt:lpstr>Cinque (2004)</vt:lpstr>
      <vt:lpstr>Univerzální struktura</vt:lpstr>
      <vt:lpstr>Derivace vzorců </vt:lpstr>
      <vt:lpstr>Fonologie</vt:lpstr>
      <vt:lpstr>Dvojice konsonantů na začátku slova: #CC</vt:lpstr>
      <vt:lpstr>#CC: typologie (Greenberg 1978) </vt:lpstr>
      <vt:lpstr>Sonorita</vt:lpstr>
      <vt:lpstr>#TR vs. #RT</vt:lpstr>
      <vt:lpstr>Slabičná struktura</vt:lpstr>
      <vt:lpstr>*li.lky vs. lil.ky</vt:lpstr>
      <vt:lpstr>#TR vs. #RT</vt:lpstr>
      <vt:lpstr>Derivace typologie</vt:lpstr>
      <vt:lpstr>Lhasa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Morfologická délka</dc:title>
  <dc:creator>Markéta Ziková</dc:creator>
  <cp:lastModifiedBy>Markéta Ziková</cp:lastModifiedBy>
  <cp:revision>759</cp:revision>
  <cp:lastPrinted>2019-06-24T12:30:17Z</cp:lastPrinted>
  <dcterms:created xsi:type="dcterms:W3CDTF">2018-11-27T11:40:05Z</dcterms:created>
  <dcterms:modified xsi:type="dcterms:W3CDTF">2024-03-06T10:00:07Z</dcterms:modified>
</cp:coreProperties>
</file>