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708" r:id="rId2"/>
    <p:sldMasterId id="2147483729" r:id="rId3"/>
    <p:sldMasterId id="2147483732" r:id="rId4"/>
    <p:sldMasterId id="2147483734" r:id="rId5"/>
    <p:sldMasterId id="2147483737" r:id="rId6"/>
    <p:sldMasterId id="2147483739" r:id="rId7"/>
    <p:sldMasterId id="2147483758" r:id="rId8"/>
    <p:sldMasterId id="2147483760" r:id="rId9"/>
    <p:sldMasterId id="2147483648" r:id="rId10"/>
  </p:sldMasterIdLst>
  <p:notesMasterIdLst>
    <p:notesMasterId r:id="rId76"/>
  </p:notesMasterIdLst>
  <p:sldIdLst>
    <p:sldId id="342" r:id="rId11"/>
    <p:sldId id="258" r:id="rId12"/>
    <p:sldId id="343" r:id="rId13"/>
    <p:sldId id="344" r:id="rId14"/>
    <p:sldId id="309" r:id="rId15"/>
    <p:sldId id="310" r:id="rId16"/>
    <p:sldId id="304" r:id="rId17"/>
    <p:sldId id="314" r:id="rId18"/>
    <p:sldId id="315" r:id="rId19"/>
    <p:sldId id="317" r:id="rId20"/>
    <p:sldId id="318" r:id="rId21"/>
    <p:sldId id="305" r:id="rId22"/>
    <p:sldId id="313" r:id="rId23"/>
    <p:sldId id="306" r:id="rId24"/>
    <p:sldId id="312" r:id="rId25"/>
    <p:sldId id="319" r:id="rId26"/>
    <p:sldId id="320" r:id="rId27"/>
    <p:sldId id="321" r:id="rId28"/>
    <p:sldId id="346" r:id="rId29"/>
    <p:sldId id="347" r:id="rId30"/>
    <p:sldId id="322" r:id="rId31"/>
    <p:sldId id="323" r:id="rId32"/>
    <p:sldId id="324" r:id="rId33"/>
    <p:sldId id="325" r:id="rId34"/>
    <p:sldId id="338"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9" r:id="rId48"/>
    <p:sldId id="348" r:id="rId49"/>
    <p:sldId id="349" r:id="rId50"/>
    <p:sldId id="340" r:id="rId51"/>
    <p:sldId id="261" r:id="rId52"/>
    <p:sldId id="262" r:id="rId53"/>
    <p:sldId id="269" r:id="rId54"/>
    <p:sldId id="270" r:id="rId55"/>
    <p:sldId id="272" r:id="rId56"/>
    <p:sldId id="276" r:id="rId57"/>
    <p:sldId id="277" r:id="rId58"/>
    <p:sldId id="281" r:id="rId59"/>
    <p:sldId id="266" r:id="rId60"/>
    <p:sldId id="288" r:id="rId61"/>
    <p:sldId id="289" r:id="rId62"/>
    <p:sldId id="290" r:id="rId63"/>
    <p:sldId id="291" r:id="rId64"/>
    <p:sldId id="292" r:id="rId65"/>
    <p:sldId id="293" r:id="rId66"/>
    <p:sldId id="296" r:id="rId67"/>
    <p:sldId id="297" r:id="rId68"/>
    <p:sldId id="259" r:id="rId69"/>
    <p:sldId id="298" r:id="rId70"/>
    <p:sldId id="300" r:id="rId71"/>
    <p:sldId id="303" r:id="rId72"/>
    <p:sldId id="316" r:id="rId73"/>
    <p:sldId id="341" r:id="rId74"/>
    <p:sldId id="295"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4T09:57:51.255"/>
    </inkml:context>
    <inkml:brush xml:id="br0">
      <inkml:brushProperty name="width" value="0.05" units="cm"/>
      <inkml:brushProperty name="height" value="0.05" units="cm"/>
    </inkml:brush>
  </inkml:definitions>
  <inkml:trace contextRef="#ctx0" brushRef="#br0">0 1 24575,'685'748'-331,"-516"-556"-312,238 272 253,494 548-1231,361 372 571,-516-599 1558,-191-131 3055,-248-271-3599,-19-28-1329,-262-319-5461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4T09:57:52.421"/>
    </inkml:context>
    <inkml:brush xml:id="br0">
      <inkml:brushProperty name="width" value="0.05" units="cm"/>
      <inkml:brushProperty name="height" value="0.05" units="cm"/>
    </inkml:brush>
  </inkml:definitions>
  <inkml:trace contextRef="#ctx0" brushRef="#br0">6676 0 24575,'-16'1'0,"1"0"0,-1 2 0,0-1 0,1 2 0,-1 0 0,1 1 0,0 1 0,1 0 0,-1 1 0,-17 11 0,-14 12 0,-69 60 0,104-81 0,-367 319 17,28-22-221,44-51-595,-250 212 287,-674 493-3583,-579 190 3356,976-636 438,714-435 625,-132 117 5956,-197 197-7616,409-360-5490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3A5C8-265E-480D-81EF-8664B38D0F35}" type="datetimeFigureOut">
              <a:rPr lang="en-US" smtClean="0"/>
              <a:t>3/26/2024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A9EB8-9E96-48C3-B8A7-11F6211AE221}" type="slidenum">
              <a:rPr lang="en-US" smtClean="0"/>
              <a:t>‹#›</a:t>
            </a:fld>
            <a:endParaRPr lang="en-US"/>
          </a:p>
        </p:txBody>
      </p:sp>
    </p:spTree>
    <p:extLst>
      <p:ext uri="{BB962C8B-B14F-4D97-AF65-F5344CB8AC3E}">
        <p14:creationId xmlns:p14="http://schemas.microsoft.com/office/powerpoint/2010/main" val="3795798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8F39B5-0A3D-4503-929B-2045D42777B2}" type="datetime1">
              <a:rPr lang="en-US" smtClean="0"/>
              <a:t>3/26/2024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23F5A4-21C5-4FEC-92F2-C1CD0AD8426E}" type="slidenum">
              <a:rPr lang="en-GB" smtClean="0"/>
              <a:t>‹#›</a:t>
            </a:fld>
            <a:endParaRPr lang="en-GB"/>
          </a:p>
        </p:txBody>
      </p:sp>
    </p:spTree>
    <p:extLst>
      <p:ext uri="{BB962C8B-B14F-4D97-AF65-F5344CB8AC3E}">
        <p14:creationId xmlns:p14="http://schemas.microsoft.com/office/powerpoint/2010/main" val="96319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endParaRPr lang="en-US"/>
          </a:p>
        </p:txBody>
      </p:sp>
      <p:sp>
        <p:nvSpPr>
          <p:cNvPr id="5" name="Zástupný symbol pro číslo snímku 4"/>
          <p:cNvSpPr>
            <a:spLocks noGrp="1"/>
          </p:cNvSpPr>
          <p:nvPr>
            <p:ph type="sldNum" sz="quarter" idx="11"/>
          </p:nvPr>
        </p:nvSpPr>
        <p:spPr/>
        <p:txBody>
          <a:bodyPr/>
          <a:lstStyle>
            <a:lvl1pPr>
              <a:defRPr/>
            </a:lvl1pPr>
          </a:lstStyle>
          <a:p>
            <a:fld id="{8E65DDB9-E84A-4787-99F1-1C115AABD511}" type="slidenum">
              <a:rPr lang="en-US" smtClean="0"/>
              <a:t>‹#›</a:t>
            </a:fld>
            <a:endParaRPr lang="en-US"/>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8" name="Obrázek 1">
            <a:extLst>
              <a:ext uri="{FF2B5EF4-FFF2-40B4-BE49-F238E27FC236}">
                <a16:creationId xmlns:a16="http://schemas.microsoft.com/office/drawing/2014/main" id="{D582FC6E-E02B-9847-845F-C4E9F8BA4F7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18621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US"/>
          </a:p>
        </p:txBody>
      </p:sp>
      <p:sp>
        <p:nvSpPr>
          <p:cNvPr id="3" name="Zástupný symbol pro číslo snímku 2"/>
          <p:cNvSpPr>
            <a:spLocks noGrp="1"/>
          </p:cNvSpPr>
          <p:nvPr>
            <p:ph type="sldNum" sz="quarter" idx="11"/>
          </p:nvPr>
        </p:nvSpPr>
        <p:spPr/>
        <p:txBody>
          <a:bodyPr/>
          <a:lstStyle>
            <a:lvl1pPr>
              <a:defRPr/>
            </a:lvl1pPr>
          </a:lstStyle>
          <a:p>
            <a:fld id="{8E65DDB9-E84A-4787-99F1-1C115AABD511}" type="slidenum">
              <a:rPr lang="en-US" smtClean="0"/>
              <a:t>‹#›</a:t>
            </a:fld>
            <a:endParaRPr lang="en-US"/>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1">
            <a:extLst>
              <a:ext uri="{FF2B5EF4-FFF2-40B4-BE49-F238E27FC236}">
                <a16:creationId xmlns:a16="http://schemas.microsoft.com/office/drawing/2014/main" id="{F69BFF73-61C8-B347-8E6C-A3DFA79A95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1738955842"/>
      </p:ext>
    </p:extLst>
  </p:cSld>
  <p:clrMapOvr>
    <a:masterClrMapping/>
  </p:clrMapOvr>
  <p:extLst>
    <p:ext uri="{DCECCB84-F9BA-43D5-87BE-67443E8EF086}">
      <p15:sldGuideLst xmlns:p15="http://schemas.microsoft.com/office/powerpoint/2012/main">
        <p15:guide id="1" orient="horz" pos="3657">
          <p15:clr>
            <a:srgbClr val="FBAE40"/>
          </p15:clr>
        </p15:guide>
        <p15:guide id="2" pos="72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US"/>
          </a:p>
        </p:txBody>
      </p:sp>
      <p:sp>
        <p:nvSpPr>
          <p:cNvPr id="3" name="Zástupný symbol pro číslo snímku 2"/>
          <p:cNvSpPr>
            <a:spLocks noGrp="1"/>
          </p:cNvSpPr>
          <p:nvPr>
            <p:ph type="sldNum" sz="quarter" idx="11"/>
          </p:nvPr>
        </p:nvSpPr>
        <p:spPr/>
        <p:txBody>
          <a:bodyPr/>
          <a:lstStyle>
            <a:lvl1pPr>
              <a:defRPr/>
            </a:lvl1pPr>
          </a:lstStyle>
          <a:p>
            <a:fld id="{8E65DDB9-E84A-4787-99F1-1C115AABD511}" type="slidenum">
              <a:rPr lang="en-US" smtClean="0"/>
              <a:t>‹#›</a:t>
            </a:fld>
            <a:endParaRPr lang="en-US"/>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1">
            <a:extLst>
              <a:ext uri="{FF2B5EF4-FFF2-40B4-BE49-F238E27FC236}">
                <a16:creationId xmlns:a16="http://schemas.microsoft.com/office/drawing/2014/main" id="{3A470884-4B82-A845-9A48-81F9BEAFF67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1116658987"/>
      </p:ext>
    </p:extLst>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endParaRPr lang="en-US"/>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8E65DDB9-E84A-4787-99F1-1C115AABD511}" type="slidenum">
              <a:rPr lang="en-US" smtClean="0"/>
              <a:t>‹#›</a:t>
            </a:fld>
            <a:endParaRPr lang="en-US"/>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1">
            <a:extLst>
              <a:ext uri="{FF2B5EF4-FFF2-40B4-BE49-F238E27FC236}">
                <a16:creationId xmlns:a16="http://schemas.microsoft.com/office/drawing/2014/main" id="{FB907E0B-5A9A-1F40-B66A-089160DCB0D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4213301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endParaRPr lang="en-US"/>
          </a:p>
        </p:txBody>
      </p:sp>
      <p:sp>
        <p:nvSpPr>
          <p:cNvPr id="3" name="Zástupný symbol pro číslo snímku 2"/>
          <p:cNvSpPr>
            <a:spLocks noGrp="1"/>
          </p:cNvSpPr>
          <p:nvPr>
            <p:ph type="sldNum" sz="quarter" idx="11"/>
          </p:nvPr>
        </p:nvSpPr>
        <p:spPr/>
        <p:txBody>
          <a:bodyPr/>
          <a:lstStyle>
            <a:lvl1pPr>
              <a:defRPr/>
            </a:lvl1pPr>
          </a:lstStyle>
          <a:p>
            <a:fld id="{8E65DDB9-E84A-4787-99F1-1C115AABD511}" type="slidenum">
              <a:rPr lang="en-US" smtClean="0"/>
              <a:t>‹#›</a:t>
            </a:fld>
            <a:endParaRPr lang="en-US"/>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1">
            <a:extLst>
              <a:ext uri="{FF2B5EF4-FFF2-40B4-BE49-F238E27FC236}">
                <a16:creationId xmlns:a16="http://schemas.microsoft.com/office/drawing/2014/main" id="{7D0311E5-13E6-CB46-80C5-D54A502DC4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1757227052"/>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US"/>
          </a:p>
        </p:txBody>
      </p:sp>
      <p:sp>
        <p:nvSpPr>
          <p:cNvPr id="3" name="Zástupný symbol pro číslo snímku 2"/>
          <p:cNvSpPr>
            <a:spLocks noGrp="1"/>
          </p:cNvSpPr>
          <p:nvPr>
            <p:ph type="sldNum" sz="quarter" idx="11"/>
          </p:nvPr>
        </p:nvSpPr>
        <p:spPr/>
        <p:txBody>
          <a:bodyPr/>
          <a:lstStyle>
            <a:lvl1pPr>
              <a:defRPr/>
            </a:lvl1pPr>
          </a:lstStyle>
          <a:p>
            <a:fld id="{8E65DDB9-E84A-4787-99F1-1C115AABD511}" type="slidenum">
              <a:rPr lang="en-US" smtClean="0"/>
              <a:t>‹#›</a:t>
            </a:fld>
            <a:endParaRPr lang="en-US"/>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pic>
        <p:nvPicPr>
          <p:cNvPr id="6" name="Obrázek 1">
            <a:extLst>
              <a:ext uri="{FF2B5EF4-FFF2-40B4-BE49-F238E27FC236}">
                <a16:creationId xmlns:a16="http://schemas.microsoft.com/office/drawing/2014/main" id="{B7D74CAA-738C-B24F-BD74-82686E14506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2359421420"/>
      </p:ext>
    </p:extLst>
  </p:cSld>
  <p:clrMapOvr>
    <a:masterClrMapping/>
  </p:clrMapOvr>
  <p:extLst>
    <p:ext uri="{DCECCB84-F9BA-43D5-87BE-67443E8EF086}">
      <p15:sldGuideLst xmlns:p15="http://schemas.microsoft.com/office/powerpoint/2012/main">
        <p15:guide id="1" orient="horz" pos="436">
          <p15:clr>
            <a:srgbClr val="FBAE40"/>
          </p15:clr>
        </p15:guide>
        <p15:guide id="2"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US"/>
          </a:p>
        </p:txBody>
      </p:sp>
      <p:sp>
        <p:nvSpPr>
          <p:cNvPr id="3" name="Zástupný symbol pro číslo snímku 2"/>
          <p:cNvSpPr>
            <a:spLocks noGrp="1"/>
          </p:cNvSpPr>
          <p:nvPr>
            <p:ph type="sldNum" sz="quarter" idx="11"/>
          </p:nvPr>
        </p:nvSpPr>
        <p:spPr/>
        <p:txBody>
          <a:bodyPr/>
          <a:lstStyle>
            <a:lvl1pPr>
              <a:defRPr/>
            </a:lvl1pPr>
          </a:lstStyle>
          <a:p>
            <a:fld id="{8E65DDB9-E84A-4787-99F1-1C115AABD511}" type="slidenum">
              <a:rPr lang="en-US" smtClean="0"/>
              <a:t>‹#›</a:t>
            </a:fld>
            <a:endParaRPr lang="en-US"/>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8" name="Obrázek 1">
            <a:extLst>
              <a:ext uri="{FF2B5EF4-FFF2-40B4-BE49-F238E27FC236}">
                <a16:creationId xmlns:a16="http://schemas.microsoft.com/office/drawing/2014/main" id="{6608F1C3-884D-984E-A42A-469BB440F49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224139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endParaRPr lang="en-US"/>
          </a:p>
        </p:txBody>
      </p:sp>
      <p:sp>
        <p:nvSpPr>
          <p:cNvPr id="3" name="Zástupný symbol pro číslo snímku 2"/>
          <p:cNvSpPr>
            <a:spLocks noGrp="1"/>
          </p:cNvSpPr>
          <p:nvPr>
            <p:ph type="sldNum" sz="quarter" idx="11"/>
          </p:nvPr>
        </p:nvSpPr>
        <p:spPr/>
        <p:txBody>
          <a:bodyPr/>
          <a:lstStyle>
            <a:lvl1pPr>
              <a:defRPr/>
            </a:lvl1pPr>
          </a:lstStyle>
          <a:p>
            <a:fld id="{8E65DDB9-E84A-4787-99F1-1C115AABD511}" type="slidenum">
              <a:rPr lang="en-US" smtClean="0"/>
              <a:t>‹#›</a:t>
            </a:fld>
            <a:endParaRPr lang="en-US"/>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4" name="Obrázek 1">
            <a:extLst>
              <a:ext uri="{FF2B5EF4-FFF2-40B4-BE49-F238E27FC236}">
                <a16:creationId xmlns:a16="http://schemas.microsoft.com/office/drawing/2014/main" id="{C6BB9ACC-C3A4-4A4B-BEFD-392425B24BE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3585868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US"/>
          </a:p>
        </p:txBody>
      </p:sp>
      <p:sp>
        <p:nvSpPr>
          <p:cNvPr id="3" name="Zástupný symbol pro číslo snímku 2"/>
          <p:cNvSpPr>
            <a:spLocks noGrp="1"/>
          </p:cNvSpPr>
          <p:nvPr>
            <p:ph type="sldNum" sz="quarter" idx="11"/>
          </p:nvPr>
        </p:nvSpPr>
        <p:spPr/>
        <p:txBody>
          <a:bodyPr/>
          <a:lstStyle>
            <a:lvl1pPr>
              <a:defRPr/>
            </a:lvl1pPr>
          </a:lstStyle>
          <a:p>
            <a:fld id="{8E65DDB9-E84A-4787-99F1-1C115AABD511}" type="slidenum">
              <a:rPr lang="en-US" smtClean="0"/>
              <a:t>‹#›</a:t>
            </a:fld>
            <a:endParaRPr lang="en-US"/>
          </a:p>
        </p:txBody>
      </p:sp>
      <p:pic>
        <p:nvPicPr>
          <p:cNvPr id="6" name="Obrázek 1">
            <a:extLst>
              <a:ext uri="{FF2B5EF4-FFF2-40B4-BE49-F238E27FC236}">
                <a16:creationId xmlns:a16="http://schemas.microsoft.com/office/drawing/2014/main" id="{A1250E97-1EDB-6C4B-8256-60FC879B8F4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532758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8E65DDB9-E84A-4787-99F1-1C115AABD511}" type="slidenum">
              <a:rPr lang="en-US" smtClean="0"/>
              <a:t>‹#›</a:t>
            </a:fld>
            <a:endParaRPr lang="en-US"/>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endParaRPr lang="en-US"/>
          </a:p>
        </p:txBody>
      </p:sp>
      <p:pic>
        <p:nvPicPr>
          <p:cNvPr id="8" name="Obrázek 5">
            <a:extLst>
              <a:ext uri="{FF2B5EF4-FFF2-40B4-BE49-F238E27FC236}">
                <a16:creationId xmlns:a16="http://schemas.microsoft.com/office/drawing/2014/main" id="{BCB04877-8D0D-7C41-9C65-72660263D51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3907852043"/>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00A94-8659-0484-E75F-CE208A6C44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DD0F86-87FB-27CF-7295-BE1E9C22BC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D75538-0B1B-0709-EC3E-38CA4A0986A0}"/>
              </a:ext>
            </a:extLst>
          </p:cNvPr>
          <p:cNvSpPr>
            <a:spLocks noGrp="1"/>
          </p:cNvSpPr>
          <p:nvPr>
            <p:ph type="dt" sz="half" idx="10"/>
          </p:nvPr>
        </p:nvSpPr>
        <p:spPr/>
        <p:txBody>
          <a:bodyPr/>
          <a:lstStyle/>
          <a:p>
            <a:fld id="{E745657C-3BAE-4B3A-A19C-77DC794BFEEF}" type="datetime1">
              <a:rPr lang="en-US" smtClean="0"/>
              <a:t>3/26/2024</a:t>
            </a:fld>
            <a:endParaRPr lang="en-US"/>
          </a:p>
        </p:txBody>
      </p:sp>
      <p:sp>
        <p:nvSpPr>
          <p:cNvPr id="5" name="Footer Placeholder 4">
            <a:extLst>
              <a:ext uri="{FF2B5EF4-FFF2-40B4-BE49-F238E27FC236}">
                <a16:creationId xmlns:a16="http://schemas.microsoft.com/office/drawing/2014/main" id="{D4AF2B73-4287-CF5C-4DDB-D36BFDB207D9}"/>
              </a:ext>
            </a:extLst>
          </p:cNvPr>
          <p:cNvSpPr>
            <a:spLocks noGrp="1"/>
          </p:cNvSpPr>
          <p:nvPr>
            <p:ph type="ftr" sz="quarter" idx="11"/>
          </p:nvPr>
        </p:nvSpPr>
        <p:spPr/>
        <p:txBody>
          <a:bodyPr/>
          <a:lstStyle/>
          <a:p>
            <a:endParaRPr lang="cs-CZ" altLang="cs-CZ" dirty="0"/>
          </a:p>
        </p:txBody>
      </p:sp>
      <p:sp>
        <p:nvSpPr>
          <p:cNvPr id="6" name="Slide Number Placeholder 5">
            <a:extLst>
              <a:ext uri="{FF2B5EF4-FFF2-40B4-BE49-F238E27FC236}">
                <a16:creationId xmlns:a16="http://schemas.microsoft.com/office/drawing/2014/main" id="{2B0A5FC9-518F-F4D1-4238-8CED5227F148}"/>
              </a:ext>
            </a:extLst>
          </p:cNvPr>
          <p:cNvSpPr>
            <a:spLocks noGrp="1"/>
          </p:cNvSpPr>
          <p:nvPr>
            <p:ph type="sldNum" sz="quarter" idx="12"/>
          </p:nvPr>
        </p:nvSpPr>
        <p:spPr/>
        <p:txBody>
          <a:body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3458755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 - inverse">
    <p:bg>
      <p:bgPr>
        <a:solidFill>
          <a:srgbClr val="4BC8F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endParaRPr lang="en-US"/>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8E65DDB9-E84A-4787-99F1-1C115AABD511}" type="slidenum">
              <a:rPr lang="en-US" smtClean="0"/>
              <a:t>‹#›</a:t>
            </a:fld>
            <a:endParaRPr lang="en-US"/>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10" name="Obrázek 5">
            <a:extLst>
              <a:ext uri="{FF2B5EF4-FFF2-40B4-BE49-F238E27FC236}">
                <a16:creationId xmlns:a16="http://schemas.microsoft.com/office/drawing/2014/main" id="{3F0C79E9-977A-324A-B94F-9582489F7DA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731878461"/>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with image - inverse">
    <p:bg>
      <p:bgPr>
        <a:solidFill>
          <a:srgbClr val="4BC8FF"/>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8E65DDB9-E84A-4787-99F1-1C115AABD511}" type="slidenum">
              <a:rPr lang="en-US" smtClean="0"/>
              <a:t>‹#›</a:t>
            </a:fld>
            <a:endParaRPr lang="en-US"/>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endParaRPr lang="en-US"/>
          </a:p>
        </p:txBody>
      </p:sp>
      <p:pic>
        <p:nvPicPr>
          <p:cNvPr id="11" name="Obrázek 5">
            <a:extLst>
              <a:ext uri="{FF2B5EF4-FFF2-40B4-BE49-F238E27FC236}">
                <a16:creationId xmlns:a16="http://schemas.microsoft.com/office/drawing/2014/main" id="{A2934461-5870-1C45-9A0F-E3BD9CD79B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3715893918"/>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verse slide with image">
    <p:bg>
      <p:bgPr>
        <a:solidFill>
          <a:srgbClr val="4BC8F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3131118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MUNI ARTS slide">
    <p:bg>
      <p:bgPr>
        <a:solidFill>
          <a:srgbClr val="4BC8FF"/>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42873" y="2021800"/>
            <a:ext cx="4106254" cy="2814399"/>
          </a:xfrm>
          <a:prstGeom prst="rect">
            <a:avLst/>
          </a:prstGeom>
        </p:spPr>
      </p:pic>
    </p:spTree>
    <p:extLst>
      <p:ext uri="{BB962C8B-B14F-4D97-AF65-F5344CB8AC3E}">
        <p14:creationId xmlns:p14="http://schemas.microsoft.com/office/powerpoint/2010/main" val="3228350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118264011"/>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A6C91-D2C9-D57D-30C2-98722F635E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7402B8-956D-9AA0-392A-368169E0DD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AE076-22DB-96A3-2AA9-06D0D4F000FB}"/>
              </a:ext>
            </a:extLst>
          </p:cNvPr>
          <p:cNvSpPr>
            <a:spLocks noGrp="1"/>
          </p:cNvSpPr>
          <p:nvPr>
            <p:ph type="dt" sz="half" idx="10"/>
          </p:nvPr>
        </p:nvSpPr>
        <p:spPr/>
        <p:txBody>
          <a:bodyPr/>
          <a:lstStyle/>
          <a:p>
            <a:fld id="{4F108A23-B143-4825-9139-ECDBC2E7FBB7}" type="datetime1">
              <a:rPr lang="en-US" smtClean="0"/>
              <a:t>3/26/2024</a:t>
            </a:fld>
            <a:endParaRPr lang="en-US"/>
          </a:p>
        </p:txBody>
      </p:sp>
      <p:sp>
        <p:nvSpPr>
          <p:cNvPr id="5" name="Footer Placeholder 4">
            <a:extLst>
              <a:ext uri="{FF2B5EF4-FFF2-40B4-BE49-F238E27FC236}">
                <a16:creationId xmlns:a16="http://schemas.microsoft.com/office/drawing/2014/main" id="{A27E4984-651A-4CD5-5D70-D3E40364F9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86363D-51E7-120F-BB42-3BDFB128EE72}"/>
              </a:ext>
            </a:extLst>
          </p:cNvPr>
          <p:cNvSpPr>
            <a:spLocks noGrp="1"/>
          </p:cNvSpPr>
          <p:nvPr>
            <p:ph type="sldNum" sz="quarter" idx="12"/>
          </p:nvPr>
        </p:nvSpPr>
        <p:spPr/>
        <p:txBody>
          <a:bodyPr/>
          <a:lstStyle/>
          <a:p>
            <a:fld id="{8E65DDB9-E84A-4787-99F1-1C115AABD511}" type="slidenum">
              <a:rPr lang="en-US" smtClean="0"/>
              <a:t>‹#›</a:t>
            </a:fld>
            <a:endParaRPr lang="en-US"/>
          </a:p>
        </p:txBody>
      </p:sp>
    </p:spTree>
    <p:extLst>
      <p:ext uri="{BB962C8B-B14F-4D97-AF65-F5344CB8AC3E}">
        <p14:creationId xmlns:p14="http://schemas.microsoft.com/office/powerpoint/2010/main" val="2679669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CB9DB5-28F5-4D27-961A-80339B1E5B8F}" type="datetime1">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367BC-B0F2-4E96-9D27-68A66F7A610C}" type="slidenum">
              <a:rPr lang="en-US" smtClean="0"/>
              <a:t>‹#›</a:t>
            </a:fld>
            <a:endParaRPr lang="en-US"/>
          </a:p>
        </p:txBody>
      </p:sp>
    </p:spTree>
    <p:extLst>
      <p:ext uri="{BB962C8B-B14F-4D97-AF65-F5344CB8AC3E}">
        <p14:creationId xmlns:p14="http://schemas.microsoft.com/office/powerpoint/2010/main" val="3272223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B02F93-83CD-4A65-B049-6D55D67345CB}" type="datetime1">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4843F-63A5-46D3-AD2E-6E41A65F0445}" type="slidenum">
              <a:rPr lang="en-US" smtClean="0"/>
              <a:t>‹#›</a:t>
            </a:fld>
            <a:endParaRPr lang="en-US"/>
          </a:p>
        </p:txBody>
      </p:sp>
    </p:spTree>
    <p:extLst>
      <p:ext uri="{BB962C8B-B14F-4D97-AF65-F5344CB8AC3E}">
        <p14:creationId xmlns:p14="http://schemas.microsoft.com/office/powerpoint/2010/main" val="2913062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cs-CZ"/>
              <a:t>Kliknutím lze upravit styl.</a:t>
            </a:r>
            <a:endParaRPr lang="en-US"/>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8A9180A8-55BB-44A6-973F-30F330993F22}" type="datetime1">
              <a:rPr lang="en-US" smtClean="0"/>
              <a:t>3/26/2024</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13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244C6-4B8C-4E6F-B6AA-8907F920AA82}"/>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A504B5-D4AA-4E6C-9F6C-F41082A546A0}"/>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47852D3-20C4-488E-8674-399A80C2B6DE}"/>
              </a:ext>
            </a:extLst>
          </p:cNvPr>
          <p:cNvSpPr>
            <a:spLocks noGrp="1"/>
          </p:cNvSpPr>
          <p:nvPr>
            <p:ph type="dt" sz="half" idx="10"/>
          </p:nvPr>
        </p:nvSpPr>
        <p:spPr/>
        <p:txBody>
          <a:bodyPr/>
          <a:lstStyle/>
          <a:p>
            <a:fld id="{833D00A5-BF9C-4A84-8E26-7AFB64DCECE7}" type="datetime1">
              <a:rPr lang="en-US" smtClean="0"/>
              <a:t>3/26/2024</a:t>
            </a:fld>
            <a:endParaRPr lang="en-US"/>
          </a:p>
        </p:txBody>
      </p:sp>
      <p:sp>
        <p:nvSpPr>
          <p:cNvPr id="5" name="Footer Placeholder 4">
            <a:extLst>
              <a:ext uri="{FF2B5EF4-FFF2-40B4-BE49-F238E27FC236}">
                <a16:creationId xmlns:a16="http://schemas.microsoft.com/office/drawing/2014/main" id="{AF852E4F-F5E0-48C1-BACF-9B12BBF7A147}"/>
              </a:ext>
            </a:extLst>
          </p:cNvPr>
          <p:cNvSpPr>
            <a:spLocks noGrp="1"/>
          </p:cNvSpPr>
          <p:nvPr>
            <p:ph type="ftr" sz="quarter" idx="11"/>
          </p:nvPr>
        </p:nvSpPr>
        <p:spPr/>
        <p:txBody>
          <a:bodyPr/>
          <a:lstStyle/>
          <a:p>
            <a:endParaRPr lang="cs-CZ" altLang="cs-CZ" dirty="0"/>
          </a:p>
        </p:txBody>
      </p:sp>
      <p:sp>
        <p:nvSpPr>
          <p:cNvPr id="6" name="Slide Number Placeholder 5">
            <a:extLst>
              <a:ext uri="{FF2B5EF4-FFF2-40B4-BE49-F238E27FC236}">
                <a16:creationId xmlns:a16="http://schemas.microsoft.com/office/drawing/2014/main" id="{597E4B51-9464-4573-A293-EAF24AE67686}"/>
              </a:ext>
            </a:extLst>
          </p:cNvPr>
          <p:cNvSpPr>
            <a:spLocks noGrp="1"/>
          </p:cNvSpPr>
          <p:nvPr>
            <p:ph type="sldNum" sz="quarter" idx="12"/>
          </p:nvPr>
        </p:nvSpPr>
        <p:spPr/>
        <p:txBody>
          <a:body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1515757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a:t>Click to edit Master title style</a:t>
            </a:r>
            <a:endParaRPr lang="en-GB" noProof="0" dirty="0"/>
          </a:p>
        </p:txBody>
      </p:sp>
      <p:sp>
        <p:nvSpPr>
          <p:cNvPr id="3" name="Zástupný symbol pro obsah 2"/>
          <p:cNvSpPr>
            <a:spLocks noGrp="1"/>
          </p:cNvSpPr>
          <p:nvPr>
            <p:ph idx="1"/>
          </p:nvPr>
        </p:nvSpPr>
        <p:spPr/>
        <p:txBody>
          <a:bodyPr/>
          <a:lstStyle>
            <a:lvl1pPr marL="342900" indent="-342900">
              <a:buClr>
                <a:srgbClr val="00287D"/>
              </a:buClr>
              <a:buSzPct val="100000"/>
              <a:buFont typeface="Wingdings" panose="05000000000000000000" pitchFamily="2" charset="2"/>
              <a:buChar char="§"/>
              <a:defRPr/>
            </a:lvl1pPr>
            <a:lvl2pPr marL="742950" indent="-285750">
              <a:buClr>
                <a:srgbClr val="00287D"/>
              </a:buClr>
              <a:buFont typeface="Wingdings" panose="05000000000000000000" pitchFamily="2" charset="2"/>
              <a:buChar char="§"/>
              <a:defRPr/>
            </a:lvl2pPr>
            <a:lvl3pPr marL="914400" indent="0">
              <a:buNone/>
              <a:defRPr/>
            </a:lvl3pPr>
          </a:lstStyle>
          <a:p>
            <a:pPr lvl="0"/>
            <a:r>
              <a:rPr lang="en-US" noProof="0"/>
              <a:t>Click to edit Master text styles</a:t>
            </a:r>
          </a:p>
          <a:p>
            <a:pPr lvl="1"/>
            <a:r>
              <a:rPr lang="en-US" noProof="0"/>
              <a:t>Second level</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563592" y="6248400"/>
            <a:ext cx="84078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endParaRPr lang="cs-CZ" altLang="cs-CZ" dirty="0"/>
          </a:p>
        </p:txBody>
      </p:sp>
    </p:spTree>
    <p:extLst>
      <p:ext uri="{BB962C8B-B14F-4D97-AF65-F5344CB8AC3E}">
        <p14:creationId xmlns:p14="http://schemas.microsoft.com/office/powerpoint/2010/main" val="203249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244C6-4B8C-4E6F-B6AA-8907F920AA82}"/>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A504B5-D4AA-4E6C-9F6C-F41082A546A0}"/>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47852D3-20C4-488E-8674-399A80C2B6DE}"/>
              </a:ext>
            </a:extLst>
          </p:cNvPr>
          <p:cNvSpPr>
            <a:spLocks noGrp="1"/>
          </p:cNvSpPr>
          <p:nvPr>
            <p:ph type="dt" sz="half" idx="10"/>
          </p:nvPr>
        </p:nvSpPr>
        <p:spPr/>
        <p:txBody>
          <a:bodyPr/>
          <a:lstStyle/>
          <a:p>
            <a:fld id="{54C97981-5E0E-42AD-8F9C-9347F00D43DA}" type="datetime1">
              <a:rPr lang="en-US" smtClean="0"/>
              <a:t>3/26/2024</a:t>
            </a:fld>
            <a:endParaRPr lang="en-US"/>
          </a:p>
        </p:txBody>
      </p:sp>
      <p:sp>
        <p:nvSpPr>
          <p:cNvPr id="5" name="Footer Placeholder 4">
            <a:extLst>
              <a:ext uri="{FF2B5EF4-FFF2-40B4-BE49-F238E27FC236}">
                <a16:creationId xmlns:a16="http://schemas.microsoft.com/office/drawing/2014/main" id="{AF852E4F-F5E0-48C1-BACF-9B12BBF7A1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E4B51-9464-4573-A293-EAF24AE67686}"/>
              </a:ext>
            </a:extLst>
          </p:cNvPr>
          <p:cNvSpPr>
            <a:spLocks noGrp="1"/>
          </p:cNvSpPr>
          <p:nvPr>
            <p:ph type="sldNum" sz="quarter" idx="12"/>
          </p:nvPr>
        </p:nvSpPr>
        <p:spPr/>
        <p:txBody>
          <a:bodyPr/>
          <a:lstStyle/>
          <a:p>
            <a:fld id="{8E65DDB9-E84A-4787-99F1-1C115AABD511}" type="slidenum">
              <a:rPr lang="en-US" smtClean="0"/>
              <a:t>‹#›</a:t>
            </a:fld>
            <a:endParaRPr lang="en-US"/>
          </a:p>
        </p:txBody>
      </p:sp>
    </p:spTree>
    <p:extLst>
      <p:ext uri="{BB962C8B-B14F-4D97-AF65-F5344CB8AC3E}">
        <p14:creationId xmlns:p14="http://schemas.microsoft.com/office/powerpoint/2010/main" val="288920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A6C91-D2C9-D57D-30C2-98722F635E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7402B8-956D-9AA0-392A-368169E0DD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AE076-22DB-96A3-2AA9-06D0D4F000FB}"/>
              </a:ext>
            </a:extLst>
          </p:cNvPr>
          <p:cNvSpPr>
            <a:spLocks noGrp="1"/>
          </p:cNvSpPr>
          <p:nvPr>
            <p:ph type="dt" sz="half" idx="10"/>
          </p:nvPr>
        </p:nvSpPr>
        <p:spPr/>
        <p:txBody>
          <a:bodyPr/>
          <a:lstStyle/>
          <a:p>
            <a:fld id="{E6009B2C-838C-46B1-A325-1F487416DCF5}" type="datetime1">
              <a:rPr lang="en-US" smtClean="0"/>
              <a:t>3/26/2024</a:t>
            </a:fld>
            <a:endParaRPr lang="en-US"/>
          </a:p>
        </p:txBody>
      </p:sp>
      <p:sp>
        <p:nvSpPr>
          <p:cNvPr id="5" name="Footer Placeholder 4">
            <a:extLst>
              <a:ext uri="{FF2B5EF4-FFF2-40B4-BE49-F238E27FC236}">
                <a16:creationId xmlns:a16="http://schemas.microsoft.com/office/drawing/2014/main" id="{A27E4984-651A-4CD5-5D70-D3E40364F9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86363D-51E7-120F-BB42-3BDFB128EE72}"/>
              </a:ext>
            </a:extLst>
          </p:cNvPr>
          <p:cNvSpPr>
            <a:spLocks noGrp="1"/>
          </p:cNvSpPr>
          <p:nvPr>
            <p:ph type="sldNum" sz="quarter" idx="12"/>
          </p:nvPr>
        </p:nvSpPr>
        <p:spPr/>
        <p:txBody>
          <a:bodyPr/>
          <a:lstStyle/>
          <a:p>
            <a:fld id="{8E65DDB9-E84A-4787-99F1-1C115AABD511}" type="slidenum">
              <a:rPr lang="en-US" smtClean="0"/>
              <a:t>‹#›</a:t>
            </a:fld>
            <a:endParaRPr lang="en-US"/>
          </a:p>
        </p:txBody>
      </p:sp>
    </p:spTree>
    <p:extLst>
      <p:ext uri="{BB962C8B-B14F-4D97-AF65-F5344CB8AC3E}">
        <p14:creationId xmlns:p14="http://schemas.microsoft.com/office/powerpoint/2010/main" val="1601703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a:t>Click to edit Master title style</a:t>
            </a:r>
            <a:endParaRPr lang="en-GB" noProof="0" dirty="0"/>
          </a:p>
        </p:txBody>
      </p:sp>
      <p:sp>
        <p:nvSpPr>
          <p:cNvPr id="3" name="Zástupný symbol pro obsah 2"/>
          <p:cNvSpPr>
            <a:spLocks noGrp="1"/>
          </p:cNvSpPr>
          <p:nvPr>
            <p:ph idx="1"/>
          </p:nvPr>
        </p:nvSpPr>
        <p:spPr/>
        <p:txBody>
          <a:bodyPr/>
          <a:lstStyle>
            <a:lvl1pPr marL="342900" indent="-342900">
              <a:buClr>
                <a:srgbClr val="00287D"/>
              </a:buClr>
              <a:buSzPct val="100000"/>
              <a:buFont typeface="Wingdings" panose="05000000000000000000" pitchFamily="2" charset="2"/>
              <a:buChar char="§"/>
              <a:defRPr/>
            </a:lvl1pPr>
            <a:lvl2pPr marL="742950" indent="-285750">
              <a:buClr>
                <a:srgbClr val="00287D"/>
              </a:buClr>
              <a:buFont typeface="Wingdings" panose="05000000000000000000" pitchFamily="2" charset="2"/>
              <a:buChar char="§"/>
              <a:defRPr/>
            </a:lvl2pPr>
            <a:lvl3pPr marL="914400" indent="0">
              <a:buNone/>
              <a:defRPr/>
            </a:lvl3pPr>
          </a:lstStyle>
          <a:p>
            <a:pPr lvl="0"/>
            <a:r>
              <a:rPr lang="en-US" noProof="0"/>
              <a:t>Click to edit Master text styles</a:t>
            </a:r>
          </a:p>
          <a:p>
            <a:pPr lvl="1"/>
            <a:r>
              <a:rPr lang="en-US" noProof="0"/>
              <a:t>Second level</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563592" y="6248400"/>
            <a:ext cx="84078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endParaRPr lang="cs-CZ" altLang="cs-CZ" dirty="0"/>
          </a:p>
        </p:txBody>
      </p:sp>
    </p:spTree>
    <p:extLst>
      <p:ext uri="{BB962C8B-B14F-4D97-AF65-F5344CB8AC3E}">
        <p14:creationId xmlns:p14="http://schemas.microsoft.com/office/powerpoint/2010/main" val="2174716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endParaRPr lang="en-US"/>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8E65DDB9-E84A-4787-99F1-1C115AABD511}" type="slidenum">
              <a:rPr lang="en-US" smtClean="0"/>
              <a:t>‹#›</a:t>
            </a:fld>
            <a:endParaRPr lang="en-US"/>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139434873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endParaRPr lang="en-US"/>
          </a:p>
        </p:txBody>
      </p:sp>
      <p:sp>
        <p:nvSpPr>
          <p:cNvPr id="5" name="Zástupný symbol pro číslo snímku 4"/>
          <p:cNvSpPr>
            <a:spLocks noGrp="1"/>
          </p:cNvSpPr>
          <p:nvPr>
            <p:ph type="sldNum" sz="quarter" idx="11"/>
          </p:nvPr>
        </p:nvSpPr>
        <p:spPr/>
        <p:txBody>
          <a:bodyPr/>
          <a:lstStyle>
            <a:lvl1pPr>
              <a:defRPr/>
            </a:lvl1pPr>
          </a:lstStyle>
          <a:p>
            <a:fld id="{8E65DDB9-E84A-4787-99F1-1C115AABD511}" type="slidenum">
              <a:rPr lang="en-US" smtClean="0"/>
              <a:t>‹#›</a:t>
            </a:fld>
            <a:endParaRPr lang="en-US"/>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1">
            <a:extLst>
              <a:ext uri="{FF2B5EF4-FFF2-40B4-BE49-F238E27FC236}">
                <a16:creationId xmlns:a16="http://schemas.microsoft.com/office/drawing/2014/main" id="{9F8C8789-9758-484D-AE5B-0C11AEEC34B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433294517"/>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7.xml"/><Relationship Id="rId4"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1.emf"/><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theme" Target="../theme/theme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6.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B1E39-03B4-404C-A622-0C6C93FF68E4}" type="datetime1">
              <a:rPr lang="en-US" smtClean="0"/>
              <a:t>3/26/2024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3F5A4-21C5-4FEC-92F2-C1CD0AD8426E}" type="slidenum">
              <a:rPr lang="en-GB" smtClean="0"/>
              <a:t>‹#›</a:t>
            </a:fld>
            <a:endParaRPr lang="en-GB"/>
          </a:p>
        </p:txBody>
      </p:sp>
    </p:spTree>
    <p:extLst>
      <p:ext uri="{BB962C8B-B14F-4D97-AF65-F5344CB8AC3E}">
        <p14:creationId xmlns:p14="http://schemas.microsoft.com/office/powerpoint/2010/main" val="1876128641"/>
      </p:ext>
    </p:extLst>
  </p:cSld>
  <p:clrMap bg1="lt1" tx1="dk1" bg2="lt2" tx2="dk2" accent1="accent1" accent2="accent2" accent3="accent3" accent4="accent4" accent5="accent5" accent6="accent6" hlink="hlink" folHlink="folHlink"/>
  <p:sldLayoutIdLst>
    <p:sldLayoutId id="214748372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1AECEC3E-732F-4058-9B3A-1730D0E71FA3}" type="datetime1">
              <a:rPr lang="en-US" smtClean="0"/>
              <a:t>3/26/2024</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377947810"/>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endParaRPr lang="cs-CZ" alt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extLst>
      <p:ext uri="{BB962C8B-B14F-4D97-AF65-F5344CB8AC3E}">
        <p14:creationId xmlns:p14="http://schemas.microsoft.com/office/powerpoint/2010/main" val="2350109899"/>
      </p:ext>
    </p:extLst>
  </p:cSld>
  <p:clrMap bg1="lt1" tx1="dk1" bg2="lt2" tx2="dk2" accent1="accent1" accent2="accent2" accent3="accent3" accent4="accent4" accent5="accent5" accent6="accent6" hlink="hlink" folHlink="folHlink"/>
  <p:sldLayoutIdLst>
    <p:sldLayoutId id="2147483726" r:id="rId1"/>
  </p:sldLayoutIdLst>
  <p:hf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p15:clr>
            <a:srgbClr val="F26B43"/>
          </p15:clr>
        </p15:guide>
        <p15:guide id="2" pos="43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29CE5C-4DD2-40CF-83A7-D30A071055B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9E54A8-ED1F-4E97-B85C-C6F2854D92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FC252-68F1-401A-828A-7762F33C679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6DB46A0-D2ED-4708-AB77-1FABF792333D}" type="datetime1">
              <a:rPr lang="en-US" smtClean="0"/>
              <a:t>3/26/2024</a:t>
            </a:fld>
            <a:endParaRPr lang="en-US"/>
          </a:p>
        </p:txBody>
      </p:sp>
      <p:sp>
        <p:nvSpPr>
          <p:cNvPr id="5" name="Footer Placeholder 4">
            <a:extLst>
              <a:ext uri="{FF2B5EF4-FFF2-40B4-BE49-F238E27FC236}">
                <a16:creationId xmlns:a16="http://schemas.microsoft.com/office/drawing/2014/main" id="{0AB02831-D3E0-4D63-9C89-01B3BC50E05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68EA92-07A2-4BC0-BC9B-3828005015E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E65DDB9-E84A-4787-99F1-1C115AABD511}" type="slidenum">
              <a:rPr lang="en-US" smtClean="0"/>
              <a:t>‹#›</a:t>
            </a:fld>
            <a:endParaRPr lang="en-US"/>
          </a:p>
        </p:txBody>
      </p:sp>
    </p:spTree>
    <p:extLst>
      <p:ext uri="{BB962C8B-B14F-4D97-AF65-F5344CB8AC3E}">
        <p14:creationId xmlns:p14="http://schemas.microsoft.com/office/powerpoint/2010/main" val="3048978976"/>
      </p:ext>
    </p:extLst>
  </p:cSld>
  <p:clrMap bg1="lt1" tx1="dk1" bg2="lt2" tx2="dk2" accent1="accent1" accent2="accent2" accent3="accent3" accent4="accent4" accent5="accent5" accent6="accent6" hlink="hlink" folHlink="folHlink"/>
  <p:sldLayoutIdLst>
    <p:sldLayoutId id="214748373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4521" name="Rectangle 9"/>
          <p:cNvSpPr>
            <a:spLocks noGrp="1" noChangeArrowheads="1"/>
          </p:cNvSpPr>
          <p:nvPr>
            <p:ph type="title"/>
          </p:nvPr>
        </p:nvSpPr>
        <p:spPr bwMode="auto">
          <a:xfrm>
            <a:off x="679453" y="1125539"/>
            <a:ext cx="1078218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en-GB" altLang="cs-CZ" noProof="0" dirty="0" err="1"/>
              <a:t>Klepnutím</a:t>
            </a:r>
            <a:r>
              <a:rPr lang="en-GB" altLang="cs-CZ" noProof="0" dirty="0"/>
              <a:t> </a:t>
            </a:r>
            <a:r>
              <a:rPr lang="en-GB" altLang="cs-CZ" noProof="0" dirty="0" err="1"/>
              <a:t>lze</a:t>
            </a:r>
            <a:r>
              <a:rPr lang="en-GB" altLang="cs-CZ" noProof="0" dirty="0"/>
              <a:t> </a:t>
            </a:r>
            <a:r>
              <a:rPr lang="en-GB" altLang="cs-CZ" noProof="0" dirty="0" err="1"/>
              <a:t>upravit</a:t>
            </a:r>
            <a:r>
              <a:rPr lang="en-GB" altLang="cs-CZ" noProof="0" dirty="0"/>
              <a:t> </a:t>
            </a:r>
            <a:r>
              <a:rPr lang="en-GB" altLang="cs-CZ" noProof="0" dirty="0" err="1"/>
              <a:t>styl</a:t>
            </a:r>
            <a:r>
              <a:rPr lang="en-GB" altLang="cs-CZ" noProof="0" dirty="0"/>
              <a:t> </a:t>
            </a:r>
            <a:r>
              <a:rPr lang="en-GB" altLang="cs-CZ" noProof="0" dirty="0" err="1"/>
              <a:t>předlohy</a:t>
            </a:r>
            <a:r>
              <a:rPr lang="en-GB" altLang="cs-CZ" noProof="0" dirty="0"/>
              <a:t> </a:t>
            </a:r>
            <a:r>
              <a:rPr lang="en-GB" altLang="cs-CZ" noProof="0" dirty="0" err="1"/>
              <a:t>nadpisů</a:t>
            </a:r>
            <a:r>
              <a:rPr lang="en-GB" altLang="cs-CZ" noProof="0" dirty="0"/>
              <a:t>.</a:t>
            </a:r>
          </a:p>
        </p:txBody>
      </p:sp>
      <p:sp>
        <p:nvSpPr>
          <p:cNvPr id="64522" name="Rectangle 10"/>
          <p:cNvSpPr>
            <a:spLocks noGrp="1" noChangeArrowheads="1"/>
          </p:cNvSpPr>
          <p:nvPr>
            <p:ph type="body" idx="1"/>
          </p:nvPr>
        </p:nvSpPr>
        <p:spPr bwMode="auto">
          <a:xfrm>
            <a:off x="679453" y="2017713"/>
            <a:ext cx="1077642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cs-CZ" noProof="0" dirty="0" err="1"/>
              <a:t>Klepnutím</a:t>
            </a:r>
            <a:r>
              <a:rPr lang="en-GB" altLang="cs-CZ" noProof="0" dirty="0"/>
              <a:t> </a:t>
            </a:r>
            <a:r>
              <a:rPr lang="en-GB" altLang="cs-CZ" noProof="0" dirty="0" err="1"/>
              <a:t>lze</a:t>
            </a:r>
            <a:r>
              <a:rPr lang="en-GB" altLang="cs-CZ" noProof="0" dirty="0"/>
              <a:t> </a:t>
            </a:r>
            <a:r>
              <a:rPr lang="en-GB" altLang="cs-CZ" noProof="0" dirty="0" err="1"/>
              <a:t>upravit</a:t>
            </a:r>
            <a:r>
              <a:rPr lang="en-GB" altLang="cs-CZ" noProof="0" dirty="0"/>
              <a:t> </a:t>
            </a:r>
            <a:r>
              <a:rPr lang="en-GB" altLang="cs-CZ" noProof="0" dirty="0" err="1"/>
              <a:t>styly</a:t>
            </a:r>
            <a:r>
              <a:rPr lang="en-GB" altLang="cs-CZ" noProof="0" dirty="0"/>
              <a:t> </a:t>
            </a:r>
            <a:r>
              <a:rPr lang="en-GB" altLang="cs-CZ" noProof="0" dirty="0" err="1"/>
              <a:t>předlohy</a:t>
            </a:r>
            <a:r>
              <a:rPr lang="en-GB" altLang="cs-CZ" noProof="0" dirty="0"/>
              <a:t> </a:t>
            </a:r>
            <a:r>
              <a:rPr lang="en-GB" altLang="cs-CZ" noProof="0" dirty="0" err="1"/>
              <a:t>textu</a:t>
            </a:r>
            <a:r>
              <a:rPr lang="en-GB" altLang="cs-CZ" noProof="0" dirty="0"/>
              <a:t>.</a:t>
            </a:r>
          </a:p>
          <a:p>
            <a:pPr lvl="1"/>
            <a:r>
              <a:rPr lang="en-GB" altLang="cs-CZ" noProof="0" dirty="0" err="1"/>
              <a:t>Druhá</a:t>
            </a:r>
            <a:r>
              <a:rPr lang="en-GB" altLang="cs-CZ" noProof="0" dirty="0"/>
              <a:t> </a:t>
            </a:r>
            <a:r>
              <a:rPr lang="en-GB" altLang="cs-CZ" noProof="0" dirty="0" err="1"/>
              <a:t>úroveň</a:t>
            </a:r>
            <a:endParaRPr lang="en-GB" altLang="cs-CZ" noProof="0" dirty="0"/>
          </a:p>
        </p:txBody>
      </p:sp>
      <p:sp>
        <p:nvSpPr>
          <p:cNvPr id="64530" name="Rectangle 18"/>
          <p:cNvSpPr>
            <a:spLocks noGrp="1" noChangeArrowheads="1"/>
          </p:cNvSpPr>
          <p:nvPr>
            <p:ph type="sldNum" sz="quarter" idx="4"/>
          </p:nvPr>
        </p:nvSpPr>
        <p:spPr bwMode="auto">
          <a:xfrm>
            <a:off x="9144000" y="6248400"/>
            <a:ext cx="24556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latin typeface="+mj-lt"/>
              </a:defRPr>
            </a:lvl1pPr>
          </a:lstStyle>
          <a:p>
            <a:fld id="{0DE708CC-0C3F-4567-9698-B54C0F35BD31}" type="slidenum">
              <a:rPr lang="cs-CZ" altLang="cs-CZ" smtClean="0"/>
              <a:pPr/>
              <a:t>‹#›</a:t>
            </a:fld>
            <a:endParaRPr lang="cs-CZ" altLang="cs-CZ" dirty="0"/>
          </a:p>
        </p:txBody>
      </p:sp>
      <p:sp>
        <p:nvSpPr>
          <p:cNvPr id="7" name="Rectangle 17"/>
          <p:cNvSpPr>
            <a:spLocks noGrp="1" noChangeArrowheads="1"/>
          </p:cNvSpPr>
          <p:nvPr>
            <p:ph type="ftr" sz="quarter" idx="3"/>
          </p:nvPr>
        </p:nvSpPr>
        <p:spPr bwMode="auto">
          <a:xfrm>
            <a:off x="563592" y="6248400"/>
            <a:ext cx="84078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latin typeface="+mj-lt"/>
              </a:defRPr>
            </a:lvl1pPr>
          </a:lstStyle>
          <a:p>
            <a:endParaRPr lang="cs-CZ" altLang="cs-CZ" dirty="0"/>
          </a:p>
        </p:txBody>
      </p:sp>
    </p:spTree>
    <p:extLst>
      <p:ext uri="{BB962C8B-B14F-4D97-AF65-F5344CB8AC3E}">
        <p14:creationId xmlns:p14="http://schemas.microsoft.com/office/powerpoint/2010/main" val="2619180736"/>
      </p:ext>
    </p:extLst>
  </p:cSld>
  <p:clrMap bg1="lt1" tx1="dk1" bg2="lt2" tx2="dk2" accent1="accent1" accent2="accent2" accent3="accent3" accent4="accent4" accent5="accent5" accent6="accent6" hlink="hlink" folHlink="folHlink"/>
  <p:sldLayoutIdLst>
    <p:sldLayoutId id="2147483733" r:id="rId1"/>
  </p:sldLayoutIdLst>
  <p:hf hdr="0" ftr="0" dt="0"/>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342900" indent="-342900" algn="l" rtl="0" eaLnBrk="1" fontAlgn="base" hangingPunct="1">
        <a:spcBef>
          <a:spcPct val="20000"/>
        </a:spcBef>
        <a:spcAft>
          <a:spcPct val="0"/>
        </a:spcAft>
        <a:buClr>
          <a:srgbClr val="00287D"/>
        </a:buClr>
        <a:buSzPct val="10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4"/>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4"/>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4"/>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4"/>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4"/>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4"/>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4"/>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29CE5C-4DD2-40CF-83A7-D30A071055B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9E54A8-ED1F-4E97-B85C-C6F2854D92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FC252-68F1-401A-828A-7762F33C679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3851A45-EA03-416C-90D8-22026029D873}" type="datetime1">
              <a:rPr lang="en-US" smtClean="0"/>
              <a:t>3/26/2024</a:t>
            </a:fld>
            <a:endParaRPr lang="en-US"/>
          </a:p>
        </p:txBody>
      </p:sp>
      <p:sp>
        <p:nvSpPr>
          <p:cNvPr id="5" name="Footer Placeholder 4">
            <a:extLst>
              <a:ext uri="{FF2B5EF4-FFF2-40B4-BE49-F238E27FC236}">
                <a16:creationId xmlns:a16="http://schemas.microsoft.com/office/drawing/2014/main" id="{0AB02831-D3E0-4D63-9C89-01B3BC50E05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68EA92-07A2-4BC0-BC9B-3828005015E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E65DDB9-E84A-4787-99F1-1C115AABD511}" type="slidenum">
              <a:rPr lang="en-US" smtClean="0"/>
              <a:t>‹#›</a:t>
            </a:fld>
            <a:endParaRPr lang="en-US"/>
          </a:p>
        </p:txBody>
      </p:sp>
    </p:spTree>
    <p:extLst>
      <p:ext uri="{BB962C8B-B14F-4D97-AF65-F5344CB8AC3E}">
        <p14:creationId xmlns:p14="http://schemas.microsoft.com/office/powerpoint/2010/main" val="1147081210"/>
      </p:ext>
    </p:extLst>
  </p:cSld>
  <p:clrMap bg1="lt1" tx1="dk1" bg2="lt2" tx2="dk2" accent1="accent1" accent2="accent2" accent3="accent3" accent4="accent4" accent5="accent5" accent6="accent6" hlink="hlink" folHlink="folHlink"/>
  <p:sldLayoutIdLst>
    <p:sldLayoutId id="2147483735" r:id="rId1"/>
    <p:sldLayoutId id="214748373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4521" name="Rectangle 9"/>
          <p:cNvSpPr>
            <a:spLocks noGrp="1" noChangeArrowheads="1"/>
          </p:cNvSpPr>
          <p:nvPr>
            <p:ph type="title"/>
          </p:nvPr>
        </p:nvSpPr>
        <p:spPr bwMode="auto">
          <a:xfrm>
            <a:off x="679453" y="1125539"/>
            <a:ext cx="1078218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en-GB" altLang="cs-CZ" noProof="0" dirty="0" err="1"/>
              <a:t>Klepnutím</a:t>
            </a:r>
            <a:r>
              <a:rPr lang="en-GB" altLang="cs-CZ" noProof="0" dirty="0"/>
              <a:t> </a:t>
            </a:r>
            <a:r>
              <a:rPr lang="en-GB" altLang="cs-CZ" noProof="0" dirty="0" err="1"/>
              <a:t>lze</a:t>
            </a:r>
            <a:r>
              <a:rPr lang="en-GB" altLang="cs-CZ" noProof="0" dirty="0"/>
              <a:t> </a:t>
            </a:r>
            <a:r>
              <a:rPr lang="en-GB" altLang="cs-CZ" noProof="0" dirty="0" err="1"/>
              <a:t>upravit</a:t>
            </a:r>
            <a:r>
              <a:rPr lang="en-GB" altLang="cs-CZ" noProof="0" dirty="0"/>
              <a:t> </a:t>
            </a:r>
            <a:r>
              <a:rPr lang="en-GB" altLang="cs-CZ" noProof="0" dirty="0" err="1"/>
              <a:t>styl</a:t>
            </a:r>
            <a:r>
              <a:rPr lang="en-GB" altLang="cs-CZ" noProof="0" dirty="0"/>
              <a:t> </a:t>
            </a:r>
            <a:r>
              <a:rPr lang="en-GB" altLang="cs-CZ" noProof="0" dirty="0" err="1"/>
              <a:t>předlohy</a:t>
            </a:r>
            <a:r>
              <a:rPr lang="en-GB" altLang="cs-CZ" noProof="0" dirty="0"/>
              <a:t> </a:t>
            </a:r>
            <a:r>
              <a:rPr lang="en-GB" altLang="cs-CZ" noProof="0" dirty="0" err="1"/>
              <a:t>nadpisů</a:t>
            </a:r>
            <a:r>
              <a:rPr lang="en-GB" altLang="cs-CZ" noProof="0" dirty="0"/>
              <a:t>.</a:t>
            </a:r>
          </a:p>
        </p:txBody>
      </p:sp>
      <p:sp>
        <p:nvSpPr>
          <p:cNvPr id="64522" name="Rectangle 10"/>
          <p:cNvSpPr>
            <a:spLocks noGrp="1" noChangeArrowheads="1"/>
          </p:cNvSpPr>
          <p:nvPr>
            <p:ph type="body" idx="1"/>
          </p:nvPr>
        </p:nvSpPr>
        <p:spPr bwMode="auto">
          <a:xfrm>
            <a:off x="679453" y="2017713"/>
            <a:ext cx="1077642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cs-CZ" noProof="0" dirty="0" err="1"/>
              <a:t>Klepnutím</a:t>
            </a:r>
            <a:r>
              <a:rPr lang="en-GB" altLang="cs-CZ" noProof="0" dirty="0"/>
              <a:t> </a:t>
            </a:r>
            <a:r>
              <a:rPr lang="en-GB" altLang="cs-CZ" noProof="0" dirty="0" err="1"/>
              <a:t>lze</a:t>
            </a:r>
            <a:r>
              <a:rPr lang="en-GB" altLang="cs-CZ" noProof="0" dirty="0"/>
              <a:t> </a:t>
            </a:r>
            <a:r>
              <a:rPr lang="en-GB" altLang="cs-CZ" noProof="0" dirty="0" err="1"/>
              <a:t>upravit</a:t>
            </a:r>
            <a:r>
              <a:rPr lang="en-GB" altLang="cs-CZ" noProof="0" dirty="0"/>
              <a:t> </a:t>
            </a:r>
            <a:r>
              <a:rPr lang="en-GB" altLang="cs-CZ" noProof="0" dirty="0" err="1"/>
              <a:t>styly</a:t>
            </a:r>
            <a:r>
              <a:rPr lang="en-GB" altLang="cs-CZ" noProof="0" dirty="0"/>
              <a:t> </a:t>
            </a:r>
            <a:r>
              <a:rPr lang="en-GB" altLang="cs-CZ" noProof="0" dirty="0" err="1"/>
              <a:t>předlohy</a:t>
            </a:r>
            <a:r>
              <a:rPr lang="en-GB" altLang="cs-CZ" noProof="0" dirty="0"/>
              <a:t> </a:t>
            </a:r>
            <a:r>
              <a:rPr lang="en-GB" altLang="cs-CZ" noProof="0" dirty="0" err="1"/>
              <a:t>textu</a:t>
            </a:r>
            <a:r>
              <a:rPr lang="en-GB" altLang="cs-CZ" noProof="0" dirty="0"/>
              <a:t>.</a:t>
            </a:r>
          </a:p>
          <a:p>
            <a:pPr lvl="1"/>
            <a:r>
              <a:rPr lang="en-GB" altLang="cs-CZ" noProof="0" dirty="0" err="1"/>
              <a:t>Druhá</a:t>
            </a:r>
            <a:r>
              <a:rPr lang="en-GB" altLang="cs-CZ" noProof="0" dirty="0"/>
              <a:t> </a:t>
            </a:r>
            <a:r>
              <a:rPr lang="en-GB" altLang="cs-CZ" noProof="0" dirty="0" err="1"/>
              <a:t>úroveň</a:t>
            </a:r>
            <a:endParaRPr lang="en-GB" altLang="cs-CZ" noProof="0" dirty="0"/>
          </a:p>
        </p:txBody>
      </p:sp>
      <p:sp>
        <p:nvSpPr>
          <p:cNvPr id="64530" name="Rectangle 18"/>
          <p:cNvSpPr>
            <a:spLocks noGrp="1" noChangeArrowheads="1"/>
          </p:cNvSpPr>
          <p:nvPr>
            <p:ph type="sldNum" sz="quarter" idx="4"/>
          </p:nvPr>
        </p:nvSpPr>
        <p:spPr bwMode="auto">
          <a:xfrm>
            <a:off x="9144000" y="6248400"/>
            <a:ext cx="24556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latin typeface="+mj-lt"/>
              </a:defRPr>
            </a:lvl1pPr>
          </a:lstStyle>
          <a:p>
            <a:fld id="{0DE708CC-0C3F-4567-9698-B54C0F35BD31}" type="slidenum">
              <a:rPr lang="cs-CZ" altLang="cs-CZ" smtClean="0"/>
              <a:pPr/>
              <a:t>‹#›</a:t>
            </a:fld>
            <a:endParaRPr lang="cs-CZ" altLang="cs-CZ" dirty="0"/>
          </a:p>
        </p:txBody>
      </p:sp>
      <p:sp>
        <p:nvSpPr>
          <p:cNvPr id="7" name="Rectangle 17"/>
          <p:cNvSpPr>
            <a:spLocks noGrp="1" noChangeArrowheads="1"/>
          </p:cNvSpPr>
          <p:nvPr>
            <p:ph type="ftr" sz="quarter" idx="3"/>
          </p:nvPr>
        </p:nvSpPr>
        <p:spPr bwMode="auto">
          <a:xfrm>
            <a:off x="563592" y="6248400"/>
            <a:ext cx="84078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latin typeface="+mj-lt"/>
              </a:defRPr>
            </a:lvl1pPr>
          </a:lstStyle>
          <a:p>
            <a:endParaRPr lang="cs-CZ" altLang="cs-CZ" dirty="0"/>
          </a:p>
        </p:txBody>
      </p:sp>
    </p:spTree>
    <p:extLst>
      <p:ext uri="{BB962C8B-B14F-4D97-AF65-F5344CB8AC3E}">
        <p14:creationId xmlns:p14="http://schemas.microsoft.com/office/powerpoint/2010/main" val="4037163214"/>
      </p:ext>
    </p:extLst>
  </p:cSld>
  <p:clrMap bg1="lt1" tx1="dk1" bg2="lt2" tx2="dk2" accent1="accent1" accent2="accent2" accent3="accent3" accent4="accent4" accent5="accent5" accent6="accent6" hlink="hlink" folHlink="folHlink"/>
  <p:sldLayoutIdLst>
    <p:sldLayoutId id="2147483738" r:id="rId1"/>
  </p:sldLayoutIdLst>
  <p:hf hdr="0" ftr="0" dt="0"/>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342900" indent="-342900" algn="l" rtl="0" eaLnBrk="1" fontAlgn="base" hangingPunct="1">
        <a:spcBef>
          <a:spcPct val="20000"/>
        </a:spcBef>
        <a:spcAft>
          <a:spcPct val="0"/>
        </a:spcAft>
        <a:buClr>
          <a:srgbClr val="00287D"/>
        </a:buClr>
        <a:buSzPct val="10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4"/>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4"/>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4"/>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4"/>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4"/>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4"/>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4"/>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endParaRPr lang="en-GB"/>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2923F5A4-21C5-4FEC-92F2-C1CD0AD8426E}" type="slidenum">
              <a:rPr lang="en-GB" smtClean="0"/>
              <a:t>‹#›</a:t>
            </a:fld>
            <a:endParaRPr lang="en-GB"/>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extLst>
      <p:ext uri="{BB962C8B-B14F-4D97-AF65-F5344CB8AC3E}">
        <p14:creationId xmlns:p14="http://schemas.microsoft.com/office/powerpoint/2010/main" val="116289679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Lst>
  <p:hf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p15:clr>
            <a:srgbClr val="F26B43"/>
          </p15:clr>
        </p15:guide>
        <p15:guide id="2" pos="43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0D6F1-443B-44BB-A5DE-C00BDC590CE4}" type="datetime1">
              <a:rPr lang="en-US" smtClean="0"/>
              <a:t>3/26/2024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367BC-B0F2-4E96-9D27-68A66F7A610C}" type="slidenum">
              <a:rPr lang="en-US" smtClean="0"/>
              <a:t>‹#›</a:t>
            </a:fld>
            <a:endParaRPr lang="en-US"/>
          </a:p>
        </p:txBody>
      </p:sp>
    </p:spTree>
    <p:extLst>
      <p:ext uri="{BB962C8B-B14F-4D97-AF65-F5344CB8AC3E}">
        <p14:creationId xmlns:p14="http://schemas.microsoft.com/office/powerpoint/2010/main" val="3619591814"/>
      </p:ext>
    </p:extLst>
  </p:cSld>
  <p:clrMap bg1="lt1" tx1="dk1" bg2="lt2" tx2="dk2" accent1="accent1" accent2="accent2" accent3="accent3" accent4="accent4" accent5="accent5" accent6="accent6" hlink="hlink" folHlink="folHlink"/>
  <p:sldLayoutIdLst>
    <p:sldLayoutId id="214748375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52564-5473-4D3A-9778-2681CBAB3C00}" type="datetime1">
              <a:rPr lang="en-US" smtClean="0"/>
              <a:t>3/26/2024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4843F-63A5-46D3-AD2E-6E41A65F0445}" type="slidenum">
              <a:rPr lang="en-US" smtClean="0"/>
              <a:t>‹#›</a:t>
            </a:fld>
            <a:endParaRPr lang="en-US"/>
          </a:p>
        </p:txBody>
      </p:sp>
    </p:spTree>
    <p:extLst>
      <p:ext uri="{BB962C8B-B14F-4D97-AF65-F5344CB8AC3E}">
        <p14:creationId xmlns:p14="http://schemas.microsoft.com/office/powerpoint/2010/main" val="1826446733"/>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430.png"/><Relationship Id="rId2" Type="http://schemas.openxmlformats.org/officeDocument/2006/relationships/image" Target="../media/image19.jpeg"/><Relationship Id="rId1" Type="http://schemas.openxmlformats.org/officeDocument/2006/relationships/slideLayout" Target="../slideLayouts/slideLayout27.xml"/><Relationship Id="rId6" Type="http://schemas.openxmlformats.org/officeDocument/2006/relationships/customXml" Target="../ink/ink2.xml"/><Relationship Id="rId5" Type="http://schemas.openxmlformats.org/officeDocument/2006/relationships/image" Target="../media/image420.png"/><Relationship Id="rId4" Type="http://schemas.openxmlformats.org/officeDocument/2006/relationships/customXml" Target="../ink/ink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g"/><Relationship Id="rId1" Type="http://schemas.openxmlformats.org/officeDocument/2006/relationships/slideLayout" Target="../slideLayouts/slideLayout25.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30.jfif"/><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fif"/><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33.jfif"/><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image" Target="../media/image3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Jin_Chinese" TargetMode="External"/><Relationship Id="rId13" Type="http://schemas.openxmlformats.org/officeDocument/2006/relationships/hyperlink" Target="https://en.wikipedia.org/wiki/Pinghua" TargetMode="External"/><Relationship Id="rId3" Type="http://schemas.openxmlformats.org/officeDocument/2006/relationships/hyperlink" Target="https://en.wikipedia.org/wiki/Varieties_of_Chinese#cite_note-FOOTNOTEChinese_Academy_of_Social_Sciences20123,_125-25" TargetMode="External"/><Relationship Id="rId7" Type="http://schemas.openxmlformats.org/officeDocument/2006/relationships/hyperlink" Target="https://en.wikipedia.org/wiki/Yue_Chinese" TargetMode="External"/><Relationship Id="rId12" Type="http://schemas.openxmlformats.org/officeDocument/2006/relationships/hyperlink" Target="https://en.wikipedia.org/wiki/Huizhou_Chinese" TargetMode="External"/><Relationship Id="rId2"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hyperlink" Target="https://en.wikipedia.org/wiki/Wu_Chinese" TargetMode="External"/><Relationship Id="rId11" Type="http://schemas.openxmlformats.org/officeDocument/2006/relationships/hyperlink" Target="https://en.wikipedia.org/wiki/Xiang_Chinese" TargetMode="External"/><Relationship Id="rId5" Type="http://schemas.openxmlformats.org/officeDocument/2006/relationships/hyperlink" Target="https://en.wikipedia.org/wiki/Min_Chinese" TargetMode="External"/><Relationship Id="rId10" Type="http://schemas.openxmlformats.org/officeDocument/2006/relationships/hyperlink" Target="https://en.wikipedia.org/wiki/Hakka_Chinese" TargetMode="External"/><Relationship Id="rId4" Type="http://schemas.openxmlformats.org/officeDocument/2006/relationships/hyperlink" Target="https://en.wikipedia.org/wiki/Mandarin_Chinese" TargetMode="External"/><Relationship Id="rId9" Type="http://schemas.openxmlformats.org/officeDocument/2006/relationships/hyperlink" Target="https://en.wikipedia.org/wiki/Gan_Chines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hyperlink" Target="http://lera.ucsd.edu/papers/mandarin.pdf" TargetMode="Externa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hyperlink" Target="https://www.youtube.com/watch?v=RKK7wGAYP6k" TargetMode="Externa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instagram.com/reel/CoJJz5VA6kt/?igshid=YmMyMTA2M2Y%3D" TargetMode="Externa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3" Type="http://schemas.openxmlformats.org/officeDocument/2006/relationships/hyperlink" Target="https://en.wikipedia.org/wiki/Overseas_Chinese#cite_note-acs17-4" TargetMode="External"/><Relationship Id="rId18" Type="http://schemas.openxmlformats.org/officeDocument/2006/relationships/hyperlink" Target="https://en.wikipedia.org/wiki/Chinese_people_in_Myanmar" TargetMode="External"/><Relationship Id="rId26" Type="http://schemas.openxmlformats.org/officeDocument/2006/relationships/hyperlink" Target="https://en.wikipedia.org/wiki/Chinese_Filipino" TargetMode="External"/><Relationship Id="rId39" Type="http://schemas.openxmlformats.org/officeDocument/2006/relationships/image" Target="../media/image47.png"/><Relationship Id="rId21" Type="http://schemas.openxmlformats.org/officeDocument/2006/relationships/hyperlink" Target="https://en.wikipedia.org/wiki/Overseas_Chinese#cite_note-6" TargetMode="External"/><Relationship Id="rId34" Type="http://schemas.openxmlformats.org/officeDocument/2006/relationships/image" Target="../media/image42.png"/><Relationship Id="rId7" Type="http://schemas.openxmlformats.org/officeDocument/2006/relationships/hyperlink" Target="https://en.wikipedia.org/wiki/Overseas_Chinese#cite_note-Poston_and_Wong-1" TargetMode="External"/><Relationship Id="rId12" Type="http://schemas.openxmlformats.org/officeDocument/2006/relationships/hyperlink" Target="https://en.wikipedia.org/wiki/Chinese_Americans" TargetMode="External"/><Relationship Id="rId17" Type="http://schemas.openxmlformats.org/officeDocument/2006/relationships/hyperlink" Target="https://en.wikipedia.org/wiki/Myanmar" TargetMode="External"/><Relationship Id="rId25" Type="http://schemas.openxmlformats.org/officeDocument/2006/relationships/hyperlink" Target="https://en.wikipedia.org/wiki/Philippines" TargetMode="External"/><Relationship Id="rId33" Type="http://schemas.openxmlformats.org/officeDocument/2006/relationships/image" Target="../media/image41.png"/><Relationship Id="rId38" Type="http://schemas.openxmlformats.org/officeDocument/2006/relationships/image" Target="../media/image46.png"/><Relationship Id="rId2" Type="http://schemas.openxmlformats.org/officeDocument/2006/relationships/hyperlink" Target="https://en.wikipedia.org/wiki/Thailand" TargetMode="External"/><Relationship Id="rId16" Type="http://schemas.openxmlformats.org/officeDocument/2006/relationships/hyperlink" Target="https://en.wikipedia.org/wiki/Overseas_Chinese#cite_note-5" TargetMode="External"/><Relationship Id="rId20" Type="http://schemas.openxmlformats.org/officeDocument/2006/relationships/hyperlink" Target="https://en.wikipedia.org/wiki/Chinese_Canadians" TargetMode="External"/><Relationship Id="rId29" Type="http://schemas.openxmlformats.org/officeDocument/2006/relationships/hyperlink" Target="https://en.wikipedia.org/wiki/Chinese_in_South_Korea" TargetMode="External"/><Relationship Id="rId1" Type="http://schemas.openxmlformats.org/officeDocument/2006/relationships/slideLayout" Target="../slideLayouts/slideLayout25.xml"/><Relationship Id="rId6" Type="http://schemas.openxmlformats.org/officeDocument/2006/relationships/hyperlink" Target="https://en.wikipedia.org/wiki/Chinese_Indonesians" TargetMode="External"/><Relationship Id="rId11" Type="http://schemas.openxmlformats.org/officeDocument/2006/relationships/hyperlink" Target="https://en.wikipedia.org/wiki/United_States" TargetMode="External"/><Relationship Id="rId24" Type="http://schemas.openxmlformats.org/officeDocument/2006/relationships/hyperlink" Target="https://en.wikipedia.org/wiki/Overseas_Chinese#cite_note-2021_Australian_Census_-_Quickstats_-_Australia-7" TargetMode="External"/><Relationship Id="rId32" Type="http://schemas.openxmlformats.org/officeDocument/2006/relationships/image" Target="../media/image40.png"/><Relationship Id="rId37" Type="http://schemas.openxmlformats.org/officeDocument/2006/relationships/image" Target="../media/image45.png"/><Relationship Id="rId40" Type="http://schemas.openxmlformats.org/officeDocument/2006/relationships/image" Target="../media/image48.png"/><Relationship Id="rId5" Type="http://schemas.openxmlformats.org/officeDocument/2006/relationships/hyperlink" Target="https://en.wikipedia.org/wiki/Indonesia" TargetMode="External"/><Relationship Id="rId15" Type="http://schemas.openxmlformats.org/officeDocument/2006/relationships/hyperlink" Target="https://en.wikipedia.org/wiki/Chinese_Singaporeans" TargetMode="External"/><Relationship Id="rId23" Type="http://schemas.openxmlformats.org/officeDocument/2006/relationships/hyperlink" Target="https://en.wikipedia.org/wiki/Chinese_Australians" TargetMode="External"/><Relationship Id="rId28" Type="http://schemas.openxmlformats.org/officeDocument/2006/relationships/hyperlink" Target="https://en.wikipedia.org/wiki/South_Korea" TargetMode="External"/><Relationship Id="rId36" Type="http://schemas.openxmlformats.org/officeDocument/2006/relationships/image" Target="../media/image44.png"/><Relationship Id="rId10" Type="http://schemas.openxmlformats.org/officeDocument/2006/relationships/hyperlink" Target="https://en.wikipedia.org/wiki/Overseas_Chinese#cite_note-3" TargetMode="External"/><Relationship Id="rId19" Type="http://schemas.openxmlformats.org/officeDocument/2006/relationships/hyperlink" Target="https://en.wikipedia.org/wiki/Canada" TargetMode="External"/><Relationship Id="rId31" Type="http://schemas.openxmlformats.org/officeDocument/2006/relationships/image" Target="../media/image7.png"/><Relationship Id="rId4" Type="http://schemas.openxmlformats.org/officeDocument/2006/relationships/hyperlink" Target="https://en.wikipedia.org/wiki/Overseas_Chinese#cite_note-2" TargetMode="External"/><Relationship Id="rId9" Type="http://schemas.openxmlformats.org/officeDocument/2006/relationships/hyperlink" Target="https://en.wikipedia.org/wiki/Malaysian_Chinese" TargetMode="External"/><Relationship Id="rId14" Type="http://schemas.openxmlformats.org/officeDocument/2006/relationships/hyperlink" Target="https://en.wikipedia.org/wiki/Singapore" TargetMode="External"/><Relationship Id="rId22" Type="http://schemas.openxmlformats.org/officeDocument/2006/relationships/hyperlink" Target="https://en.wikipedia.org/wiki/Australia" TargetMode="External"/><Relationship Id="rId27" Type="http://schemas.openxmlformats.org/officeDocument/2006/relationships/hyperlink" Target="https://en.wikipedia.org/wiki/Overseas_Chinese#cite_note-8" TargetMode="External"/><Relationship Id="rId30" Type="http://schemas.openxmlformats.org/officeDocument/2006/relationships/hyperlink" Target="https://en.wikipedia.org/wiki/Overseas_Chinese#cite_note-kr2018-9" TargetMode="External"/><Relationship Id="rId35" Type="http://schemas.openxmlformats.org/officeDocument/2006/relationships/image" Target="../media/image43.png"/><Relationship Id="rId8" Type="http://schemas.openxmlformats.org/officeDocument/2006/relationships/hyperlink" Target="https://en.wikipedia.org/wiki/Malaysia" TargetMode="External"/><Relationship Id="rId3" Type="http://schemas.openxmlformats.org/officeDocument/2006/relationships/hyperlink" Target="https://en.wikipedia.org/wiki/Thai_Chinese" TargetMode="External"/></Relationships>
</file>

<file path=ppt/slides/_rels/slide6.xml.rels><?xml version="1.0" encoding="UTF-8" standalone="yes"?>
<Relationships xmlns="http://schemas.openxmlformats.org/package/2006/relationships"><Relationship Id="rId3" Type="http://schemas.microsoft.com/office/2007/relationships/media" Target="../media/media2.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slideLayout" Target="../slideLayouts/slideLayout25.xml"/><Relationship Id="rId4" Type="http://schemas.openxmlformats.org/officeDocument/2006/relationships/audio" Target="../media/media2.mp3"/></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8" Type="http://schemas.openxmlformats.org/officeDocument/2006/relationships/hyperlink" Target="https://en.wikipedia.org/wiki/Chinese_people_in_Russia" TargetMode="External"/><Relationship Id="rId13" Type="http://schemas.openxmlformats.org/officeDocument/2006/relationships/hyperlink" Target="https://en.wikipedia.org/wiki/Spain" TargetMode="External"/><Relationship Id="rId18" Type="http://schemas.openxmlformats.org/officeDocument/2006/relationships/hyperlink" Target="https://en.wikipedia.org/wiki/Overseas_Chinese#cite_note-bib-demografie.de-147" TargetMode="External"/><Relationship Id="rId26" Type="http://schemas.openxmlformats.org/officeDocument/2006/relationships/hyperlink" Target="https://en.wikipedia.org/wiki/Canada" TargetMode="External"/><Relationship Id="rId3" Type="http://schemas.openxmlformats.org/officeDocument/2006/relationships/hyperlink" Target="https://en.wikipedia.org/wiki/Chinese_French" TargetMode="External"/><Relationship Id="rId21" Type="http://schemas.openxmlformats.org/officeDocument/2006/relationships/hyperlink" Target="https://en.wikipedia.org/wiki/Wikipedia:Citation_needed" TargetMode="External"/><Relationship Id="rId7" Type="http://schemas.openxmlformats.org/officeDocument/2006/relationships/hyperlink" Target="https://en.wikipedia.org/wiki/Russia" TargetMode="External"/><Relationship Id="rId12" Type="http://schemas.openxmlformats.org/officeDocument/2006/relationships/hyperlink" Target="https://en.wikipedia.org/wiki/Overseas_Chinese#cite_note-145" TargetMode="External"/><Relationship Id="rId17" Type="http://schemas.openxmlformats.org/officeDocument/2006/relationships/hyperlink" Target="https://en.wikipedia.org/wiki/Chinese_people_in_Germany" TargetMode="External"/><Relationship Id="rId25" Type="http://schemas.openxmlformats.org/officeDocument/2006/relationships/hyperlink" Target="https://en.wikipedia.org/wiki/Overseas_Chinese#cite_note-usa2017acs-157" TargetMode="External"/><Relationship Id="rId2" Type="http://schemas.openxmlformats.org/officeDocument/2006/relationships/hyperlink" Target="https://en.wikipedia.org/wiki/France" TargetMode="External"/><Relationship Id="rId16" Type="http://schemas.openxmlformats.org/officeDocument/2006/relationships/hyperlink" Target="https://en.wikipedia.org/wiki/Germany" TargetMode="External"/><Relationship Id="rId20" Type="http://schemas.openxmlformats.org/officeDocument/2006/relationships/hyperlink" Target="https://en.wikipedia.org/wiki/Chinese_people_in_the_Netherlands" TargetMode="External"/><Relationship Id="rId29" Type="http://schemas.openxmlformats.org/officeDocument/2006/relationships/hyperlink" Target="https://en.wikipedia.org/wiki/Overseas_Chinese#cite_note-2016Census-158" TargetMode="External"/><Relationship Id="rId1" Type="http://schemas.openxmlformats.org/officeDocument/2006/relationships/slideLayout" Target="../slideLayouts/slideLayout25.xml"/><Relationship Id="rId6" Type="http://schemas.openxmlformats.org/officeDocument/2006/relationships/hyperlink" Target="https://en.wikipedia.org/wiki/British_Chinese" TargetMode="External"/><Relationship Id="rId11" Type="http://schemas.openxmlformats.org/officeDocument/2006/relationships/hyperlink" Target="https://en.wikipedia.org/wiki/Chinese_people_in_Italy" TargetMode="External"/><Relationship Id="rId24" Type="http://schemas.openxmlformats.org/officeDocument/2006/relationships/hyperlink" Target="https://en.wikipedia.org/wiki/American-born_Chinese" TargetMode="External"/><Relationship Id="rId5" Type="http://schemas.openxmlformats.org/officeDocument/2006/relationships/hyperlink" Target="https://en.wikipedia.org/wiki/United_Kingdom" TargetMode="External"/><Relationship Id="rId15" Type="http://schemas.openxmlformats.org/officeDocument/2006/relationships/hyperlink" Target="https://en.wikipedia.org/wiki/Overseas_Chinese#cite_note-INE-146" TargetMode="External"/><Relationship Id="rId23" Type="http://schemas.openxmlformats.org/officeDocument/2006/relationships/hyperlink" Target="https://en.wikipedia.org/wiki/Chinese_American" TargetMode="External"/><Relationship Id="rId28" Type="http://schemas.openxmlformats.org/officeDocument/2006/relationships/hyperlink" Target="https://en.wikipedia.org/wiki/Canadian-born_Chinese" TargetMode="External"/><Relationship Id="rId10" Type="http://schemas.openxmlformats.org/officeDocument/2006/relationships/hyperlink" Target="https://en.wikipedia.org/wiki/Italy" TargetMode="External"/><Relationship Id="rId19" Type="http://schemas.openxmlformats.org/officeDocument/2006/relationships/hyperlink" Target="https://en.wikipedia.org/wiki/Netherlands" TargetMode="External"/><Relationship Id="rId31" Type="http://schemas.openxmlformats.org/officeDocument/2006/relationships/image" Target="../media/image1.emf"/><Relationship Id="rId4" Type="http://schemas.openxmlformats.org/officeDocument/2006/relationships/hyperlink" Target="https://en.wikipedia.org/wiki/Overseas_Chinese#cite_note-fr2018-143" TargetMode="External"/><Relationship Id="rId9" Type="http://schemas.openxmlformats.org/officeDocument/2006/relationships/hyperlink" Target="https://en.wikipedia.org/wiki/Overseas_Chinese#cite_note-ru2017-144" TargetMode="External"/><Relationship Id="rId14" Type="http://schemas.openxmlformats.org/officeDocument/2006/relationships/hyperlink" Target="https://en.wikipedia.org/wiki/Chinese_people_in_Spain" TargetMode="External"/><Relationship Id="rId22" Type="http://schemas.openxmlformats.org/officeDocument/2006/relationships/hyperlink" Target="https://en.wikipedia.org/wiki/United_States" TargetMode="External"/><Relationship Id="rId27" Type="http://schemas.openxmlformats.org/officeDocument/2006/relationships/hyperlink" Target="https://en.wikipedia.org/wiki/Chinese_Canadian" TargetMode="External"/><Relationship Id="rId30" Type="http://schemas.openxmlformats.org/officeDocument/2006/relationships/hyperlink" Target="https://en.wikipedia.org/wiki/Overseas_Chinese#cite_note-www12.statcan.gc.ca-159"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a:extLst>
              <a:ext uri="{FF2B5EF4-FFF2-40B4-BE49-F238E27FC236}">
                <a16:creationId xmlns:a16="http://schemas.microsoft.com/office/drawing/2014/main" id="{9C969332-A95E-8945-B301-C58FF8761EC5}"/>
              </a:ext>
            </a:extLst>
          </p:cNvPr>
          <p:cNvPicPr>
            <a:picLocks noChangeAspect="1"/>
          </p:cNvPicPr>
          <p:nvPr/>
        </p:nvPicPr>
        <p:blipFill rotWithShape="1">
          <a:blip r:embed="rId2">
            <a:extLst>
              <a:ext uri="{28A0092B-C50C-407E-A947-70E740481C1C}">
                <a14:useLocalDpi xmlns:a14="http://schemas.microsoft.com/office/drawing/2010/main" val="0"/>
              </a:ext>
            </a:extLst>
          </a:blip>
          <a:srcRect t="4487" r="-1" b="20990"/>
          <a:stretch/>
        </p:blipFill>
        <p:spPr>
          <a:xfrm>
            <a:off x="20" y="10"/>
            <a:ext cx="12188932" cy="6857990"/>
          </a:xfrm>
          <a:prstGeom prst="rect">
            <a:avLst/>
          </a:prstGeom>
        </p:spPr>
      </p:pic>
      <p:sp>
        <p:nvSpPr>
          <p:cNvPr id="12" name="Rectangle 11">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2B19845D-91A5-A7D9-1ED8-0F43902254D3}"/>
              </a:ext>
            </a:extLst>
          </p:cNvPr>
          <p:cNvSpPr>
            <a:spLocks noGrp="1"/>
          </p:cNvSpPr>
          <p:nvPr>
            <p:ph type="ctrTitle"/>
          </p:nvPr>
        </p:nvSpPr>
        <p:spPr>
          <a:xfrm>
            <a:off x="1524000" y="4416721"/>
            <a:ext cx="9144000" cy="1152663"/>
          </a:xfrm>
        </p:spPr>
        <p:txBody>
          <a:bodyPr>
            <a:normAutofit/>
          </a:bodyPr>
          <a:lstStyle/>
          <a:p>
            <a:pPr algn="ctr"/>
            <a:r>
              <a:rPr lang="cs-CZ" sz="4400" b="0" dirty="0">
                <a:latin typeface="Cambria" panose="02040503050406030204" pitchFamily="18" charset="0"/>
                <a:ea typeface="Cambria" panose="02040503050406030204" pitchFamily="18" charset="0"/>
              </a:rPr>
              <a:t>ARTS023 </a:t>
            </a:r>
            <a:r>
              <a:rPr lang="en-GB" sz="4400" b="0" dirty="0">
                <a:latin typeface="Cambria" panose="02040503050406030204" pitchFamily="18" charset="0"/>
                <a:ea typeface="Cambria" panose="02040503050406030204" pitchFamily="18" charset="0"/>
              </a:rPr>
              <a:t>(Chinese block)</a:t>
            </a:r>
            <a:endParaRPr lang="cs-CZ" sz="4400" b="0" dirty="0">
              <a:latin typeface="Cambria" panose="02040503050406030204" pitchFamily="18" charset="0"/>
              <a:ea typeface="Cambria" panose="02040503050406030204" pitchFamily="18" charset="0"/>
            </a:endParaRPr>
          </a:p>
        </p:txBody>
      </p:sp>
      <p:sp>
        <p:nvSpPr>
          <p:cNvPr id="5" name="Podnadpis 4">
            <a:extLst>
              <a:ext uri="{FF2B5EF4-FFF2-40B4-BE49-F238E27FC236}">
                <a16:creationId xmlns:a16="http://schemas.microsoft.com/office/drawing/2014/main" id="{C97B7AAF-3488-F6BD-09A8-9D769141340C}"/>
              </a:ext>
            </a:extLst>
          </p:cNvPr>
          <p:cNvSpPr>
            <a:spLocks noGrp="1"/>
          </p:cNvSpPr>
          <p:nvPr>
            <p:ph type="subTitle" idx="1"/>
          </p:nvPr>
        </p:nvSpPr>
        <p:spPr>
          <a:xfrm>
            <a:off x="1524000" y="5636465"/>
            <a:ext cx="9144000" cy="646785"/>
          </a:xfrm>
        </p:spPr>
        <p:txBody>
          <a:bodyPr>
            <a:normAutofit/>
          </a:bodyPr>
          <a:lstStyle/>
          <a:p>
            <a:pPr algn="ctr"/>
            <a:r>
              <a:rPr lang="en-GB" sz="2800" dirty="0">
                <a:solidFill>
                  <a:schemeClr val="bg1"/>
                </a:solidFill>
                <a:latin typeface="Cambria" panose="02040503050406030204" pitchFamily="18" charset="0"/>
                <a:ea typeface="Cambria" panose="02040503050406030204" pitchFamily="18" charset="0"/>
              </a:rPr>
              <a:t>Wei-lun Lu</a:t>
            </a:r>
            <a:endParaRPr lang="cs-CZ" sz="2800" dirty="0">
              <a:solidFill>
                <a:schemeClr val="bg1"/>
              </a:solidFill>
              <a:latin typeface="Cambria" panose="02040503050406030204" pitchFamily="18" charset="0"/>
              <a:ea typeface="Cambria" panose="02040503050406030204" pitchFamily="18" charset="0"/>
            </a:endParaRPr>
          </a:p>
        </p:txBody>
      </p:sp>
      <p:sp>
        <p:nvSpPr>
          <p:cNvPr id="6" name="Zástupný symbol pro číslo snímku 5">
            <a:extLst>
              <a:ext uri="{FF2B5EF4-FFF2-40B4-BE49-F238E27FC236}">
                <a16:creationId xmlns:a16="http://schemas.microsoft.com/office/drawing/2014/main" id="{7A5DACE4-4D69-B113-612B-67808CD71AF2}"/>
              </a:ext>
            </a:extLst>
          </p:cNvPr>
          <p:cNvSpPr>
            <a:spLocks noGrp="1"/>
          </p:cNvSpPr>
          <p:nvPr>
            <p:ph type="sldNum" sz="quarter" idx="12"/>
          </p:nvPr>
        </p:nvSpPr>
        <p:spPr/>
        <p:txBody>
          <a:bodyPr/>
          <a:lstStyle/>
          <a:p>
            <a:fld id="{27CE633F-9882-4A5C-83A2-1109D0C73261}" type="slidenum">
              <a:rPr lang="en-US" smtClean="0">
                <a:latin typeface="Cambria" panose="02040503050406030204" pitchFamily="18" charset="0"/>
                <a:ea typeface="Cambria" panose="02040503050406030204" pitchFamily="18" charset="0"/>
              </a:rPr>
              <a:t>1</a:t>
            </a:fld>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4299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00"/>
                                        <p:tgtEl>
                                          <p:spTgt spid="5">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BCD83-9129-FAE6-EBB8-6027941C64BC}"/>
              </a:ext>
            </a:extLst>
          </p:cNvPr>
          <p:cNvSpPr>
            <a:spLocks noGrp="1"/>
          </p:cNvSpPr>
          <p:nvPr>
            <p:ph type="title"/>
          </p:nvPr>
        </p:nvSpPr>
        <p:spPr/>
        <p:txBody>
          <a:bodyPr/>
          <a:lstStyle/>
          <a:p>
            <a:r>
              <a:rPr lang="en-US" dirty="0"/>
              <a:t>What is a Chinese character made of and how to write it?</a:t>
            </a:r>
          </a:p>
        </p:txBody>
      </p:sp>
      <p:sp>
        <p:nvSpPr>
          <p:cNvPr id="3" name="Content Placeholder 2">
            <a:extLst>
              <a:ext uri="{FF2B5EF4-FFF2-40B4-BE49-F238E27FC236}">
                <a16:creationId xmlns:a16="http://schemas.microsoft.com/office/drawing/2014/main" id="{908D733D-806F-14CA-59AC-559D3EDAD411}"/>
              </a:ext>
            </a:extLst>
          </p:cNvPr>
          <p:cNvSpPr>
            <a:spLocks noGrp="1"/>
          </p:cNvSpPr>
          <p:nvPr>
            <p:ph idx="1"/>
          </p:nvPr>
        </p:nvSpPr>
        <p:spPr/>
        <p:txBody>
          <a:bodyPr>
            <a:normAutofit/>
          </a:bodyPr>
          <a:lstStyle/>
          <a:p>
            <a:r>
              <a:rPr lang="en-US" dirty="0"/>
              <a:t>Chinese is written with characters (</a:t>
            </a:r>
            <a:r>
              <a:rPr lang="zh-TW" altLang="en-US" dirty="0"/>
              <a:t>汉字</a:t>
            </a:r>
            <a:r>
              <a:rPr lang="en-US" altLang="zh-TW" dirty="0"/>
              <a:t>), </a:t>
            </a:r>
          </a:p>
          <a:p>
            <a:r>
              <a:rPr lang="en-US" dirty="0"/>
              <a:t>Character = basic carrier of lexical or grammatical meaning and also captures pronunciation to an extent (and only to an extent)</a:t>
            </a:r>
          </a:p>
          <a:p>
            <a:r>
              <a:rPr lang="en-US" dirty="0"/>
              <a:t>characters are a unifying element between different parts of the PRC</a:t>
            </a:r>
          </a:p>
          <a:p>
            <a:r>
              <a:rPr lang="en-US" dirty="0"/>
              <a:t>95% of characters have some internal structure</a:t>
            </a:r>
          </a:p>
          <a:p>
            <a:r>
              <a:rPr lang="en-US" dirty="0"/>
              <a:t>there are roughly 500 building blocks (components) of characters</a:t>
            </a:r>
          </a:p>
          <a:p>
            <a:endParaRPr lang="en-US" dirty="0"/>
          </a:p>
        </p:txBody>
      </p:sp>
      <p:sp>
        <p:nvSpPr>
          <p:cNvPr id="5" name="Slide Number Placeholder 4">
            <a:extLst>
              <a:ext uri="{FF2B5EF4-FFF2-40B4-BE49-F238E27FC236}">
                <a16:creationId xmlns:a16="http://schemas.microsoft.com/office/drawing/2014/main" id="{928F1C62-BE5E-F142-63E3-DDE0C56EA234}"/>
              </a:ext>
            </a:extLst>
          </p:cNvPr>
          <p:cNvSpPr>
            <a:spLocks noGrp="1"/>
          </p:cNvSpPr>
          <p:nvPr>
            <p:ph type="sldNum" sz="quarter" idx="12"/>
          </p:nvPr>
        </p:nvSpPr>
        <p:spPr/>
        <p:txBody>
          <a:bodyPr/>
          <a:lstStyle/>
          <a:p>
            <a:fld id="{9074843F-63A5-46D3-AD2E-6E41A65F0445}" type="slidenum">
              <a:rPr lang="en-US" smtClean="0"/>
              <a:t>10</a:t>
            </a:fld>
            <a:endParaRPr lang="en-US"/>
          </a:p>
        </p:txBody>
      </p:sp>
    </p:spTree>
    <p:extLst>
      <p:ext uri="{BB962C8B-B14F-4D97-AF65-F5344CB8AC3E}">
        <p14:creationId xmlns:p14="http://schemas.microsoft.com/office/powerpoint/2010/main" val="3110792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5C7ED-C898-37F3-A735-13078DC6FB28}"/>
              </a:ext>
            </a:extLst>
          </p:cNvPr>
          <p:cNvSpPr>
            <a:spLocks noGrp="1"/>
          </p:cNvSpPr>
          <p:nvPr>
            <p:ph type="title"/>
          </p:nvPr>
        </p:nvSpPr>
        <p:spPr/>
        <p:txBody>
          <a:bodyPr/>
          <a:lstStyle/>
          <a:p>
            <a:r>
              <a:rPr lang="en-US" dirty="0"/>
              <a:t>Mono-syllabicity of Chinese</a:t>
            </a:r>
          </a:p>
        </p:txBody>
      </p:sp>
      <p:sp>
        <p:nvSpPr>
          <p:cNvPr id="3" name="Content Placeholder 2">
            <a:extLst>
              <a:ext uri="{FF2B5EF4-FFF2-40B4-BE49-F238E27FC236}">
                <a16:creationId xmlns:a16="http://schemas.microsoft.com/office/drawing/2014/main" id="{83806FD5-A82A-24C0-23E9-8939548A2F30}"/>
              </a:ext>
            </a:extLst>
          </p:cNvPr>
          <p:cNvSpPr>
            <a:spLocks noGrp="1"/>
          </p:cNvSpPr>
          <p:nvPr>
            <p:ph idx="1"/>
          </p:nvPr>
        </p:nvSpPr>
        <p:spPr/>
        <p:txBody>
          <a:bodyPr/>
          <a:lstStyle/>
          <a:p>
            <a:r>
              <a:rPr lang="en-US" dirty="0"/>
              <a:t>15% Chinese words are monosyllabic.</a:t>
            </a:r>
          </a:p>
          <a:p>
            <a:r>
              <a:rPr lang="en-US" dirty="0"/>
              <a:t>15% Chinese words are of one syllable/one character.</a:t>
            </a:r>
          </a:p>
          <a:p>
            <a:r>
              <a:rPr lang="en-US" dirty="0"/>
              <a:t>That means, a lot of words sound the same in Chinese! &gt;&gt; Homophony </a:t>
            </a:r>
          </a:p>
        </p:txBody>
      </p:sp>
      <p:sp>
        <p:nvSpPr>
          <p:cNvPr id="5" name="Slide Number Placeholder 4">
            <a:extLst>
              <a:ext uri="{FF2B5EF4-FFF2-40B4-BE49-F238E27FC236}">
                <a16:creationId xmlns:a16="http://schemas.microsoft.com/office/drawing/2014/main" id="{9AC90B93-F3E5-F5CE-2D93-58A71B388AAE}"/>
              </a:ext>
            </a:extLst>
          </p:cNvPr>
          <p:cNvSpPr>
            <a:spLocks noGrp="1"/>
          </p:cNvSpPr>
          <p:nvPr>
            <p:ph type="sldNum" sz="quarter" idx="12"/>
          </p:nvPr>
        </p:nvSpPr>
        <p:spPr/>
        <p:txBody>
          <a:bodyPr/>
          <a:lstStyle/>
          <a:p>
            <a:fld id="{9074843F-63A5-46D3-AD2E-6E41A65F0445}" type="slidenum">
              <a:rPr lang="en-US" smtClean="0"/>
              <a:t>11</a:t>
            </a:fld>
            <a:endParaRPr lang="en-US"/>
          </a:p>
        </p:txBody>
      </p:sp>
    </p:spTree>
    <p:extLst>
      <p:ext uri="{BB962C8B-B14F-4D97-AF65-F5344CB8AC3E}">
        <p14:creationId xmlns:p14="http://schemas.microsoft.com/office/powerpoint/2010/main" val="2378515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Homophony in New Year rituals (spring)</a:t>
            </a:r>
          </a:p>
        </p:txBody>
      </p:sp>
      <p:sp>
        <p:nvSpPr>
          <p:cNvPr id="3" name="Content Placeholder 2"/>
          <p:cNvSpPr>
            <a:spLocks noGrp="1"/>
          </p:cNvSpPr>
          <p:nvPr>
            <p:ph idx="1"/>
          </p:nvPr>
        </p:nvSpPr>
        <p:spPr>
          <a:xfrm>
            <a:off x="5164428" y="1690687"/>
            <a:ext cx="6189372" cy="5046110"/>
          </a:xfrm>
        </p:spPr>
        <p:txBody>
          <a:bodyPr>
            <a:normAutofit fontScale="92500"/>
          </a:bodyPr>
          <a:lstStyle/>
          <a:p>
            <a:r>
              <a:rPr lang="zh-TW" altLang="en-US" dirty="0"/>
              <a:t>春</a:t>
            </a:r>
            <a:endParaRPr lang="en-US" altLang="zh-TW" dirty="0"/>
          </a:p>
          <a:p>
            <a:r>
              <a:rPr lang="en-US" dirty="0"/>
              <a:t>Homophony of </a:t>
            </a:r>
            <a:r>
              <a:rPr lang="zh-TW" altLang="en-US" dirty="0"/>
              <a:t>到 </a:t>
            </a:r>
            <a:r>
              <a:rPr lang="en-US" altLang="zh-TW" i="1" dirty="0" err="1"/>
              <a:t>dào</a:t>
            </a:r>
            <a:r>
              <a:rPr lang="en-US" altLang="zh-TW" dirty="0"/>
              <a:t> </a:t>
            </a:r>
            <a:r>
              <a:rPr lang="en-US" dirty="0"/>
              <a:t>“arrive” and </a:t>
            </a:r>
            <a:r>
              <a:rPr lang="zh-TW" altLang="en-US" dirty="0"/>
              <a:t>倒 </a:t>
            </a:r>
            <a:r>
              <a:rPr lang="en-US" altLang="zh-TW" i="1" dirty="0" err="1"/>
              <a:t>dào</a:t>
            </a:r>
            <a:r>
              <a:rPr lang="en-US" altLang="zh-TW" dirty="0"/>
              <a:t> </a:t>
            </a:r>
            <a:r>
              <a:rPr lang="en-US" dirty="0"/>
              <a:t>“reverse”</a:t>
            </a:r>
          </a:p>
          <a:p>
            <a:r>
              <a:rPr lang="en-US" dirty="0"/>
              <a:t>“Spring arrive”</a:t>
            </a:r>
          </a:p>
          <a:p>
            <a:endParaRPr lang="en-US" dirty="0"/>
          </a:p>
          <a:p>
            <a:r>
              <a:rPr lang="en-US" dirty="0"/>
              <a:t>Homophony of </a:t>
            </a:r>
            <a:r>
              <a:rPr lang="zh-TW" altLang="en-US" dirty="0"/>
              <a:t>魚 </a:t>
            </a:r>
            <a:r>
              <a:rPr lang="en-US" altLang="zh-TW" i="1" dirty="0" err="1"/>
              <a:t>yú</a:t>
            </a:r>
            <a:r>
              <a:rPr lang="en-US" altLang="zh-TW" dirty="0"/>
              <a:t> </a:t>
            </a:r>
            <a:r>
              <a:rPr lang="en-US" dirty="0"/>
              <a:t>“fish” and </a:t>
            </a:r>
            <a:r>
              <a:rPr lang="zh-TW" altLang="en-US" dirty="0"/>
              <a:t>餘 </a:t>
            </a:r>
            <a:r>
              <a:rPr lang="en-US" altLang="zh-TW" i="1" dirty="0" err="1"/>
              <a:t>yú</a:t>
            </a:r>
            <a:r>
              <a:rPr lang="en-US" altLang="zh-TW" dirty="0"/>
              <a:t> </a:t>
            </a:r>
            <a:r>
              <a:rPr lang="en-US" dirty="0"/>
              <a:t>“remain”</a:t>
            </a:r>
          </a:p>
          <a:p>
            <a:r>
              <a:rPr lang="en-US" dirty="0"/>
              <a:t>“Every year we have so much that remain.”</a:t>
            </a:r>
          </a:p>
          <a:p>
            <a:endParaRPr lang="en-US" dirty="0"/>
          </a:p>
          <a:p>
            <a:r>
              <a:rPr lang="en-US" dirty="0"/>
              <a:t>Linguistic basis of cultural convention and reasoning.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77795"/>
            <a:ext cx="2948586" cy="220859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786388"/>
            <a:ext cx="2628095" cy="2950409"/>
          </a:xfrm>
          <a:prstGeom prst="rect">
            <a:avLst/>
          </a:prstGeom>
        </p:spPr>
      </p:pic>
      <p:sp>
        <p:nvSpPr>
          <p:cNvPr id="7" name="Slide Number Placeholder 6">
            <a:extLst>
              <a:ext uri="{FF2B5EF4-FFF2-40B4-BE49-F238E27FC236}">
                <a16:creationId xmlns:a16="http://schemas.microsoft.com/office/drawing/2014/main" id="{BDACE229-0C49-4919-A0F4-31305EC6DC6B}"/>
              </a:ext>
            </a:extLst>
          </p:cNvPr>
          <p:cNvSpPr>
            <a:spLocks noGrp="1"/>
          </p:cNvSpPr>
          <p:nvPr>
            <p:ph type="sldNum" sz="quarter" idx="12"/>
          </p:nvPr>
        </p:nvSpPr>
        <p:spPr/>
        <p:txBody>
          <a:bodyPr/>
          <a:lstStyle/>
          <a:p>
            <a:fld id="{9074843F-63A5-46D3-AD2E-6E41A65F0445}" type="slidenum">
              <a:rPr lang="en-US" smtClean="0"/>
              <a:t>12</a:t>
            </a:fld>
            <a:endParaRPr lang="en-US"/>
          </a:p>
        </p:txBody>
      </p:sp>
    </p:spTree>
    <p:extLst>
      <p:ext uri="{BB962C8B-B14F-4D97-AF65-F5344CB8AC3E}">
        <p14:creationId xmlns:p14="http://schemas.microsoft.com/office/powerpoint/2010/main" val="323455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CD03E-2522-956F-8398-61F8F790A60F}"/>
              </a:ext>
            </a:extLst>
          </p:cNvPr>
          <p:cNvSpPr>
            <a:spLocks noGrp="1"/>
          </p:cNvSpPr>
          <p:nvPr>
            <p:ph type="title"/>
          </p:nvPr>
        </p:nvSpPr>
        <p:spPr/>
        <p:txBody>
          <a:bodyPr/>
          <a:lstStyle/>
          <a:p>
            <a:r>
              <a:rPr lang="en-US" dirty="0"/>
              <a:t>Homophony in traditional patterns </a:t>
            </a:r>
          </a:p>
        </p:txBody>
      </p:sp>
      <p:sp>
        <p:nvSpPr>
          <p:cNvPr id="3" name="Content Placeholder 2">
            <a:extLst>
              <a:ext uri="{FF2B5EF4-FFF2-40B4-BE49-F238E27FC236}">
                <a16:creationId xmlns:a16="http://schemas.microsoft.com/office/drawing/2014/main" id="{64B6E5E0-601B-B0E5-6143-4AB78D21B531}"/>
              </a:ext>
            </a:extLst>
          </p:cNvPr>
          <p:cNvSpPr>
            <a:spLocks noGrp="1"/>
          </p:cNvSpPr>
          <p:nvPr>
            <p:ph idx="1"/>
          </p:nvPr>
        </p:nvSpPr>
        <p:spPr>
          <a:xfrm>
            <a:off x="5962261" y="1825625"/>
            <a:ext cx="5391539" cy="4351338"/>
          </a:xfrm>
        </p:spPr>
        <p:txBody>
          <a:bodyPr/>
          <a:lstStyle/>
          <a:p>
            <a:r>
              <a:rPr lang="en-US" dirty="0"/>
              <a:t>Bat </a:t>
            </a:r>
            <a:r>
              <a:rPr lang="zh-TW" altLang="en-US" dirty="0"/>
              <a:t>蝠 </a:t>
            </a:r>
            <a:r>
              <a:rPr lang="en-US" altLang="zh-TW" i="1" dirty="0" err="1"/>
              <a:t>fú</a:t>
            </a:r>
            <a:r>
              <a:rPr lang="en-US" altLang="zh-TW" dirty="0"/>
              <a:t> </a:t>
            </a:r>
            <a:r>
              <a:rPr lang="en-US" dirty="0"/>
              <a:t>as auspicious animal, given its homophony with </a:t>
            </a:r>
            <a:r>
              <a:rPr lang="zh-TW" altLang="en-US" dirty="0"/>
              <a:t>福 </a:t>
            </a:r>
            <a:r>
              <a:rPr lang="en-US" altLang="zh-TW" i="1" dirty="0" err="1"/>
              <a:t>fú</a:t>
            </a:r>
            <a:r>
              <a:rPr lang="en-US" altLang="zh-TW" dirty="0"/>
              <a:t> “blessing”.</a:t>
            </a:r>
            <a:endParaRPr lang="en-US" dirty="0"/>
          </a:p>
        </p:txBody>
      </p:sp>
      <p:pic>
        <p:nvPicPr>
          <p:cNvPr id="1026" name="Picture 2" descr="Chinas Auspicious Pattern Gofuku Rinmon Vector Stock Illustration -  Download Image Now - Chinese Culture, Bat - Animal, Logo - iStock">
            <a:extLst>
              <a:ext uri="{FF2B5EF4-FFF2-40B4-BE49-F238E27FC236}">
                <a16:creationId xmlns:a16="http://schemas.microsoft.com/office/drawing/2014/main" id="{C2746627-98E9-6BC1-AC84-7E3BD3E3C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060" y="1971675"/>
            <a:ext cx="291465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do bats symbolize in Chinese culture? - Quora">
            <a:extLst>
              <a:ext uri="{FF2B5EF4-FFF2-40B4-BE49-F238E27FC236}">
                <a16:creationId xmlns:a16="http://schemas.microsoft.com/office/drawing/2014/main" id="{E8F7FCC1-924D-DD5E-50DE-8AE4E04A3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3346" y="3907988"/>
            <a:ext cx="1879925" cy="312240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AD96F0D-884F-3D8B-3D63-6B9170DDB05D}"/>
              </a:ext>
            </a:extLst>
          </p:cNvPr>
          <p:cNvSpPr>
            <a:spLocks noGrp="1"/>
          </p:cNvSpPr>
          <p:nvPr>
            <p:ph type="sldNum" sz="quarter" idx="12"/>
          </p:nvPr>
        </p:nvSpPr>
        <p:spPr/>
        <p:txBody>
          <a:bodyPr/>
          <a:lstStyle/>
          <a:p>
            <a:fld id="{9074843F-63A5-46D3-AD2E-6E41A65F0445}" type="slidenum">
              <a:rPr lang="en-US" smtClean="0"/>
              <a:t>13</a:t>
            </a:fld>
            <a:endParaRPr lang="en-US"/>
          </a:p>
        </p:txBody>
      </p:sp>
    </p:spTree>
    <p:extLst>
      <p:ext uri="{BB962C8B-B14F-4D97-AF65-F5344CB8AC3E}">
        <p14:creationId xmlns:p14="http://schemas.microsoft.com/office/powerpoint/2010/main" val="1654566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Homophony in New Year rituals (cake, orange, apple)</a:t>
            </a:r>
          </a:p>
        </p:txBody>
      </p:sp>
      <p:sp>
        <p:nvSpPr>
          <p:cNvPr id="3" name="Content Placeholder 2"/>
          <p:cNvSpPr>
            <a:spLocks noGrp="1"/>
          </p:cNvSpPr>
          <p:nvPr>
            <p:ph idx="1"/>
          </p:nvPr>
        </p:nvSpPr>
        <p:spPr>
          <a:xfrm>
            <a:off x="5628068" y="1825625"/>
            <a:ext cx="5725732" cy="4351338"/>
          </a:xfrm>
        </p:spPr>
        <p:txBody>
          <a:bodyPr>
            <a:normAutofit fontScale="92500" lnSpcReduction="10000"/>
          </a:bodyPr>
          <a:lstStyle/>
          <a:p>
            <a:r>
              <a:rPr lang="en-US" dirty="0"/>
              <a:t>Homophony: </a:t>
            </a:r>
            <a:r>
              <a:rPr lang="zh-TW" altLang="en-US" dirty="0"/>
              <a:t>糕 </a:t>
            </a:r>
            <a:r>
              <a:rPr lang="en-US" altLang="zh-TW" i="1" dirty="0" err="1"/>
              <a:t>gāo</a:t>
            </a:r>
            <a:r>
              <a:rPr lang="en-US" altLang="zh-TW" dirty="0"/>
              <a:t> </a:t>
            </a:r>
            <a:r>
              <a:rPr lang="en-US" dirty="0"/>
              <a:t>“cake” and</a:t>
            </a:r>
            <a:r>
              <a:rPr lang="zh-TW" altLang="en-US" dirty="0"/>
              <a:t> 高</a:t>
            </a:r>
            <a:r>
              <a:rPr lang="en-US" dirty="0"/>
              <a:t> </a:t>
            </a:r>
            <a:r>
              <a:rPr lang="en-US" altLang="zh-TW" i="1" dirty="0" err="1"/>
              <a:t>gāo</a:t>
            </a:r>
            <a:r>
              <a:rPr lang="en-US" altLang="zh-TW" dirty="0"/>
              <a:t> </a:t>
            </a:r>
            <a:r>
              <a:rPr lang="en-US" dirty="0"/>
              <a:t>“high”</a:t>
            </a:r>
          </a:p>
          <a:p>
            <a:r>
              <a:rPr lang="en-US" dirty="0"/>
              <a:t>“Every year we go up (in career)”</a:t>
            </a:r>
          </a:p>
          <a:p>
            <a:endParaRPr lang="en-US" dirty="0"/>
          </a:p>
          <a:p>
            <a:r>
              <a:rPr lang="en-US" dirty="0"/>
              <a:t>Homophony: </a:t>
            </a:r>
            <a:r>
              <a:rPr lang="zh-TW" altLang="en-US" dirty="0"/>
              <a:t>蘋 </a:t>
            </a:r>
            <a:r>
              <a:rPr lang="en-US" altLang="zh-TW" i="1" dirty="0" err="1"/>
              <a:t>píng</a:t>
            </a:r>
            <a:r>
              <a:rPr lang="en-US" altLang="zh-TW" dirty="0"/>
              <a:t> </a:t>
            </a:r>
            <a:r>
              <a:rPr lang="en-US" dirty="0"/>
              <a:t>“apple” and </a:t>
            </a:r>
            <a:r>
              <a:rPr lang="zh-TW" altLang="en-US" dirty="0"/>
              <a:t>平</a:t>
            </a:r>
            <a:r>
              <a:rPr lang="en-US" altLang="zh-TW" i="1" dirty="0" err="1"/>
              <a:t>píng</a:t>
            </a:r>
            <a:r>
              <a:rPr lang="en-US" altLang="zh-TW" dirty="0"/>
              <a:t> </a:t>
            </a:r>
            <a:r>
              <a:rPr lang="en-US" dirty="0"/>
              <a:t>“peace”</a:t>
            </a:r>
            <a:endParaRPr lang="en-US" altLang="zh-TW" dirty="0"/>
          </a:p>
          <a:p>
            <a:r>
              <a:rPr lang="en-US" altLang="zh-TW" dirty="0"/>
              <a:t>Near-homophony of </a:t>
            </a:r>
            <a:r>
              <a:rPr lang="zh-TW" altLang="en-US" dirty="0"/>
              <a:t>橘</a:t>
            </a:r>
            <a:r>
              <a:rPr lang="en-US" dirty="0"/>
              <a:t> </a:t>
            </a:r>
            <a:r>
              <a:rPr lang="en-US" altLang="zh-TW" i="1" dirty="0" err="1"/>
              <a:t>jú</a:t>
            </a:r>
            <a:r>
              <a:rPr lang="en-US" altLang="zh-TW" dirty="0"/>
              <a:t> </a:t>
            </a:r>
            <a:r>
              <a:rPr lang="en-US" dirty="0"/>
              <a:t>“orange”</a:t>
            </a:r>
            <a:r>
              <a:rPr lang="zh-TW" altLang="en-US" dirty="0"/>
              <a:t> 吉 </a:t>
            </a:r>
            <a:r>
              <a:rPr lang="en-US" altLang="zh-TW" i="1" dirty="0" err="1"/>
              <a:t>jí</a:t>
            </a:r>
            <a:r>
              <a:rPr lang="en-US" altLang="zh-TW" dirty="0"/>
              <a:t> “auspice”.</a:t>
            </a:r>
            <a:endParaRPr lang="en-US" dirty="0"/>
          </a:p>
          <a:p>
            <a:endParaRPr lang="en-US" dirty="0"/>
          </a:p>
          <a:p>
            <a:r>
              <a:rPr lang="en-US" dirty="0"/>
              <a:t>Linguistic influence of what people think about and do with food.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945" y="1513407"/>
            <a:ext cx="3456166" cy="2299921"/>
          </a:xfrm>
          <a:prstGeom prst="rect">
            <a:avLst/>
          </a:prstGeom>
        </p:spPr>
      </p:pic>
      <p:pic>
        <p:nvPicPr>
          <p:cNvPr id="7" name="Picture 6" descr="A table with fruit on it&#10;&#10;Description automatically generated">
            <a:extLst>
              <a:ext uri="{FF2B5EF4-FFF2-40B4-BE49-F238E27FC236}">
                <a16:creationId xmlns:a16="http://schemas.microsoft.com/office/drawing/2014/main" id="{A4417AF6-7B22-6EFC-3264-9E4E1A754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258" y="4001294"/>
            <a:ext cx="4034797" cy="2691178"/>
          </a:xfrm>
          <a:prstGeom prst="rect">
            <a:avLst/>
          </a:prstGeom>
        </p:spPr>
      </p:pic>
      <p:sp>
        <p:nvSpPr>
          <p:cNvPr id="6" name="Slide Number Placeholder 5">
            <a:extLst>
              <a:ext uri="{FF2B5EF4-FFF2-40B4-BE49-F238E27FC236}">
                <a16:creationId xmlns:a16="http://schemas.microsoft.com/office/drawing/2014/main" id="{46CA6520-6778-9167-8F29-70088CB005D1}"/>
              </a:ext>
            </a:extLst>
          </p:cNvPr>
          <p:cNvSpPr>
            <a:spLocks noGrp="1"/>
          </p:cNvSpPr>
          <p:nvPr>
            <p:ph type="sldNum" sz="quarter" idx="12"/>
          </p:nvPr>
        </p:nvSpPr>
        <p:spPr/>
        <p:txBody>
          <a:bodyPr/>
          <a:lstStyle/>
          <a:p>
            <a:fld id="{9074843F-63A5-46D3-AD2E-6E41A65F0445}" type="slidenum">
              <a:rPr lang="en-US" smtClean="0"/>
              <a:t>14</a:t>
            </a:fld>
            <a:endParaRPr lang="en-US"/>
          </a:p>
        </p:txBody>
      </p:sp>
    </p:spTree>
    <p:extLst>
      <p:ext uri="{BB962C8B-B14F-4D97-AF65-F5344CB8AC3E}">
        <p14:creationId xmlns:p14="http://schemas.microsoft.com/office/powerpoint/2010/main" val="421293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91201-9265-F4B9-B1DF-EBDD2415DC6A}"/>
              </a:ext>
            </a:extLst>
          </p:cNvPr>
          <p:cNvSpPr>
            <a:spLocks noGrp="1"/>
          </p:cNvSpPr>
          <p:nvPr>
            <p:ph type="title"/>
          </p:nvPr>
        </p:nvSpPr>
        <p:spPr/>
        <p:txBody>
          <a:bodyPr/>
          <a:lstStyle/>
          <a:p>
            <a:r>
              <a:rPr lang="en-US" dirty="0"/>
              <a:t>Food that brings a curse in a ritual…</a:t>
            </a:r>
          </a:p>
        </p:txBody>
      </p:sp>
      <p:sp>
        <p:nvSpPr>
          <p:cNvPr id="3" name="Content Placeholder 2">
            <a:extLst>
              <a:ext uri="{FF2B5EF4-FFF2-40B4-BE49-F238E27FC236}">
                <a16:creationId xmlns:a16="http://schemas.microsoft.com/office/drawing/2014/main" id="{A72A671E-9A09-6BF6-FDE7-C08EED90341F}"/>
              </a:ext>
            </a:extLst>
          </p:cNvPr>
          <p:cNvSpPr>
            <a:spLocks noGrp="1"/>
          </p:cNvSpPr>
          <p:nvPr>
            <p:ph idx="1"/>
          </p:nvPr>
        </p:nvSpPr>
        <p:spPr>
          <a:xfrm>
            <a:off x="4672669" y="2003229"/>
            <a:ext cx="4895150" cy="4582129"/>
          </a:xfrm>
        </p:spPr>
        <p:txBody>
          <a:bodyPr>
            <a:normAutofit fontScale="92500" lnSpcReduction="10000"/>
          </a:bodyPr>
          <a:lstStyle/>
          <a:p>
            <a:r>
              <a:rPr lang="en-US" dirty="0"/>
              <a:t>Guava: </a:t>
            </a:r>
            <a:r>
              <a:rPr lang="zh-TW" altLang="en-US" dirty="0"/>
              <a:t>芭樂票 </a:t>
            </a:r>
            <a:r>
              <a:rPr lang="en-US" altLang="zh-TW" dirty="0"/>
              <a:t>“(lit.) guava-cheque (dishonored cheque)”</a:t>
            </a:r>
          </a:p>
          <a:p>
            <a:endParaRPr lang="en-US" dirty="0"/>
          </a:p>
          <a:p>
            <a:r>
              <a:rPr lang="en-US" dirty="0"/>
              <a:t>Japanese </a:t>
            </a:r>
            <a:r>
              <a:rPr lang="en-US" i="1" dirty="0" err="1"/>
              <a:t>fuwatari</a:t>
            </a:r>
            <a:r>
              <a:rPr lang="en-US" i="1" dirty="0"/>
              <a:t> </a:t>
            </a:r>
            <a:r>
              <a:rPr lang="en-US" dirty="0"/>
              <a:t>“dishonored”</a:t>
            </a:r>
          </a:p>
          <a:p>
            <a:endParaRPr lang="en-US" dirty="0"/>
          </a:p>
          <a:p>
            <a:r>
              <a:rPr lang="en-US" dirty="0"/>
              <a:t>Phon. borrowed into Taiwanese, finally into </a:t>
            </a:r>
            <a:r>
              <a:rPr lang="en-US" i="1" dirty="0" err="1"/>
              <a:t>pa̍t-á</a:t>
            </a:r>
            <a:r>
              <a:rPr lang="en-US" i="1" dirty="0"/>
              <a:t> </a:t>
            </a:r>
            <a:r>
              <a:rPr lang="en-US" dirty="0"/>
              <a:t>“guava”</a:t>
            </a:r>
          </a:p>
          <a:p>
            <a:endParaRPr lang="en-US" dirty="0"/>
          </a:p>
          <a:p>
            <a:r>
              <a:rPr lang="en-US" dirty="0"/>
              <a:t>After Nationalist takeover of Taiwan (end of WWII), into Mandarin </a:t>
            </a:r>
          </a:p>
        </p:txBody>
      </p:sp>
      <p:pic>
        <p:nvPicPr>
          <p:cNvPr id="1028" name="Picture 4" descr="有機珍珠芭樂">
            <a:extLst>
              <a:ext uri="{FF2B5EF4-FFF2-40B4-BE49-F238E27FC236}">
                <a16:creationId xmlns:a16="http://schemas.microsoft.com/office/drawing/2014/main" id="{B4E344CB-560F-D153-C638-9662A3453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30228"/>
            <a:ext cx="3144416" cy="31444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lder Taiwanese-Americans' Japanese Roots | Emi Higashiyama | Medium">
            <a:extLst>
              <a:ext uri="{FF2B5EF4-FFF2-40B4-BE49-F238E27FC236}">
                <a16:creationId xmlns:a16="http://schemas.microsoft.com/office/drawing/2014/main" id="{3ED274CA-790A-556A-0BED-A0B0458B7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8276" y="4114184"/>
            <a:ext cx="2673013" cy="283650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8412C066-3E35-349B-DCDC-29E8972A338E}"/>
              </a:ext>
            </a:extLst>
          </p:cNvPr>
          <p:cNvGrpSpPr/>
          <p:nvPr/>
        </p:nvGrpSpPr>
        <p:grpSpPr>
          <a:xfrm>
            <a:off x="775840" y="1786419"/>
            <a:ext cx="2403720" cy="2165040"/>
            <a:chOff x="775840" y="1786419"/>
            <a:chExt cx="2403720" cy="216504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9B2B46C7-984B-F25B-E63A-A4E2F88DAE5D}"/>
                    </a:ext>
                  </a:extLst>
                </p14:cNvPr>
                <p14:cNvContentPartPr/>
                <p14:nvPr/>
              </p14:nvContentPartPr>
              <p14:xfrm>
                <a:off x="1241320" y="1786419"/>
                <a:ext cx="1924920" cy="2165040"/>
              </p14:xfrm>
            </p:contentPart>
          </mc:Choice>
          <mc:Fallback xmlns="">
            <p:pic>
              <p:nvPicPr>
                <p:cNvPr id="4" name="Ink 3">
                  <a:extLst>
                    <a:ext uri="{FF2B5EF4-FFF2-40B4-BE49-F238E27FC236}">
                      <a16:creationId xmlns:a16="http://schemas.microsoft.com/office/drawing/2014/main" id="{9B2B46C7-984B-F25B-E63A-A4E2F88DAE5D}"/>
                    </a:ext>
                  </a:extLst>
                </p:cNvPr>
                <p:cNvPicPr/>
                <p:nvPr/>
              </p:nvPicPr>
              <p:blipFill>
                <a:blip r:embed="rId5"/>
                <a:stretch>
                  <a:fillRect/>
                </a:stretch>
              </p:blipFill>
              <p:spPr>
                <a:xfrm>
                  <a:off x="1232320" y="1777779"/>
                  <a:ext cx="1942560" cy="2182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33B38847-C656-6FC7-DD1D-EFA6A9F2F545}"/>
                    </a:ext>
                  </a:extLst>
                </p14:cNvPr>
                <p14:cNvContentPartPr/>
                <p14:nvPr/>
              </p14:nvContentPartPr>
              <p14:xfrm>
                <a:off x="775840" y="2038419"/>
                <a:ext cx="2403720" cy="1752120"/>
              </p14:xfrm>
            </p:contentPart>
          </mc:Choice>
          <mc:Fallback xmlns="">
            <p:pic>
              <p:nvPicPr>
                <p:cNvPr id="5" name="Ink 4">
                  <a:extLst>
                    <a:ext uri="{FF2B5EF4-FFF2-40B4-BE49-F238E27FC236}">
                      <a16:creationId xmlns:a16="http://schemas.microsoft.com/office/drawing/2014/main" id="{33B38847-C656-6FC7-DD1D-EFA6A9F2F545}"/>
                    </a:ext>
                  </a:extLst>
                </p:cNvPr>
                <p:cNvPicPr/>
                <p:nvPr/>
              </p:nvPicPr>
              <p:blipFill>
                <a:blip r:embed="rId7"/>
                <a:stretch>
                  <a:fillRect/>
                </a:stretch>
              </p:blipFill>
              <p:spPr>
                <a:xfrm>
                  <a:off x="766840" y="2029419"/>
                  <a:ext cx="2421360" cy="1769760"/>
                </a:xfrm>
                <a:prstGeom prst="rect">
                  <a:avLst/>
                </a:prstGeom>
              </p:spPr>
            </p:pic>
          </mc:Fallback>
        </mc:AlternateContent>
      </p:grpSp>
      <p:sp>
        <p:nvSpPr>
          <p:cNvPr id="7" name="Slide Number Placeholder 6">
            <a:extLst>
              <a:ext uri="{FF2B5EF4-FFF2-40B4-BE49-F238E27FC236}">
                <a16:creationId xmlns:a16="http://schemas.microsoft.com/office/drawing/2014/main" id="{7C92B457-7EA6-C68E-61AF-76C22B5A9E09}"/>
              </a:ext>
            </a:extLst>
          </p:cNvPr>
          <p:cNvSpPr>
            <a:spLocks noGrp="1"/>
          </p:cNvSpPr>
          <p:nvPr>
            <p:ph type="sldNum" sz="quarter" idx="12"/>
          </p:nvPr>
        </p:nvSpPr>
        <p:spPr/>
        <p:txBody>
          <a:bodyPr/>
          <a:lstStyle/>
          <a:p>
            <a:fld id="{9074843F-63A5-46D3-AD2E-6E41A65F0445}" type="slidenum">
              <a:rPr lang="en-US" smtClean="0"/>
              <a:t>15</a:t>
            </a:fld>
            <a:endParaRPr lang="en-US"/>
          </a:p>
        </p:txBody>
      </p:sp>
    </p:spTree>
    <p:extLst>
      <p:ext uri="{BB962C8B-B14F-4D97-AF65-F5344CB8AC3E}">
        <p14:creationId xmlns:p14="http://schemas.microsoft.com/office/powerpoint/2010/main" val="1831862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9214D-9931-5B91-9107-F7E9D03980F5}"/>
              </a:ext>
            </a:extLst>
          </p:cNvPr>
          <p:cNvSpPr>
            <a:spLocks noGrp="1"/>
          </p:cNvSpPr>
          <p:nvPr>
            <p:ph type="title"/>
          </p:nvPr>
        </p:nvSpPr>
        <p:spPr/>
        <p:txBody>
          <a:bodyPr/>
          <a:lstStyle/>
          <a:p>
            <a:r>
              <a:rPr lang="en-US" dirty="0"/>
              <a:t>Radicals</a:t>
            </a:r>
            <a:r>
              <a:rPr lang="zh-TW" altLang="en-US" dirty="0"/>
              <a:t> </a:t>
            </a:r>
            <a:r>
              <a:rPr lang="en-US" altLang="zh-TW" dirty="0"/>
              <a:t>(in characters)</a:t>
            </a:r>
            <a:endParaRPr lang="en-US" dirty="0"/>
          </a:p>
        </p:txBody>
      </p:sp>
      <p:sp>
        <p:nvSpPr>
          <p:cNvPr id="3" name="Content Placeholder 2">
            <a:extLst>
              <a:ext uri="{FF2B5EF4-FFF2-40B4-BE49-F238E27FC236}">
                <a16:creationId xmlns:a16="http://schemas.microsoft.com/office/drawing/2014/main" id="{32006640-67EB-E5B9-023E-C0D1B8872CB4}"/>
              </a:ext>
            </a:extLst>
          </p:cNvPr>
          <p:cNvSpPr>
            <a:spLocks noGrp="1"/>
          </p:cNvSpPr>
          <p:nvPr>
            <p:ph idx="1"/>
          </p:nvPr>
        </p:nvSpPr>
        <p:spPr/>
        <p:txBody>
          <a:bodyPr/>
          <a:lstStyle/>
          <a:p>
            <a:r>
              <a:rPr lang="en-US" dirty="0"/>
              <a:t>Categorizes the characters</a:t>
            </a:r>
          </a:p>
          <a:p>
            <a:r>
              <a:rPr lang="en-US" dirty="0"/>
              <a:t>The radical as a semantic identifier of a character in the lexicon.</a:t>
            </a:r>
          </a:p>
          <a:p>
            <a:r>
              <a:rPr lang="en-US" dirty="0"/>
              <a:t>Show a dictionary </a:t>
            </a:r>
          </a:p>
          <a:p>
            <a:r>
              <a:rPr lang="en-US" dirty="0"/>
              <a:t>https://dict.revised.moe.edu.tw/searchR.jsp</a:t>
            </a:r>
          </a:p>
          <a:p>
            <a:r>
              <a:rPr lang="en-US" dirty="0"/>
              <a:t>Example: radical </a:t>
            </a:r>
            <a:r>
              <a:rPr lang="zh-TW" altLang="en-US" dirty="0"/>
              <a:t>女 </a:t>
            </a:r>
            <a:r>
              <a:rPr lang="en-US" altLang="zh-TW" dirty="0"/>
              <a:t>‘female’</a:t>
            </a:r>
            <a:r>
              <a:rPr lang="zh-TW" altLang="en-US" dirty="0"/>
              <a:t> </a:t>
            </a:r>
            <a:r>
              <a:rPr lang="en-US" dirty="0"/>
              <a:t>contains </a:t>
            </a:r>
            <a:r>
              <a:rPr lang="zh-TW" altLang="en-US" dirty="0"/>
              <a:t>奶 ‘</a:t>
            </a:r>
            <a:r>
              <a:rPr lang="en-US" dirty="0"/>
              <a:t>milk’, </a:t>
            </a:r>
            <a:r>
              <a:rPr lang="zh-TW" altLang="en-US" dirty="0"/>
              <a:t>奴 ‘</a:t>
            </a:r>
            <a:r>
              <a:rPr lang="en-US" dirty="0"/>
              <a:t>slave’，</a:t>
            </a:r>
            <a:r>
              <a:rPr lang="zh-TW" altLang="en-US" dirty="0"/>
              <a:t>妃 ‘</a:t>
            </a:r>
            <a:r>
              <a:rPr lang="en-US" dirty="0"/>
              <a:t>second wives of </a:t>
            </a:r>
            <a:r>
              <a:rPr lang="en-US" dirty="0" err="1"/>
              <a:t>emporor</a:t>
            </a:r>
            <a:r>
              <a:rPr lang="en-US" dirty="0"/>
              <a:t>’, </a:t>
            </a:r>
            <a:r>
              <a:rPr lang="zh-TW" altLang="en-US" dirty="0"/>
              <a:t>妇 ‘</a:t>
            </a:r>
            <a:r>
              <a:rPr lang="en-US" dirty="0"/>
              <a:t>housewife’, </a:t>
            </a:r>
            <a:r>
              <a:rPr lang="zh-TW" altLang="en-US" dirty="0"/>
              <a:t>奸 ‘</a:t>
            </a:r>
            <a:r>
              <a:rPr lang="en-US" dirty="0"/>
              <a:t>manipulative’, </a:t>
            </a:r>
            <a:r>
              <a:rPr lang="zh-TW" altLang="en-US" dirty="0"/>
              <a:t>好 ‘</a:t>
            </a:r>
            <a:r>
              <a:rPr lang="en-US" dirty="0"/>
              <a:t>good’, </a:t>
            </a:r>
            <a:r>
              <a:rPr lang="zh-TW" altLang="en-US" dirty="0"/>
              <a:t>妈 ‘</a:t>
            </a:r>
            <a:r>
              <a:rPr lang="en-US" dirty="0"/>
              <a:t>mother’</a:t>
            </a:r>
          </a:p>
          <a:p>
            <a:r>
              <a:rPr lang="en-US" dirty="0"/>
              <a:t>Radical </a:t>
            </a:r>
            <a:r>
              <a:rPr lang="zh-TW" altLang="en-US" dirty="0"/>
              <a:t>人 </a:t>
            </a:r>
            <a:r>
              <a:rPr lang="en-US" dirty="0"/>
              <a:t>contains </a:t>
            </a:r>
            <a:r>
              <a:rPr lang="zh-TW" altLang="en-US" dirty="0"/>
              <a:t>个 </a:t>
            </a:r>
            <a:r>
              <a:rPr lang="en-US" altLang="zh-TW" dirty="0"/>
              <a:t>‘</a:t>
            </a:r>
            <a:r>
              <a:rPr lang="en-US" dirty="0"/>
              <a:t>general classifier’, </a:t>
            </a:r>
            <a:r>
              <a:rPr lang="zh-TW" altLang="en-US" dirty="0"/>
              <a:t>从 </a:t>
            </a:r>
            <a:r>
              <a:rPr lang="en-US" altLang="zh-TW" dirty="0"/>
              <a:t>‘</a:t>
            </a:r>
            <a:r>
              <a:rPr lang="en-US" dirty="0"/>
              <a:t>to follow’, </a:t>
            </a:r>
            <a:r>
              <a:rPr lang="zh-TW" altLang="en-US" dirty="0"/>
              <a:t>会 </a:t>
            </a:r>
            <a:r>
              <a:rPr lang="en-US" altLang="zh-TW" dirty="0"/>
              <a:t>‘</a:t>
            </a:r>
            <a:r>
              <a:rPr lang="en-US" dirty="0"/>
              <a:t>to meet’, </a:t>
            </a:r>
            <a:r>
              <a:rPr lang="zh-TW" altLang="en-US" dirty="0"/>
              <a:t>伞 </a:t>
            </a:r>
            <a:r>
              <a:rPr lang="en-US" altLang="zh-TW" dirty="0"/>
              <a:t>‘</a:t>
            </a:r>
            <a:r>
              <a:rPr lang="en-US" dirty="0"/>
              <a:t>umbrella’ </a:t>
            </a:r>
            <a:r>
              <a:rPr lang="zh-TW" altLang="en-US" dirty="0"/>
              <a:t>傘 </a:t>
            </a:r>
            <a:r>
              <a:rPr lang="en-US" altLang="zh-TW" dirty="0"/>
              <a:t>(</a:t>
            </a:r>
            <a:r>
              <a:rPr lang="en-US" dirty="0"/>
              <a:t>traditional version)</a:t>
            </a:r>
          </a:p>
          <a:p>
            <a:endParaRPr lang="en-US" dirty="0"/>
          </a:p>
        </p:txBody>
      </p:sp>
      <p:sp>
        <p:nvSpPr>
          <p:cNvPr id="5" name="Slide Number Placeholder 4">
            <a:extLst>
              <a:ext uri="{FF2B5EF4-FFF2-40B4-BE49-F238E27FC236}">
                <a16:creationId xmlns:a16="http://schemas.microsoft.com/office/drawing/2014/main" id="{064BB1C8-549E-E7F2-6000-F45F4AE95625}"/>
              </a:ext>
            </a:extLst>
          </p:cNvPr>
          <p:cNvSpPr>
            <a:spLocks noGrp="1"/>
          </p:cNvSpPr>
          <p:nvPr>
            <p:ph type="sldNum" sz="quarter" idx="12"/>
          </p:nvPr>
        </p:nvSpPr>
        <p:spPr/>
        <p:txBody>
          <a:bodyPr/>
          <a:lstStyle/>
          <a:p>
            <a:fld id="{9074843F-63A5-46D3-AD2E-6E41A65F0445}" type="slidenum">
              <a:rPr lang="en-US" smtClean="0"/>
              <a:t>16</a:t>
            </a:fld>
            <a:endParaRPr lang="en-US"/>
          </a:p>
        </p:txBody>
      </p:sp>
    </p:spTree>
    <p:extLst>
      <p:ext uri="{BB962C8B-B14F-4D97-AF65-F5344CB8AC3E}">
        <p14:creationId xmlns:p14="http://schemas.microsoft.com/office/powerpoint/2010/main" val="980099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4E438-06D0-0D5E-08C0-3EE81B00191F}"/>
              </a:ext>
            </a:extLst>
          </p:cNvPr>
          <p:cNvSpPr>
            <a:spLocks noGrp="1"/>
          </p:cNvSpPr>
          <p:nvPr>
            <p:ph type="title"/>
          </p:nvPr>
        </p:nvSpPr>
        <p:spPr/>
        <p:txBody>
          <a:bodyPr/>
          <a:lstStyle/>
          <a:p>
            <a:r>
              <a:rPr lang="en-GB" dirty="0"/>
              <a:t>Categorization: an issue of worldview</a:t>
            </a:r>
            <a:endParaRPr lang="en-US" dirty="0"/>
          </a:p>
        </p:txBody>
      </p:sp>
      <p:sp>
        <p:nvSpPr>
          <p:cNvPr id="3" name="Content Placeholder 2">
            <a:extLst>
              <a:ext uri="{FF2B5EF4-FFF2-40B4-BE49-F238E27FC236}">
                <a16:creationId xmlns:a16="http://schemas.microsoft.com/office/drawing/2014/main" id="{B61850CD-EEDC-375A-D5E6-0DAF7693D625}"/>
              </a:ext>
            </a:extLst>
          </p:cNvPr>
          <p:cNvSpPr>
            <a:spLocks noGrp="1"/>
          </p:cNvSpPr>
          <p:nvPr>
            <p:ph idx="1"/>
          </p:nvPr>
        </p:nvSpPr>
        <p:spPr/>
        <p:txBody>
          <a:bodyPr/>
          <a:lstStyle/>
          <a:p>
            <a:r>
              <a:rPr lang="en-US" dirty="0"/>
              <a:t>Radical (indexing component) as a semantic tag in Chinese.</a:t>
            </a:r>
          </a:p>
          <a:p>
            <a:r>
              <a:rPr lang="zh-TW" altLang="en-US" dirty="0"/>
              <a:t>女</a:t>
            </a:r>
          </a:p>
          <a:p>
            <a:r>
              <a:rPr lang="en-US" dirty="0"/>
              <a:t>Kinship terms: </a:t>
            </a:r>
          </a:p>
          <a:p>
            <a:r>
              <a:rPr lang="en-US" dirty="0"/>
              <a:t>with radical </a:t>
            </a:r>
            <a:r>
              <a:rPr lang="zh-TW" altLang="en-US" dirty="0"/>
              <a:t>女：妈、姥、姐、妹、姨、姑</a:t>
            </a:r>
          </a:p>
          <a:p>
            <a:r>
              <a:rPr lang="en-US" dirty="0"/>
              <a:t>with radical </a:t>
            </a:r>
            <a:r>
              <a:rPr lang="zh-TW" altLang="en-US" dirty="0"/>
              <a:t>男 ：舅、甥</a:t>
            </a:r>
          </a:p>
          <a:p>
            <a:r>
              <a:rPr lang="zh-TW" altLang="en-US" dirty="0"/>
              <a:t>爸、爷、兄、弟、叔、伯</a:t>
            </a:r>
            <a:endParaRPr lang="en-US" altLang="zh-TW" dirty="0"/>
          </a:p>
          <a:p>
            <a:endParaRPr lang="en-US" altLang="zh-TW" dirty="0"/>
          </a:p>
          <a:p>
            <a:r>
              <a:rPr lang="en-US" altLang="zh-TW" dirty="0" err="1"/>
              <a:t>Classnotes</a:t>
            </a:r>
            <a:r>
              <a:rPr lang="en-US" altLang="zh-TW" dirty="0"/>
              <a:t>: Scan QR code.</a:t>
            </a:r>
            <a:endParaRPr lang="zh-TW" altLang="en-US" dirty="0"/>
          </a:p>
          <a:p>
            <a:endParaRPr lang="en-US" dirty="0"/>
          </a:p>
        </p:txBody>
      </p:sp>
      <p:pic>
        <p:nvPicPr>
          <p:cNvPr id="4" name="Picture 3">
            <a:extLst>
              <a:ext uri="{FF2B5EF4-FFF2-40B4-BE49-F238E27FC236}">
                <a16:creationId xmlns:a16="http://schemas.microsoft.com/office/drawing/2014/main" id="{653736C7-A4FC-6B2A-92C7-B2B23AE3F42A}"/>
              </a:ext>
            </a:extLst>
          </p:cNvPr>
          <p:cNvPicPr>
            <a:picLocks noChangeAspect="1"/>
          </p:cNvPicPr>
          <p:nvPr/>
        </p:nvPicPr>
        <p:blipFill>
          <a:blip r:embed="rId2"/>
          <a:stretch>
            <a:fillRect/>
          </a:stretch>
        </p:blipFill>
        <p:spPr>
          <a:xfrm>
            <a:off x="8885009" y="3495674"/>
            <a:ext cx="2997201" cy="2997201"/>
          </a:xfrm>
          <a:prstGeom prst="rect">
            <a:avLst/>
          </a:prstGeom>
        </p:spPr>
      </p:pic>
      <p:sp>
        <p:nvSpPr>
          <p:cNvPr id="6" name="Slide Number Placeholder 5">
            <a:extLst>
              <a:ext uri="{FF2B5EF4-FFF2-40B4-BE49-F238E27FC236}">
                <a16:creationId xmlns:a16="http://schemas.microsoft.com/office/drawing/2014/main" id="{23BDCF6D-8FAE-A339-D49C-C4E915F54163}"/>
              </a:ext>
            </a:extLst>
          </p:cNvPr>
          <p:cNvSpPr>
            <a:spLocks noGrp="1"/>
          </p:cNvSpPr>
          <p:nvPr>
            <p:ph type="sldNum" sz="quarter" idx="12"/>
          </p:nvPr>
        </p:nvSpPr>
        <p:spPr/>
        <p:txBody>
          <a:bodyPr/>
          <a:lstStyle/>
          <a:p>
            <a:fld id="{9074843F-63A5-46D3-AD2E-6E41A65F0445}" type="slidenum">
              <a:rPr lang="en-US" smtClean="0"/>
              <a:t>17</a:t>
            </a:fld>
            <a:endParaRPr lang="en-US"/>
          </a:p>
        </p:txBody>
      </p:sp>
    </p:spTree>
    <p:extLst>
      <p:ext uri="{BB962C8B-B14F-4D97-AF65-F5344CB8AC3E}">
        <p14:creationId xmlns:p14="http://schemas.microsoft.com/office/powerpoint/2010/main" val="3735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2F4AD-C7B2-2F1F-02EA-07F17A69E1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7EFBEC-B1A5-FC22-C261-50C16ED7CE4E}"/>
              </a:ext>
            </a:extLst>
          </p:cNvPr>
          <p:cNvSpPr>
            <a:spLocks noGrp="1"/>
          </p:cNvSpPr>
          <p:nvPr>
            <p:ph type="title"/>
          </p:nvPr>
        </p:nvSpPr>
        <p:spPr>
          <a:xfrm>
            <a:off x="414000" y="656216"/>
            <a:ext cx="11059200" cy="515360"/>
          </a:xfrm>
        </p:spPr>
        <p:txBody>
          <a:bodyPr/>
          <a:lstStyle/>
          <a:p>
            <a:r>
              <a:rPr lang="en-US" dirty="0"/>
              <a:t>Summary of session 1</a:t>
            </a:r>
          </a:p>
        </p:txBody>
      </p:sp>
      <p:sp>
        <p:nvSpPr>
          <p:cNvPr id="3" name="Content Placeholder 2">
            <a:extLst>
              <a:ext uri="{FF2B5EF4-FFF2-40B4-BE49-F238E27FC236}">
                <a16:creationId xmlns:a16="http://schemas.microsoft.com/office/drawing/2014/main" id="{CE37C6D6-F21B-5E3C-2A3F-499F48FCE05B}"/>
              </a:ext>
            </a:extLst>
          </p:cNvPr>
          <p:cNvSpPr>
            <a:spLocks noGrp="1"/>
          </p:cNvSpPr>
          <p:nvPr>
            <p:ph idx="1"/>
          </p:nvPr>
        </p:nvSpPr>
        <p:spPr/>
        <p:txBody>
          <a:bodyPr>
            <a:normAutofit fontScale="85000" lnSpcReduction="20000"/>
          </a:bodyPr>
          <a:lstStyle/>
          <a:p>
            <a:r>
              <a:rPr lang="en-US" dirty="0"/>
              <a:t>Overview of Chinese language: </a:t>
            </a:r>
          </a:p>
          <a:p>
            <a:pPr marL="514350" indent="-514350">
              <a:buAutoNum type="arabicPeriod"/>
            </a:pPr>
            <a:r>
              <a:rPr lang="en-US" dirty="0">
                <a:highlight>
                  <a:srgbClr val="FFFF00"/>
                </a:highlight>
              </a:rPr>
              <a:t>Section of </a:t>
            </a:r>
            <a:r>
              <a:rPr lang="en-US" i="1" dirty="0">
                <a:highlight>
                  <a:srgbClr val="FFFF00"/>
                </a:highlight>
              </a:rPr>
              <a:t>Mandarin</a:t>
            </a:r>
            <a:r>
              <a:rPr lang="en-US" dirty="0">
                <a:highlight>
                  <a:srgbClr val="FFFF00"/>
                </a:highlight>
              </a:rPr>
              <a:t> and </a:t>
            </a:r>
            <a:r>
              <a:rPr lang="en-US" i="1" dirty="0">
                <a:highlight>
                  <a:srgbClr val="FFFF00"/>
                </a:highlight>
              </a:rPr>
              <a:t>Chinese</a:t>
            </a:r>
            <a:r>
              <a:rPr lang="en-US" dirty="0">
                <a:highlight>
                  <a:srgbClr val="FFFF00"/>
                </a:highlight>
              </a:rPr>
              <a:t> (languages): Define the difference between </a:t>
            </a:r>
            <a:r>
              <a:rPr lang="en-US" i="1" dirty="0">
                <a:highlight>
                  <a:srgbClr val="FFFF00"/>
                </a:highlight>
              </a:rPr>
              <a:t>Mandarin</a:t>
            </a:r>
            <a:r>
              <a:rPr lang="en-US" dirty="0">
                <a:highlight>
                  <a:srgbClr val="FFFF00"/>
                </a:highlight>
              </a:rPr>
              <a:t> and </a:t>
            </a:r>
            <a:r>
              <a:rPr lang="en-US" i="1" dirty="0">
                <a:highlight>
                  <a:srgbClr val="FFFF00"/>
                </a:highlight>
              </a:rPr>
              <a:t>Chinese</a:t>
            </a:r>
            <a:r>
              <a:rPr lang="en-US" dirty="0">
                <a:highlight>
                  <a:srgbClr val="FFFF00"/>
                </a:highlight>
              </a:rPr>
              <a:t>.</a:t>
            </a:r>
          </a:p>
          <a:p>
            <a:pPr marL="514350" indent="-514350">
              <a:buAutoNum type="arabicPeriod"/>
            </a:pPr>
            <a:r>
              <a:rPr lang="en-US" dirty="0"/>
              <a:t>Section of </a:t>
            </a:r>
            <a:r>
              <a:rPr lang="en-US" dirty="0" err="1"/>
              <a:t>pluricentricity</a:t>
            </a:r>
            <a:r>
              <a:rPr lang="en-US" dirty="0"/>
              <a:t>: Find out where Mandarin is spoken.</a:t>
            </a:r>
          </a:p>
          <a:p>
            <a:pPr marL="514350" indent="-514350">
              <a:buAutoNum type="arabicPeriod"/>
            </a:pPr>
            <a:r>
              <a:rPr lang="en-US" dirty="0">
                <a:highlight>
                  <a:srgbClr val="FFFF00"/>
                </a:highlight>
              </a:rPr>
              <a:t>Section of writing: </a:t>
            </a:r>
            <a:r>
              <a:rPr lang="en-US" i="1" dirty="0">
                <a:highlight>
                  <a:srgbClr val="FFFF00"/>
                </a:highlight>
              </a:rPr>
              <a:t>characters</a:t>
            </a:r>
            <a:r>
              <a:rPr lang="en-US" dirty="0">
                <a:highlight>
                  <a:srgbClr val="FFFF00"/>
                </a:highlight>
              </a:rPr>
              <a:t> as a writing system.</a:t>
            </a:r>
          </a:p>
          <a:p>
            <a:pPr marL="514350" indent="-514350">
              <a:buAutoNum type="arabicPeriod"/>
            </a:pPr>
            <a:r>
              <a:rPr lang="en-US" dirty="0"/>
              <a:t>Typological features of Chinese:</a:t>
            </a:r>
          </a:p>
          <a:p>
            <a:pPr lvl="1"/>
            <a:r>
              <a:rPr lang="en-US" dirty="0"/>
              <a:t>	- </a:t>
            </a:r>
            <a:r>
              <a:rPr lang="en-US" dirty="0" err="1">
                <a:highlight>
                  <a:srgbClr val="FFFF00"/>
                </a:highlight>
              </a:rPr>
              <a:t>monosyllabicity</a:t>
            </a:r>
            <a:r>
              <a:rPr lang="en-US" dirty="0">
                <a:highlight>
                  <a:srgbClr val="FFFF00"/>
                </a:highlight>
              </a:rPr>
              <a:t> </a:t>
            </a:r>
          </a:p>
          <a:p>
            <a:pPr lvl="1"/>
            <a:r>
              <a:rPr lang="en-US" dirty="0">
                <a:highlight>
                  <a:srgbClr val="FFFF00"/>
                </a:highlight>
              </a:rPr>
              <a:t>	-  homophony </a:t>
            </a:r>
          </a:p>
          <a:p>
            <a:pPr lvl="1"/>
            <a:r>
              <a:rPr lang="en-US" dirty="0"/>
              <a:t>	- classifier language</a:t>
            </a:r>
          </a:p>
          <a:p>
            <a:pPr lvl="1"/>
            <a:r>
              <a:rPr lang="en-US" dirty="0"/>
              <a:t>	- tonal language</a:t>
            </a:r>
          </a:p>
          <a:p>
            <a:pPr lvl="1"/>
            <a:r>
              <a:rPr lang="en-US" dirty="0"/>
              <a:t>	- tenseless language</a:t>
            </a:r>
          </a:p>
          <a:p>
            <a:pPr lvl="1"/>
            <a:r>
              <a:rPr lang="en-US" dirty="0"/>
              <a:t>	- the Chinese TIME</a:t>
            </a:r>
          </a:p>
          <a:p>
            <a:pPr marL="514350" indent="-514350">
              <a:buAutoNum type="arabicPeriod"/>
            </a:pPr>
            <a:r>
              <a:rPr lang="en-US" dirty="0"/>
              <a:t>Culture: the love of numbers</a:t>
            </a:r>
          </a:p>
        </p:txBody>
      </p:sp>
      <p:sp>
        <p:nvSpPr>
          <p:cNvPr id="5" name="Slide Number Placeholder 4">
            <a:extLst>
              <a:ext uri="{FF2B5EF4-FFF2-40B4-BE49-F238E27FC236}">
                <a16:creationId xmlns:a16="http://schemas.microsoft.com/office/drawing/2014/main" id="{2738CA76-DA8A-8552-6346-9EFBE019C0B2}"/>
              </a:ext>
            </a:extLst>
          </p:cNvPr>
          <p:cNvSpPr>
            <a:spLocks noGrp="1"/>
          </p:cNvSpPr>
          <p:nvPr>
            <p:ph type="sldNum" sz="quarter" idx="12"/>
          </p:nvPr>
        </p:nvSpPr>
        <p:spPr/>
        <p:txBody>
          <a:bodyPr/>
          <a:lstStyle/>
          <a:p>
            <a:fld id="{8E65DDB9-E84A-4787-99F1-1C115AABD511}" type="slidenum">
              <a:rPr lang="en-US" smtClean="0"/>
              <a:t>18</a:t>
            </a:fld>
            <a:endParaRPr lang="en-US"/>
          </a:p>
        </p:txBody>
      </p:sp>
    </p:spTree>
    <p:extLst>
      <p:ext uri="{BB962C8B-B14F-4D97-AF65-F5344CB8AC3E}">
        <p14:creationId xmlns:p14="http://schemas.microsoft.com/office/powerpoint/2010/main" val="3378341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F988-67A3-EEDC-C399-DAD0B945EB61}"/>
              </a:ext>
            </a:extLst>
          </p:cNvPr>
          <p:cNvSpPr>
            <a:spLocks noGrp="1"/>
          </p:cNvSpPr>
          <p:nvPr>
            <p:ph type="title"/>
          </p:nvPr>
        </p:nvSpPr>
        <p:spPr/>
        <p:txBody>
          <a:bodyPr/>
          <a:lstStyle/>
          <a:p>
            <a:r>
              <a:rPr lang="en-GB" dirty="0"/>
              <a:t>Preparation for session 2</a:t>
            </a:r>
            <a:endParaRPr lang="cs-CZ" dirty="0"/>
          </a:p>
        </p:txBody>
      </p:sp>
      <p:sp>
        <p:nvSpPr>
          <p:cNvPr id="3" name="Content Placeholder 2">
            <a:extLst>
              <a:ext uri="{FF2B5EF4-FFF2-40B4-BE49-F238E27FC236}">
                <a16:creationId xmlns:a16="http://schemas.microsoft.com/office/drawing/2014/main" id="{D5FACA2B-A411-CAAB-2A3E-35D9880A523F}"/>
              </a:ext>
            </a:extLst>
          </p:cNvPr>
          <p:cNvSpPr>
            <a:spLocks noGrp="1"/>
          </p:cNvSpPr>
          <p:nvPr>
            <p:ph idx="1"/>
          </p:nvPr>
        </p:nvSpPr>
        <p:spPr/>
        <p:txBody>
          <a:bodyPr/>
          <a:lstStyle/>
          <a:p>
            <a:pPr marL="457200" indent="-457200">
              <a:buFontTx/>
              <a:buChar char="-"/>
            </a:pPr>
            <a:r>
              <a:rPr lang="en-GB" dirty="0"/>
              <a:t>Define the numerical classifier.</a:t>
            </a:r>
          </a:p>
          <a:p>
            <a:pPr marL="457200" indent="-457200">
              <a:buFontTx/>
              <a:buChar char="-"/>
            </a:pPr>
            <a:endParaRPr lang="en-GB" dirty="0"/>
          </a:p>
          <a:p>
            <a:pPr marL="457200" indent="-457200">
              <a:buFontTx/>
              <a:buChar char="-"/>
            </a:pPr>
            <a:r>
              <a:rPr lang="en-GB" dirty="0"/>
              <a:t>Define categorization as a human cognitive capacity.</a:t>
            </a:r>
          </a:p>
          <a:p>
            <a:pPr marL="457200" indent="-457200">
              <a:buFontTx/>
              <a:buChar char="-"/>
            </a:pPr>
            <a:endParaRPr lang="en-GB" dirty="0"/>
          </a:p>
          <a:p>
            <a:pPr marL="457200" indent="-457200">
              <a:buFontTx/>
              <a:buChar char="-"/>
            </a:pPr>
            <a:r>
              <a:rPr lang="en-GB" dirty="0"/>
              <a:t>Does your language have some numbers that its speakers prefer? Are there symbolic meanings in the numbers?</a:t>
            </a:r>
          </a:p>
          <a:p>
            <a:pPr marL="457200" indent="-457200">
              <a:buFontTx/>
              <a:buChar char="-"/>
            </a:pPr>
            <a:endParaRPr lang="cs-CZ" dirty="0"/>
          </a:p>
        </p:txBody>
      </p:sp>
      <p:sp>
        <p:nvSpPr>
          <p:cNvPr id="4" name="Slide Number Placeholder 3">
            <a:extLst>
              <a:ext uri="{FF2B5EF4-FFF2-40B4-BE49-F238E27FC236}">
                <a16:creationId xmlns:a16="http://schemas.microsoft.com/office/drawing/2014/main" id="{FD993393-196F-9F86-478F-F2650228D1B8}"/>
              </a:ext>
            </a:extLst>
          </p:cNvPr>
          <p:cNvSpPr>
            <a:spLocks noGrp="1"/>
          </p:cNvSpPr>
          <p:nvPr>
            <p:ph type="sldNum" sz="quarter" idx="12"/>
          </p:nvPr>
        </p:nvSpPr>
        <p:spPr/>
        <p:txBody>
          <a:bodyPr/>
          <a:lstStyle/>
          <a:p>
            <a:fld id="{8E65DDB9-E84A-4787-99F1-1C115AABD511}" type="slidenum">
              <a:rPr lang="en-US" smtClean="0"/>
              <a:t>19</a:t>
            </a:fld>
            <a:endParaRPr lang="en-US"/>
          </a:p>
        </p:txBody>
      </p:sp>
    </p:spTree>
    <p:extLst>
      <p:ext uri="{BB962C8B-B14F-4D97-AF65-F5344CB8AC3E}">
        <p14:creationId xmlns:p14="http://schemas.microsoft.com/office/powerpoint/2010/main" val="569829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21A11-16C3-C3BD-F59F-6D2D128CB257}"/>
              </a:ext>
            </a:extLst>
          </p:cNvPr>
          <p:cNvSpPr>
            <a:spLocks noGrp="1"/>
          </p:cNvSpPr>
          <p:nvPr>
            <p:ph type="title"/>
          </p:nvPr>
        </p:nvSpPr>
        <p:spPr/>
        <p:txBody>
          <a:bodyPr/>
          <a:lstStyle/>
          <a:p>
            <a:r>
              <a:rPr lang="en-US" dirty="0"/>
              <a:t>Block overview</a:t>
            </a:r>
            <a:endParaRPr lang="en-US" dirty="0">
              <a:highlight>
                <a:srgbClr val="FFFF00"/>
              </a:highlight>
            </a:endParaRPr>
          </a:p>
        </p:txBody>
      </p:sp>
      <p:sp>
        <p:nvSpPr>
          <p:cNvPr id="3" name="Content Placeholder 2">
            <a:extLst>
              <a:ext uri="{FF2B5EF4-FFF2-40B4-BE49-F238E27FC236}">
                <a16:creationId xmlns:a16="http://schemas.microsoft.com/office/drawing/2014/main" id="{18B4B269-C744-3BA1-C9A1-0A4E441F6B05}"/>
              </a:ext>
            </a:extLst>
          </p:cNvPr>
          <p:cNvSpPr>
            <a:spLocks noGrp="1"/>
          </p:cNvSpPr>
          <p:nvPr>
            <p:ph idx="1"/>
          </p:nvPr>
        </p:nvSpPr>
        <p:spPr/>
        <p:txBody>
          <a:bodyPr>
            <a:normAutofit fontScale="85000" lnSpcReduction="20000"/>
          </a:bodyPr>
          <a:lstStyle/>
          <a:p>
            <a:r>
              <a:rPr lang="en-US" dirty="0"/>
              <a:t>Overview of Chinese language: </a:t>
            </a:r>
          </a:p>
          <a:p>
            <a:pPr marL="514350" indent="-514350">
              <a:buAutoNum type="arabicPeriod"/>
            </a:pPr>
            <a:r>
              <a:rPr lang="en-US" dirty="0">
                <a:highlight>
                  <a:srgbClr val="FFFF00"/>
                </a:highlight>
              </a:rPr>
              <a:t>Section of </a:t>
            </a:r>
            <a:r>
              <a:rPr lang="en-US" i="1" dirty="0">
                <a:highlight>
                  <a:srgbClr val="FFFF00"/>
                </a:highlight>
              </a:rPr>
              <a:t>Mandarin</a:t>
            </a:r>
            <a:r>
              <a:rPr lang="en-US" dirty="0">
                <a:highlight>
                  <a:srgbClr val="FFFF00"/>
                </a:highlight>
              </a:rPr>
              <a:t> and </a:t>
            </a:r>
            <a:r>
              <a:rPr lang="en-US" i="1" dirty="0">
                <a:highlight>
                  <a:srgbClr val="FFFF00"/>
                </a:highlight>
              </a:rPr>
              <a:t>Chinese</a:t>
            </a:r>
            <a:r>
              <a:rPr lang="en-US" dirty="0">
                <a:highlight>
                  <a:srgbClr val="FFFF00"/>
                </a:highlight>
              </a:rPr>
              <a:t> (languages): Define the difference between </a:t>
            </a:r>
            <a:r>
              <a:rPr lang="en-US" i="1" dirty="0">
                <a:highlight>
                  <a:srgbClr val="FFFF00"/>
                </a:highlight>
              </a:rPr>
              <a:t>Mandarin</a:t>
            </a:r>
            <a:r>
              <a:rPr lang="en-US" dirty="0">
                <a:highlight>
                  <a:srgbClr val="FFFF00"/>
                </a:highlight>
              </a:rPr>
              <a:t> and </a:t>
            </a:r>
            <a:r>
              <a:rPr lang="en-US" i="1" dirty="0">
                <a:highlight>
                  <a:srgbClr val="FFFF00"/>
                </a:highlight>
              </a:rPr>
              <a:t>Chinese</a:t>
            </a:r>
            <a:r>
              <a:rPr lang="en-US" dirty="0">
                <a:highlight>
                  <a:srgbClr val="FFFF00"/>
                </a:highlight>
              </a:rPr>
              <a:t>.</a:t>
            </a:r>
          </a:p>
          <a:p>
            <a:pPr marL="514350" indent="-514350">
              <a:buAutoNum type="arabicPeriod"/>
            </a:pPr>
            <a:r>
              <a:rPr lang="en-US" dirty="0">
                <a:highlight>
                  <a:srgbClr val="C0C0C0"/>
                </a:highlight>
              </a:rPr>
              <a:t>Section of </a:t>
            </a:r>
            <a:r>
              <a:rPr lang="en-US" dirty="0" err="1">
                <a:highlight>
                  <a:srgbClr val="C0C0C0"/>
                </a:highlight>
              </a:rPr>
              <a:t>pluricentricity</a:t>
            </a:r>
            <a:r>
              <a:rPr lang="en-US" dirty="0">
                <a:highlight>
                  <a:srgbClr val="C0C0C0"/>
                </a:highlight>
              </a:rPr>
              <a:t>: Find out where Mandarin is spoken.</a:t>
            </a:r>
          </a:p>
          <a:p>
            <a:pPr marL="514350" indent="-514350">
              <a:buAutoNum type="arabicPeriod"/>
            </a:pPr>
            <a:r>
              <a:rPr lang="en-US" dirty="0">
                <a:highlight>
                  <a:srgbClr val="FFFF00"/>
                </a:highlight>
              </a:rPr>
              <a:t>Section of writing: Please define </a:t>
            </a:r>
            <a:r>
              <a:rPr lang="en-US" i="1" dirty="0">
                <a:highlight>
                  <a:srgbClr val="FFFF00"/>
                </a:highlight>
              </a:rPr>
              <a:t>characters</a:t>
            </a:r>
            <a:r>
              <a:rPr lang="en-US" dirty="0">
                <a:highlight>
                  <a:srgbClr val="FFFF00"/>
                </a:highlight>
              </a:rPr>
              <a:t> as a writing system.</a:t>
            </a:r>
          </a:p>
          <a:p>
            <a:pPr marL="514350" indent="-514350">
              <a:buAutoNum type="arabicPeriod"/>
            </a:pPr>
            <a:r>
              <a:rPr lang="en-US" dirty="0"/>
              <a:t>Typological features of Chinese:</a:t>
            </a:r>
          </a:p>
          <a:p>
            <a:pPr lvl="1"/>
            <a:r>
              <a:rPr lang="en-US" dirty="0">
                <a:highlight>
                  <a:srgbClr val="FFFF00"/>
                </a:highlight>
              </a:rPr>
              <a:t>	- </a:t>
            </a:r>
            <a:r>
              <a:rPr lang="en-US" dirty="0" err="1">
                <a:highlight>
                  <a:srgbClr val="FFFF00"/>
                </a:highlight>
              </a:rPr>
              <a:t>monosyllabicity</a:t>
            </a:r>
            <a:r>
              <a:rPr lang="en-US" dirty="0">
                <a:highlight>
                  <a:srgbClr val="FFFF00"/>
                </a:highlight>
              </a:rPr>
              <a:t> </a:t>
            </a:r>
          </a:p>
          <a:p>
            <a:pPr lvl="1"/>
            <a:r>
              <a:rPr lang="en-US" dirty="0">
                <a:highlight>
                  <a:srgbClr val="FFFF00"/>
                </a:highlight>
              </a:rPr>
              <a:t>	- homophony </a:t>
            </a:r>
          </a:p>
          <a:p>
            <a:pPr lvl="1"/>
            <a:r>
              <a:rPr lang="en-US" dirty="0"/>
              <a:t>	- </a:t>
            </a:r>
            <a:r>
              <a:rPr lang="en-US" dirty="0">
                <a:highlight>
                  <a:srgbClr val="FF00FF"/>
                </a:highlight>
              </a:rPr>
              <a:t>classifier language</a:t>
            </a:r>
          </a:p>
          <a:p>
            <a:pPr lvl="1"/>
            <a:r>
              <a:rPr lang="en-US" dirty="0"/>
              <a:t>	</a:t>
            </a:r>
            <a:r>
              <a:rPr lang="en-US" dirty="0">
                <a:highlight>
                  <a:srgbClr val="C0C0C0"/>
                </a:highlight>
              </a:rPr>
              <a:t>- tonal language</a:t>
            </a:r>
          </a:p>
          <a:p>
            <a:pPr lvl="1"/>
            <a:r>
              <a:rPr lang="en-US" dirty="0">
                <a:highlight>
                  <a:srgbClr val="C0C0C0"/>
                </a:highlight>
              </a:rPr>
              <a:t>	- tenseless language</a:t>
            </a:r>
          </a:p>
          <a:p>
            <a:pPr lvl="1"/>
            <a:r>
              <a:rPr lang="en-US" dirty="0">
                <a:highlight>
                  <a:srgbClr val="C0C0C0"/>
                </a:highlight>
              </a:rPr>
              <a:t>	- the Chinese TIME</a:t>
            </a:r>
          </a:p>
          <a:p>
            <a:pPr marL="514350" indent="-514350">
              <a:buAutoNum type="arabicPeriod"/>
            </a:pPr>
            <a:r>
              <a:rPr lang="en-US" dirty="0">
                <a:highlight>
                  <a:srgbClr val="FF00FF"/>
                </a:highlight>
              </a:rPr>
              <a:t>Culture: the love of numbers</a:t>
            </a:r>
          </a:p>
        </p:txBody>
      </p:sp>
      <p:sp>
        <p:nvSpPr>
          <p:cNvPr id="5" name="Slide Number Placeholder 4">
            <a:extLst>
              <a:ext uri="{FF2B5EF4-FFF2-40B4-BE49-F238E27FC236}">
                <a16:creationId xmlns:a16="http://schemas.microsoft.com/office/drawing/2014/main" id="{9572D513-89CA-18E4-D222-461FE9F2D3D0}"/>
              </a:ext>
            </a:extLst>
          </p:cNvPr>
          <p:cNvSpPr>
            <a:spLocks noGrp="1"/>
          </p:cNvSpPr>
          <p:nvPr>
            <p:ph type="sldNum" sz="quarter" idx="12"/>
          </p:nvPr>
        </p:nvSpPr>
        <p:spPr/>
        <p:txBody>
          <a:bodyPr/>
          <a:lstStyle/>
          <a:p>
            <a:fld id="{8E65DDB9-E84A-4787-99F1-1C115AABD511}" type="slidenum">
              <a:rPr lang="en-US" smtClean="0"/>
              <a:t>2</a:t>
            </a:fld>
            <a:endParaRPr lang="en-US"/>
          </a:p>
        </p:txBody>
      </p:sp>
    </p:spTree>
    <p:extLst>
      <p:ext uri="{BB962C8B-B14F-4D97-AF65-F5344CB8AC3E}">
        <p14:creationId xmlns:p14="http://schemas.microsoft.com/office/powerpoint/2010/main" val="2988255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F988-67A3-EEDC-C399-DAD0B945EB61}"/>
              </a:ext>
            </a:extLst>
          </p:cNvPr>
          <p:cNvSpPr>
            <a:spLocks noGrp="1"/>
          </p:cNvSpPr>
          <p:nvPr>
            <p:ph type="title"/>
          </p:nvPr>
        </p:nvSpPr>
        <p:spPr/>
        <p:txBody>
          <a:bodyPr/>
          <a:lstStyle/>
          <a:p>
            <a:r>
              <a:rPr lang="en-GB" dirty="0"/>
              <a:t>Check test for session 2</a:t>
            </a:r>
            <a:endParaRPr lang="cs-CZ" dirty="0"/>
          </a:p>
        </p:txBody>
      </p:sp>
      <p:sp>
        <p:nvSpPr>
          <p:cNvPr id="3" name="Content Placeholder 2">
            <a:extLst>
              <a:ext uri="{FF2B5EF4-FFF2-40B4-BE49-F238E27FC236}">
                <a16:creationId xmlns:a16="http://schemas.microsoft.com/office/drawing/2014/main" id="{D5FACA2B-A411-CAAB-2A3E-35D9880A523F}"/>
              </a:ext>
            </a:extLst>
          </p:cNvPr>
          <p:cNvSpPr>
            <a:spLocks noGrp="1"/>
          </p:cNvSpPr>
          <p:nvPr>
            <p:ph idx="1"/>
          </p:nvPr>
        </p:nvSpPr>
        <p:spPr/>
        <p:txBody>
          <a:bodyPr/>
          <a:lstStyle/>
          <a:p>
            <a:pPr marL="457200" indent="-457200">
              <a:buFontTx/>
              <a:buChar char="-"/>
            </a:pPr>
            <a:r>
              <a:rPr lang="en-GB" dirty="0"/>
              <a:t>Define the numerical classifier.</a:t>
            </a:r>
          </a:p>
          <a:p>
            <a:pPr marL="457200" indent="-457200">
              <a:buFontTx/>
              <a:buChar char="-"/>
            </a:pPr>
            <a:endParaRPr lang="en-GB" dirty="0"/>
          </a:p>
          <a:p>
            <a:pPr marL="457200" indent="-457200">
              <a:buFontTx/>
              <a:buChar char="-"/>
            </a:pPr>
            <a:r>
              <a:rPr lang="en-GB" dirty="0"/>
              <a:t>Define categorization as a human cognitive capacity.</a:t>
            </a:r>
          </a:p>
          <a:p>
            <a:pPr marL="457200" indent="-457200">
              <a:buFontTx/>
              <a:buChar char="-"/>
            </a:pPr>
            <a:endParaRPr lang="en-GB" dirty="0"/>
          </a:p>
          <a:p>
            <a:pPr marL="457200" indent="-457200">
              <a:buFontTx/>
              <a:buChar char="-"/>
            </a:pPr>
            <a:r>
              <a:rPr lang="en-GB" dirty="0"/>
              <a:t>Does your language have some numbers that its speakers prefer? Are there symbolic meanings in the numbers?</a:t>
            </a:r>
          </a:p>
          <a:p>
            <a:pPr marL="457200" indent="-457200">
              <a:buFontTx/>
              <a:buChar char="-"/>
            </a:pPr>
            <a:endParaRPr lang="cs-CZ" dirty="0"/>
          </a:p>
        </p:txBody>
      </p:sp>
      <p:sp>
        <p:nvSpPr>
          <p:cNvPr id="4" name="Slide Number Placeholder 3">
            <a:extLst>
              <a:ext uri="{FF2B5EF4-FFF2-40B4-BE49-F238E27FC236}">
                <a16:creationId xmlns:a16="http://schemas.microsoft.com/office/drawing/2014/main" id="{FD993393-196F-9F86-478F-F2650228D1B8}"/>
              </a:ext>
            </a:extLst>
          </p:cNvPr>
          <p:cNvSpPr>
            <a:spLocks noGrp="1"/>
          </p:cNvSpPr>
          <p:nvPr>
            <p:ph type="sldNum" sz="quarter" idx="12"/>
          </p:nvPr>
        </p:nvSpPr>
        <p:spPr/>
        <p:txBody>
          <a:bodyPr/>
          <a:lstStyle/>
          <a:p>
            <a:fld id="{8E65DDB9-E84A-4787-99F1-1C115AABD511}" type="slidenum">
              <a:rPr lang="en-US" smtClean="0"/>
              <a:t>20</a:t>
            </a:fld>
            <a:endParaRPr lang="en-US"/>
          </a:p>
        </p:txBody>
      </p:sp>
    </p:spTree>
    <p:extLst>
      <p:ext uri="{BB962C8B-B14F-4D97-AF65-F5344CB8AC3E}">
        <p14:creationId xmlns:p14="http://schemas.microsoft.com/office/powerpoint/2010/main" val="2274565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2F4AD-C7B2-2F1F-02EA-07F17A69E1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7EFBEC-B1A5-FC22-C261-50C16ED7CE4E}"/>
              </a:ext>
            </a:extLst>
          </p:cNvPr>
          <p:cNvSpPr>
            <a:spLocks noGrp="1"/>
          </p:cNvSpPr>
          <p:nvPr>
            <p:ph type="title"/>
          </p:nvPr>
        </p:nvSpPr>
        <p:spPr/>
        <p:txBody>
          <a:bodyPr/>
          <a:lstStyle/>
          <a:p>
            <a:r>
              <a:rPr lang="en-US" dirty="0"/>
              <a:t>Overview of </a:t>
            </a:r>
            <a:r>
              <a:rPr lang="en-US" dirty="0">
                <a:highlight>
                  <a:srgbClr val="FF00FF"/>
                </a:highlight>
              </a:rPr>
              <a:t>session 2</a:t>
            </a:r>
          </a:p>
        </p:txBody>
      </p:sp>
      <p:sp>
        <p:nvSpPr>
          <p:cNvPr id="3" name="Content Placeholder 2">
            <a:extLst>
              <a:ext uri="{FF2B5EF4-FFF2-40B4-BE49-F238E27FC236}">
                <a16:creationId xmlns:a16="http://schemas.microsoft.com/office/drawing/2014/main" id="{CE37C6D6-F21B-5E3C-2A3F-499F48FCE05B}"/>
              </a:ext>
            </a:extLst>
          </p:cNvPr>
          <p:cNvSpPr>
            <a:spLocks noGrp="1"/>
          </p:cNvSpPr>
          <p:nvPr>
            <p:ph idx="1"/>
          </p:nvPr>
        </p:nvSpPr>
        <p:spPr/>
        <p:txBody>
          <a:bodyPr>
            <a:normAutofit fontScale="85000" lnSpcReduction="20000"/>
          </a:bodyPr>
          <a:lstStyle/>
          <a:p>
            <a:r>
              <a:rPr lang="en-US" dirty="0"/>
              <a:t>Overview of Chinese language: </a:t>
            </a:r>
          </a:p>
          <a:p>
            <a:pPr marL="514350" indent="-514350">
              <a:buAutoNum type="arabicPeriod"/>
            </a:pPr>
            <a:r>
              <a:rPr lang="en-US" dirty="0">
                <a:highlight>
                  <a:srgbClr val="FFFF00"/>
                </a:highlight>
              </a:rPr>
              <a:t>Section of </a:t>
            </a:r>
            <a:r>
              <a:rPr lang="en-US" i="1" dirty="0">
                <a:highlight>
                  <a:srgbClr val="FFFF00"/>
                </a:highlight>
              </a:rPr>
              <a:t>Mandarin</a:t>
            </a:r>
            <a:r>
              <a:rPr lang="en-US" dirty="0">
                <a:highlight>
                  <a:srgbClr val="FFFF00"/>
                </a:highlight>
              </a:rPr>
              <a:t> and </a:t>
            </a:r>
            <a:r>
              <a:rPr lang="en-US" i="1" dirty="0">
                <a:highlight>
                  <a:srgbClr val="FFFF00"/>
                </a:highlight>
              </a:rPr>
              <a:t>Chinese</a:t>
            </a:r>
            <a:r>
              <a:rPr lang="en-US" dirty="0">
                <a:highlight>
                  <a:srgbClr val="FFFF00"/>
                </a:highlight>
              </a:rPr>
              <a:t> (languages): Define the difference between </a:t>
            </a:r>
            <a:r>
              <a:rPr lang="en-US" i="1" dirty="0">
                <a:highlight>
                  <a:srgbClr val="FFFF00"/>
                </a:highlight>
              </a:rPr>
              <a:t>Mandarin</a:t>
            </a:r>
            <a:r>
              <a:rPr lang="en-US" dirty="0">
                <a:highlight>
                  <a:srgbClr val="FFFF00"/>
                </a:highlight>
              </a:rPr>
              <a:t> and </a:t>
            </a:r>
            <a:r>
              <a:rPr lang="en-US" i="1" dirty="0">
                <a:highlight>
                  <a:srgbClr val="FFFF00"/>
                </a:highlight>
              </a:rPr>
              <a:t>Chinese</a:t>
            </a:r>
            <a:r>
              <a:rPr lang="en-US" dirty="0">
                <a:highlight>
                  <a:srgbClr val="FFFF00"/>
                </a:highlight>
              </a:rPr>
              <a:t>.</a:t>
            </a:r>
          </a:p>
          <a:p>
            <a:pPr marL="514350" indent="-514350">
              <a:buAutoNum type="arabicPeriod"/>
            </a:pPr>
            <a:r>
              <a:rPr lang="en-US" dirty="0"/>
              <a:t>Section of </a:t>
            </a:r>
            <a:r>
              <a:rPr lang="en-US" dirty="0" err="1"/>
              <a:t>pluricentricity</a:t>
            </a:r>
            <a:r>
              <a:rPr lang="en-US" dirty="0"/>
              <a:t>: Find out where Mandarin is spoken.</a:t>
            </a:r>
          </a:p>
          <a:p>
            <a:pPr marL="514350" indent="-514350">
              <a:buAutoNum type="arabicPeriod"/>
            </a:pPr>
            <a:r>
              <a:rPr lang="en-US" dirty="0">
                <a:highlight>
                  <a:srgbClr val="FFFF00"/>
                </a:highlight>
              </a:rPr>
              <a:t>Section of writing: </a:t>
            </a:r>
            <a:r>
              <a:rPr lang="en-US" i="1" dirty="0">
                <a:highlight>
                  <a:srgbClr val="FFFF00"/>
                </a:highlight>
              </a:rPr>
              <a:t>characters</a:t>
            </a:r>
            <a:r>
              <a:rPr lang="en-US" dirty="0">
                <a:highlight>
                  <a:srgbClr val="FFFF00"/>
                </a:highlight>
              </a:rPr>
              <a:t> as a writing system.</a:t>
            </a:r>
          </a:p>
          <a:p>
            <a:pPr marL="514350" indent="-514350">
              <a:buAutoNum type="arabicPeriod"/>
            </a:pPr>
            <a:r>
              <a:rPr lang="en-US" dirty="0"/>
              <a:t>Typological features of Chinese:</a:t>
            </a:r>
          </a:p>
          <a:p>
            <a:pPr lvl="1"/>
            <a:r>
              <a:rPr lang="en-US" dirty="0"/>
              <a:t>	- </a:t>
            </a:r>
            <a:r>
              <a:rPr lang="en-US" dirty="0" err="1">
                <a:highlight>
                  <a:srgbClr val="FFFF00"/>
                </a:highlight>
              </a:rPr>
              <a:t>monosyllabicity</a:t>
            </a:r>
            <a:r>
              <a:rPr lang="en-US" dirty="0">
                <a:highlight>
                  <a:srgbClr val="FFFF00"/>
                </a:highlight>
              </a:rPr>
              <a:t> </a:t>
            </a:r>
          </a:p>
          <a:p>
            <a:pPr lvl="1"/>
            <a:r>
              <a:rPr lang="en-US" dirty="0">
                <a:highlight>
                  <a:srgbClr val="FFFF00"/>
                </a:highlight>
              </a:rPr>
              <a:t>	- homophony</a:t>
            </a:r>
          </a:p>
          <a:p>
            <a:pPr lvl="1"/>
            <a:r>
              <a:rPr lang="en-US" dirty="0"/>
              <a:t>	- </a:t>
            </a:r>
            <a:r>
              <a:rPr lang="en-US" dirty="0">
                <a:highlight>
                  <a:srgbClr val="FF00FF"/>
                </a:highlight>
              </a:rPr>
              <a:t>classifier language (categorization)</a:t>
            </a:r>
          </a:p>
          <a:p>
            <a:pPr lvl="1"/>
            <a:r>
              <a:rPr lang="en-US" dirty="0"/>
              <a:t>	- tonal language</a:t>
            </a:r>
          </a:p>
          <a:p>
            <a:pPr lvl="1"/>
            <a:r>
              <a:rPr lang="en-US" dirty="0"/>
              <a:t>	- tenseless language</a:t>
            </a:r>
          </a:p>
          <a:p>
            <a:pPr lvl="1"/>
            <a:r>
              <a:rPr lang="en-US" dirty="0"/>
              <a:t>	- the Chinese TIME</a:t>
            </a:r>
          </a:p>
          <a:p>
            <a:pPr marL="514350" indent="-514350">
              <a:buAutoNum type="arabicPeriod"/>
            </a:pPr>
            <a:r>
              <a:rPr lang="en-US" dirty="0">
                <a:highlight>
                  <a:srgbClr val="FF00FF"/>
                </a:highlight>
              </a:rPr>
              <a:t>Culture: the love of numbers</a:t>
            </a:r>
          </a:p>
        </p:txBody>
      </p:sp>
      <p:sp>
        <p:nvSpPr>
          <p:cNvPr id="5" name="Slide Number Placeholder 4">
            <a:extLst>
              <a:ext uri="{FF2B5EF4-FFF2-40B4-BE49-F238E27FC236}">
                <a16:creationId xmlns:a16="http://schemas.microsoft.com/office/drawing/2014/main" id="{056AC40B-9ABB-3599-8651-E234AB063EF1}"/>
              </a:ext>
            </a:extLst>
          </p:cNvPr>
          <p:cNvSpPr>
            <a:spLocks noGrp="1"/>
          </p:cNvSpPr>
          <p:nvPr>
            <p:ph type="sldNum" sz="quarter" idx="12"/>
          </p:nvPr>
        </p:nvSpPr>
        <p:spPr/>
        <p:txBody>
          <a:bodyPr/>
          <a:lstStyle/>
          <a:p>
            <a:fld id="{8E65DDB9-E84A-4787-99F1-1C115AABD511}" type="slidenum">
              <a:rPr lang="en-US" smtClean="0"/>
              <a:t>21</a:t>
            </a:fld>
            <a:endParaRPr lang="en-US"/>
          </a:p>
        </p:txBody>
      </p:sp>
    </p:spTree>
    <p:extLst>
      <p:ext uri="{BB962C8B-B14F-4D97-AF65-F5344CB8AC3E}">
        <p14:creationId xmlns:p14="http://schemas.microsoft.com/office/powerpoint/2010/main" val="3259915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93CD1-387A-DDD5-0C9E-58166DC042A6}"/>
              </a:ext>
            </a:extLst>
          </p:cNvPr>
          <p:cNvSpPr>
            <a:spLocks noGrp="1"/>
          </p:cNvSpPr>
          <p:nvPr>
            <p:ph type="title"/>
          </p:nvPr>
        </p:nvSpPr>
        <p:spPr/>
        <p:txBody>
          <a:bodyPr/>
          <a:lstStyle/>
          <a:p>
            <a:r>
              <a:rPr lang="en-US" dirty="0"/>
              <a:t>Linguistic categorization</a:t>
            </a:r>
          </a:p>
        </p:txBody>
      </p:sp>
      <p:sp>
        <p:nvSpPr>
          <p:cNvPr id="3" name="Content Placeholder 2">
            <a:extLst>
              <a:ext uri="{FF2B5EF4-FFF2-40B4-BE49-F238E27FC236}">
                <a16:creationId xmlns:a16="http://schemas.microsoft.com/office/drawing/2014/main" id="{189200B8-7495-9CEA-CD96-2078293A729E}"/>
              </a:ext>
            </a:extLst>
          </p:cNvPr>
          <p:cNvSpPr>
            <a:spLocks noGrp="1"/>
          </p:cNvSpPr>
          <p:nvPr>
            <p:ph idx="1"/>
          </p:nvPr>
        </p:nvSpPr>
        <p:spPr/>
        <p:txBody>
          <a:bodyPr/>
          <a:lstStyle/>
          <a:p>
            <a:pPr marL="457200" indent="-457200">
              <a:buFontTx/>
              <a:buChar char="-"/>
            </a:pPr>
            <a:r>
              <a:rPr lang="en-US" dirty="0"/>
              <a:t>allow humans to organize things, objects, and ideas that exist around them and simplify their understanding of the world. For humans, both concrete objects and abstract ideas are recognized, differentiated, and understood through categorization. Objects are usually categorized for some adaptive or pragmatic purposes.</a:t>
            </a:r>
          </a:p>
          <a:p>
            <a:pPr marL="457200" indent="-457200">
              <a:buFontTx/>
              <a:buChar char="-"/>
            </a:pPr>
            <a:endParaRPr lang="en-US" dirty="0"/>
          </a:p>
          <a:p>
            <a:endParaRPr lang="en-US" dirty="0"/>
          </a:p>
        </p:txBody>
      </p:sp>
      <p:sp>
        <p:nvSpPr>
          <p:cNvPr id="5" name="Slide Number Placeholder 4">
            <a:extLst>
              <a:ext uri="{FF2B5EF4-FFF2-40B4-BE49-F238E27FC236}">
                <a16:creationId xmlns:a16="http://schemas.microsoft.com/office/drawing/2014/main" id="{97186545-5BF1-2722-2AE9-24F1217CD8AD}"/>
              </a:ext>
            </a:extLst>
          </p:cNvPr>
          <p:cNvSpPr>
            <a:spLocks noGrp="1"/>
          </p:cNvSpPr>
          <p:nvPr>
            <p:ph type="sldNum" sz="quarter" idx="12"/>
          </p:nvPr>
        </p:nvSpPr>
        <p:spPr/>
        <p:txBody>
          <a:bodyPr/>
          <a:lstStyle/>
          <a:p>
            <a:fld id="{8E65DDB9-E84A-4787-99F1-1C115AABD511}" type="slidenum">
              <a:rPr lang="en-US" smtClean="0"/>
              <a:t>22</a:t>
            </a:fld>
            <a:endParaRPr lang="en-US"/>
          </a:p>
        </p:txBody>
      </p:sp>
    </p:spTree>
    <p:extLst>
      <p:ext uri="{BB962C8B-B14F-4D97-AF65-F5344CB8AC3E}">
        <p14:creationId xmlns:p14="http://schemas.microsoft.com/office/powerpoint/2010/main" val="925768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82076-DECC-50FA-3938-62C72F68EB05}"/>
              </a:ext>
            </a:extLst>
          </p:cNvPr>
          <p:cNvSpPr>
            <a:spLocks noGrp="1"/>
          </p:cNvSpPr>
          <p:nvPr>
            <p:ph type="title"/>
          </p:nvPr>
        </p:nvSpPr>
        <p:spPr/>
        <p:txBody>
          <a:bodyPr/>
          <a:lstStyle/>
          <a:p>
            <a:r>
              <a:rPr lang="en-US" dirty="0"/>
              <a:t>The example of TEA</a:t>
            </a:r>
          </a:p>
        </p:txBody>
      </p:sp>
      <p:sp>
        <p:nvSpPr>
          <p:cNvPr id="3" name="Content Placeholder 2">
            <a:extLst>
              <a:ext uri="{FF2B5EF4-FFF2-40B4-BE49-F238E27FC236}">
                <a16:creationId xmlns:a16="http://schemas.microsoft.com/office/drawing/2014/main" id="{D431FA3B-397A-9E1D-9F67-6988E65E229E}"/>
              </a:ext>
            </a:extLst>
          </p:cNvPr>
          <p:cNvSpPr>
            <a:spLocks noGrp="1"/>
          </p:cNvSpPr>
          <p:nvPr>
            <p:ph idx="1"/>
          </p:nvPr>
        </p:nvSpPr>
        <p:spPr>
          <a:xfrm>
            <a:off x="478172" y="1562694"/>
            <a:ext cx="6778305" cy="3732612"/>
          </a:xfrm>
        </p:spPr>
        <p:txBody>
          <a:bodyPr/>
          <a:lstStyle/>
          <a:p>
            <a:r>
              <a:rPr lang="en-US" dirty="0"/>
              <a:t>What kind of TEA do we have in English?</a:t>
            </a:r>
          </a:p>
          <a:p>
            <a:r>
              <a:rPr lang="en-US" dirty="0"/>
              <a:t>- Category of TEA (in English): </a:t>
            </a:r>
            <a:r>
              <a:rPr lang="en-US" i="1" dirty="0"/>
              <a:t>tea</a:t>
            </a:r>
            <a:r>
              <a:rPr lang="en-US" dirty="0"/>
              <a:t> as the category identifier:</a:t>
            </a:r>
          </a:p>
          <a:p>
            <a:pPr marL="457200" lvl="1" indent="-457200">
              <a:buFontTx/>
              <a:buChar char="-"/>
            </a:pPr>
            <a:r>
              <a:rPr lang="en-US" dirty="0"/>
              <a:t>Black tea, green tea, white tea, milk tea, fruit tea…</a:t>
            </a:r>
          </a:p>
          <a:p>
            <a:endParaRPr lang="en-US" dirty="0"/>
          </a:p>
          <a:p>
            <a:pPr marL="457200" indent="-457200">
              <a:buFontTx/>
              <a:buChar char="-"/>
            </a:pPr>
            <a:r>
              <a:rPr lang="en-US" dirty="0"/>
              <a:t>Category of </a:t>
            </a:r>
            <a:r>
              <a:rPr lang="zh-TW" altLang="en-US" dirty="0"/>
              <a:t>茶 </a:t>
            </a:r>
            <a:r>
              <a:rPr lang="en-US" altLang="zh-TW" dirty="0"/>
              <a:t>‘tea’ (in Chinese): </a:t>
            </a:r>
            <a:r>
              <a:rPr lang="zh-TW" altLang="en-US" dirty="0"/>
              <a:t>茶 </a:t>
            </a:r>
            <a:r>
              <a:rPr lang="en-US" altLang="zh-TW" dirty="0"/>
              <a:t>as the category identifier:</a:t>
            </a:r>
          </a:p>
          <a:p>
            <a:pPr marL="457200" lvl="1" indent="-457200">
              <a:buFontTx/>
              <a:buChar char="-"/>
            </a:pPr>
            <a:r>
              <a:rPr lang="zh-TW" altLang="en-US" dirty="0"/>
              <a:t>紅茶 </a:t>
            </a:r>
            <a:r>
              <a:rPr lang="en-US" altLang="zh-TW" dirty="0"/>
              <a:t>‘(lit.) red tea’</a:t>
            </a:r>
            <a:r>
              <a:rPr lang="zh-TW" altLang="en-US" dirty="0"/>
              <a:t>、綠茶</a:t>
            </a:r>
            <a:r>
              <a:rPr lang="en-US" altLang="zh-TW" dirty="0"/>
              <a:t> ‘green tea’…</a:t>
            </a:r>
            <a:endParaRPr lang="en-US" dirty="0"/>
          </a:p>
          <a:p>
            <a:pPr marL="457200" lvl="1" indent="-457200">
              <a:buFontTx/>
              <a:buChar char="-"/>
            </a:pPr>
            <a:r>
              <a:rPr lang="en-US" dirty="0"/>
              <a:t>But… </a:t>
            </a:r>
            <a:r>
              <a:rPr lang="zh-TW" altLang="en-US" dirty="0"/>
              <a:t>杏仁茶 </a:t>
            </a:r>
            <a:r>
              <a:rPr lang="en-US" altLang="zh-TW" dirty="0"/>
              <a:t>‘(lit.) almond tea’, </a:t>
            </a:r>
            <a:r>
              <a:rPr lang="zh-TW" altLang="en-US" dirty="0"/>
              <a:t>冬瓜茶 </a:t>
            </a:r>
            <a:r>
              <a:rPr lang="en-US" altLang="zh-TW" dirty="0"/>
              <a:t>‘(lit.) winter melon tea’</a:t>
            </a:r>
            <a:endParaRPr lang="en-US" dirty="0"/>
          </a:p>
          <a:p>
            <a:endParaRPr lang="en-US" dirty="0"/>
          </a:p>
          <a:p>
            <a:endParaRPr lang="en-US" dirty="0"/>
          </a:p>
          <a:p>
            <a:endParaRPr lang="en-US" dirty="0"/>
          </a:p>
        </p:txBody>
      </p:sp>
      <p:pic>
        <p:nvPicPr>
          <p:cNvPr id="1026" name="Picture 2" descr="冬瓜茶竟能止咳、化熱痰！加一味冬天還能補血明目！別和紅豆、醋一起吃|咳嗽|減肥|肥胖｜健康2.0">
            <a:extLst>
              <a:ext uri="{FF2B5EF4-FFF2-40B4-BE49-F238E27FC236}">
                <a16:creationId xmlns:a16="http://schemas.microsoft.com/office/drawing/2014/main" id="{182D209C-94F4-BB23-1CE4-B4AE61A65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114800"/>
            <a:ext cx="48768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超人氣杏仁茶">
            <a:extLst>
              <a:ext uri="{FF2B5EF4-FFF2-40B4-BE49-F238E27FC236}">
                <a16:creationId xmlns:a16="http://schemas.microsoft.com/office/drawing/2014/main" id="{2CFF70DB-1F7B-298F-91DF-2080EDE44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599" y="98188"/>
            <a:ext cx="3845573" cy="256371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125EA9E5-FC65-C325-F2CD-9A62F24D7CA5}"/>
              </a:ext>
            </a:extLst>
          </p:cNvPr>
          <p:cNvSpPr>
            <a:spLocks noGrp="1"/>
          </p:cNvSpPr>
          <p:nvPr>
            <p:ph type="sldNum" sz="quarter" idx="12"/>
          </p:nvPr>
        </p:nvSpPr>
        <p:spPr/>
        <p:txBody>
          <a:bodyPr/>
          <a:lstStyle/>
          <a:p>
            <a:fld id="{8E65DDB9-E84A-4787-99F1-1C115AABD511}" type="slidenum">
              <a:rPr lang="en-US" smtClean="0"/>
              <a:t>23</a:t>
            </a:fld>
            <a:endParaRPr lang="en-US"/>
          </a:p>
        </p:txBody>
      </p:sp>
    </p:spTree>
    <p:extLst>
      <p:ext uri="{BB962C8B-B14F-4D97-AF65-F5344CB8AC3E}">
        <p14:creationId xmlns:p14="http://schemas.microsoft.com/office/powerpoint/2010/main" val="16142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139A2-937C-D820-F33D-28D9BCD7CCC2}"/>
              </a:ext>
            </a:extLst>
          </p:cNvPr>
          <p:cNvSpPr>
            <a:spLocks noGrp="1"/>
          </p:cNvSpPr>
          <p:nvPr>
            <p:ph type="title"/>
          </p:nvPr>
        </p:nvSpPr>
        <p:spPr/>
        <p:txBody>
          <a:bodyPr/>
          <a:lstStyle/>
          <a:p>
            <a:r>
              <a:rPr lang="en-US" dirty="0"/>
              <a:t>Numerical classifiers in Chinese </a:t>
            </a:r>
          </a:p>
        </p:txBody>
      </p:sp>
      <p:sp>
        <p:nvSpPr>
          <p:cNvPr id="3" name="Content Placeholder 2">
            <a:extLst>
              <a:ext uri="{FF2B5EF4-FFF2-40B4-BE49-F238E27FC236}">
                <a16:creationId xmlns:a16="http://schemas.microsoft.com/office/drawing/2014/main" id="{6C630446-B0EC-0ED1-B6BB-0EB296D2CB50}"/>
              </a:ext>
            </a:extLst>
          </p:cNvPr>
          <p:cNvSpPr>
            <a:spLocks noGrp="1"/>
          </p:cNvSpPr>
          <p:nvPr>
            <p:ph idx="1"/>
          </p:nvPr>
        </p:nvSpPr>
        <p:spPr/>
        <p:txBody>
          <a:bodyPr/>
          <a:lstStyle/>
          <a:p>
            <a:r>
              <a:rPr lang="en-US" sz="2400" dirty="0"/>
              <a:t>Numerical classifiers: used when counting, highlighting the inherent properties of the noun. </a:t>
            </a:r>
          </a:p>
          <a:p>
            <a:endParaRPr lang="en-US" sz="2400" dirty="0"/>
          </a:p>
          <a:p>
            <a:r>
              <a:rPr lang="en-US" sz="2400" dirty="0"/>
              <a:t>In a non-classifier lg:</a:t>
            </a:r>
          </a:p>
          <a:p>
            <a:pPr marL="457200" indent="-457200">
              <a:buFontTx/>
              <a:buChar char="-"/>
            </a:pPr>
            <a:r>
              <a:rPr lang="en-US" sz="2400" i="1" dirty="0"/>
              <a:t>one student, two students, three students</a:t>
            </a:r>
          </a:p>
          <a:p>
            <a:pPr marL="457200" indent="-457200">
              <a:buFontTx/>
              <a:buChar char="-"/>
            </a:pPr>
            <a:r>
              <a:rPr lang="en-US" sz="2400" i="1" dirty="0" err="1"/>
              <a:t>jeden</a:t>
            </a:r>
            <a:r>
              <a:rPr lang="en-US" sz="2400" i="1" dirty="0"/>
              <a:t> student, </a:t>
            </a:r>
            <a:r>
              <a:rPr lang="en-US" sz="2400" i="1" dirty="0" err="1"/>
              <a:t>dva</a:t>
            </a:r>
            <a:r>
              <a:rPr lang="en-US" sz="2400" i="1" dirty="0"/>
              <a:t> </a:t>
            </a:r>
            <a:r>
              <a:rPr lang="en-US" sz="2400" i="1" dirty="0" err="1"/>
              <a:t>studenti</a:t>
            </a:r>
            <a:r>
              <a:rPr lang="en-US" sz="2400" i="1" dirty="0"/>
              <a:t>, </a:t>
            </a:r>
            <a:r>
              <a:rPr lang="en-US" sz="2400" i="1" dirty="0" err="1"/>
              <a:t>tři</a:t>
            </a:r>
            <a:r>
              <a:rPr lang="en-US" sz="2400" i="1" dirty="0"/>
              <a:t> </a:t>
            </a:r>
            <a:r>
              <a:rPr lang="en-US" sz="2400" i="1" dirty="0" err="1"/>
              <a:t>studenti</a:t>
            </a:r>
            <a:endParaRPr lang="en-US" sz="2400" i="1" dirty="0"/>
          </a:p>
          <a:p>
            <a:endParaRPr lang="en-US" sz="2400" dirty="0"/>
          </a:p>
          <a:p>
            <a:r>
              <a:rPr lang="en-US" sz="2400" dirty="0"/>
              <a:t>In a classifier lg:</a:t>
            </a:r>
          </a:p>
          <a:p>
            <a:pPr marL="457200" indent="-457200">
              <a:buFontTx/>
              <a:buChar char="-"/>
            </a:pPr>
            <a:r>
              <a:rPr lang="en-US" sz="2400" dirty="0"/>
              <a:t>CH: [NUMERICAL] – [CLASSIFIER] – [NOUN]</a:t>
            </a:r>
          </a:p>
          <a:p>
            <a:pPr marL="457200" indent="-457200">
              <a:buFontTx/>
              <a:buChar char="-"/>
            </a:pPr>
            <a:r>
              <a:rPr lang="zh-TW" altLang="en-US" sz="2400" dirty="0"/>
              <a:t>一 个／位 学生</a:t>
            </a:r>
            <a:endParaRPr lang="en-US" altLang="zh-TW" sz="2400" dirty="0"/>
          </a:p>
          <a:p>
            <a:pPr marL="457200" indent="-457200">
              <a:buFontTx/>
              <a:buChar char="-"/>
            </a:pPr>
            <a:r>
              <a:rPr lang="en-US" sz="2400" dirty="0"/>
              <a:t>one-CL-student</a:t>
            </a:r>
          </a:p>
          <a:p>
            <a:pPr marL="457200" indent="-457200">
              <a:buFontTx/>
              <a:buChar char="-"/>
            </a:pPr>
            <a:endParaRPr lang="en-US" dirty="0"/>
          </a:p>
        </p:txBody>
      </p:sp>
      <p:sp>
        <p:nvSpPr>
          <p:cNvPr id="5" name="Slide Number Placeholder 4">
            <a:extLst>
              <a:ext uri="{FF2B5EF4-FFF2-40B4-BE49-F238E27FC236}">
                <a16:creationId xmlns:a16="http://schemas.microsoft.com/office/drawing/2014/main" id="{5C89E221-684C-DE20-DFC1-C01BEC17C163}"/>
              </a:ext>
            </a:extLst>
          </p:cNvPr>
          <p:cNvSpPr>
            <a:spLocks noGrp="1"/>
          </p:cNvSpPr>
          <p:nvPr>
            <p:ph type="sldNum" sz="quarter" idx="12"/>
          </p:nvPr>
        </p:nvSpPr>
        <p:spPr/>
        <p:txBody>
          <a:bodyPr/>
          <a:lstStyle/>
          <a:p>
            <a:fld id="{8E65DDB9-E84A-4787-99F1-1C115AABD511}" type="slidenum">
              <a:rPr lang="en-US" smtClean="0"/>
              <a:t>24</a:t>
            </a:fld>
            <a:endParaRPr lang="en-US"/>
          </a:p>
        </p:txBody>
      </p:sp>
      <p:pic>
        <p:nvPicPr>
          <p:cNvPr id="6" name="Picture 5">
            <a:extLst>
              <a:ext uri="{FF2B5EF4-FFF2-40B4-BE49-F238E27FC236}">
                <a16:creationId xmlns:a16="http://schemas.microsoft.com/office/drawing/2014/main" id="{0A996CC4-0A7B-B4AA-9012-3D0A913ED880}"/>
              </a:ext>
            </a:extLst>
          </p:cNvPr>
          <p:cNvPicPr>
            <a:picLocks noChangeAspect="1"/>
          </p:cNvPicPr>
          <p:nvPr/>
        </p:nvPicPr>
        <p:blipFill>
          <a:blip r:embed="rId2"/>
          <a:stretch>
            <a:fillRect/>
          </a:stretch>
        </p:blipFill>
        <p:spPr>
          <a:xfrm>
            <a:off x="9123548" y="3734213"/>
            <a:ext cx="2997201" cy="2997201"/>
          </a:xfrm>
          <a:prstGeom prst="rect">
            <a:avLst/>
          </a:prstGeom>
        </p:spPr>
      </p:pic>
    </p:spTree>
    <p:extLst>
      <p:ext uri="{BB962C8B-B14F-4D97-AF65-F5344CB8AC3E}">
        <p14:creationId xmlns:p14="http://schemas.microsoft.com/office/powerpoint/2010/main" val="268750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8DFAA-6557-5B7E-515D-2C2BC55377EB}"/>
              </a:ext>
            </a:extLst>
          </p:cNvPr>
          <p:cNvSpPr>
            <a:spLocks noGrp="1"/>
          </p:cNvSpPr>
          <p:nvPr>
            <p:ph type="title"/>
          </p:nvPr>
        </p:nvSpPr>
        <p:spPr/>
        <p:txBody>
          <a:bodyPr/>
          <a:lstStyle/>
          <a:p>
            <a:r>
              <a:rPr lang="en-US" dirty="0"/>
              <a:t>Numerical classifiers</a:t>
            </a:r>
          </a:p>
        </p:txBody>
      </p:sp>
      <p:sp>
        <p:nvSpPr>
          <p:cNvPr id="3" name="Content Placeholder 2">
            <a:extLst>
              <a:ext uri="{FF2B5EF4-FFF2-40B4-BE49-F238E27FC236}">
                <a16:creationId xmlns:a16="http://schemas.microsoft.com/office/drawing/2014/main" id="{B96BAF00-D850-0CCA-A657-D25F82859162}"/>
              </a:ext>
            </a:extLst>
          </p:cNvPr>
          <p:cNvSpPr>
            <a:spLocks noGrp="1"/>
          </p:cNvSpPr>
          <p:nvPr>
            <p:ph idx="1"/>
          </p:nvPr>
        </p:nvSpPr>
        <p:spPr/>
        <p:txBody>
          <a:bodyPr/>
          <a:lstStyle/>
          <a:p>
            <a:pPr marL="457200" indent="-457200">
              <a:buFontTx/>
              <a:buChar char="-"/>
            </a:pPr>
            <a:r>
              <a:rPr lang="en-US" dirty="0"/>
              <a:t>Another categorizing device in Chinese (in addition to radicals).</a:t>
            </a:r>
          </a:p>
          <a:p>
            <a:pPr marL="457200" indent="-457200">
              <a:buFontTx/>
              <a:buChar char="-"/>
            </a:pPr>
            <a:r>
              <a:rPr lang="en-US" dirty="0"/>
              <a:t>Highlights the inherent properties of the nouns.</a:t>
            </a:r>
          </a:p>
          <a:p>
            <a:pPr marL="457200" indent="-457200">
              <a:buFontTx/>
              <a:buChar char="-"/>
            </a:pPr>
            <a:r>
              <a:rPr lang="en-US" dirty="0"/>
              <a:t>Categories created are culture-specific.</a:t>
            </a:r>
          </a:p>
          <a:p>
            <a:endParaRPr lang="en-US" dirty="0"/>
          </a:p>
        </p:txBody>
      </p:sp>
      <p:sp>
        <p:nvSpPr>
          <p:cNvPr id="4" name="Slide Number Placeholder 3">
            <a:extLst>
              <a:ext uri="{FF2B5EF4-FFF2-40B4-BE49-F238E27FC236}">
                <a16:creationId xmlns:a16="http://schemas.microsoft.com/office/drawing/2014/main" id="{6653BCB3-4DB7-B13D-9E1A-BADEE54F171F}"/>
              </a:ext>
            </a:extLst>
          </p:cNvPr>
          <p:cNvSpPr>
            <a:spLocks noGrp="1"/>
          </p:cNvSpPr>
          <p:nvPr>
            <p:ph type="sldNum" sz="quarter" idx="12"/>
          </p:nvPr>
        </p:nvSpPr>
        <p:spPr/>
        <p:txBody>
          <a:bodyPr/>
          <a:lstStyle/>
          <a:p>
            <a:fld id="{8E65DDB9-E84A-4787-99F1-1C115AABD511}" type="slidenum">
              <a:rPr lang="en-US" smtClean="0"/>
              <a:t>25</a:t>
            </a:fld>
            <a:endParaRPr lang="en-US"/>
          </a:p>
        </p:txBody>
      </p:sp>
    </p:spTree>
    <p:extLst>
      <p:ext uri="{BB962C8B-B14F-4D97-AF65-F5344CB8AC3E}">
        <p14:creationId xmlns:p14="http://schemas.microsoft.com/office/powerpoint/2010/main" val="3328996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C6639-D3D2-4174-9B33-3164F9B71F29}"/>
              </a:ext>
            </a:extLst>
          </p:cNvPr>
          <p:cNvSpPr>
            <a:spLocks noGrp="1"/>
          </p:cNvSpPr>
          <p:nvPr>
            <p:ph type="title"/>
          </p:nvPr>
        </p:nvSpPr>
        <p:spPr/>
        <p:txBody>
          <a:bodyPr/>
          <a:lstStyle/>
          <a:p>
            <a:r>
              <a:rPr lang="en-US" dirty="0"/>
              <a:t>Numbers in Chinese dishes</a:t>
            </a:r>
          </a:p>
        </p:txBody>
      </p:sp>
      <p:sp>
        <p:nvSpPr>
          <p:cNvPr id="3" name="Content Placeholder 2">
            <a:extLst>
              <a:ext uri="{FF2B5EF4-FFF2-40B4-BE49-F238E27FC236}">
                <a16:creationId xmlns:a16="http://schemas.microsoft.com/office/drawing/2014/main" id="{F3D51E86-3C17-4CCD-9D96-66505C856466}"/>
              </a:ext>
            </a:extLst>
          </p:cNvPr>
          <p:cNvSpPr>
            <a:spLocks noGrp="1"/>
          </p:cNvSpPr>
          <p:nvPr>
            <p:ph idx="1"/>
          </p:nvPr>
        </p:nvSpPr>
        <p:spPr>
          <a:xfrm>
            <a:off x="428625" y="2017713"/>
            <a:ext cx="7534275" cy="4114800"/>
          </a:xfrm>
        </p:spPr>
        <p:txBody>
          <a:bodyPr/>
          <a:lstStyle/>
          <a:p>
            <a:r>
              <a:rPr lang="en-US" sz="2400" dirty="0"/>
              <a:t>Chinese lg love numbers (</a:t>
            </a:r>
            <a:r>
              <a:rPr lang="en-US" sz="2400" dirty="0" err="1"/>
              <a:t>Chuah</a:t>
            </a:r>
            <a:r>
              <a:rPr lang="en-US" sz="2400" dirty="0"/>
              <a:t> et. al, 2012)</a:t>
            </a:r>
          </a:p>
          <a:p>
            <a:endParaRPr lang="en-US" sz="2400" dirty="0"/>
          </a:p>
          <a:p>
            <a:r>
              <a:rPr lang="en-US" sz="2400" dirty="0"/>
              <a:t>In FOOD: </a:t>
            </a:r>
            <a:r>
              <a:rPr lang="en-US" sz="2400" i="1" dirty="0"/>
              <a:t>sān-xiān</a:t>
            </a:r>
            <a:r>
              <a:rPr lang="en-US" sz="2400" dirty="0"/>
              <a:t> </a:t>
            </a:r>
            <a:r>
              <a:rPr lang="zh-TW" altLang="en-US" sz="2400" dirty="0"/>
              <a:t>三鮮 </a:t>
            </a:r>
            <a:r>
              <a:rPr lang="en-US" sz="2400" dirty="0"/>
              <a:t>‘three-fresh’</a:t>
            </a:r>
          </a:p>
          <a:p>
            <a:r>
              <a:rPr lang="en-US" sz="2400" dirty="0"/>
              <a:t>No reference to ingredients (pork, squid, mushroom) is made.</a:t>
            </a:r>
          </a:p>
          <a:p>
            <a:r>
              <a:rPr lang="en-US" sz="2400" dirty="0"/>
              <a:t>Profiling the attribute of ingredients.</a:t>
            </a:r>
          </a:p>
          <a:p>
            <a:r>
              <a:rPr lang="en-US" sz="2400" dirty="0"/>
              <a:t>Ad-hoc category of FRESH (PORK; SQUID; MUSHROOM).</a:t>
            </a:r>
          </a:p>
          <a:p>
            <a:r>
              <a:rPr lang="en-US" sz="2400" dirty="0"/>
              <a:t>Also profiled: RESULT OF ENUMERATION (THREE)</a:t>
            </a:r>
          </a:p>
          <a:p>
            <a:endParaRPr lang="en-US" dirty="0"/>
          </a:p>
        </p:txBody>
      </p:sp>
      <p:sp>
        <p:nvSpPr>
          <p:cNvPr id="4" name="Slide Number Placeholder 3">
            <a:extLst>
              <a:ext uri="{FF2B5EF4-FFF2-40B4-BE49-F238E27FC236}">
                <a16:creationId xmlns:a16="http://schemas.microsoft.com/office/drawing/2014/main" id="{91A7F3E6-BCD9-4FCB-BAC7-DBCD52018E28}"/>
              </a:ext>
            </a:extLst>
          </p:cNvPr>
          <p:cNvSpPr>
            <a:spLocks noGrp="1"/>
          </p:cNvSpPr>
          <p:nvPr>
            <p:ph type="sldNum" sz="quarter" idx="12"/>
          </p:nvPr>
        </p:nvSpPr>
        <p:spPr/>
        <p:txBody>
          <a:bodyPr/>
          <a:lstStyle/>
          <a:p>
            <a:fld id="{0970407D-EE58-4A0B-824B-1D3AE42DD9CF}" type="slidenum">
              <a:rPr lang="cs-CZ" altLang="cs-CZ" smtClean="0"/>
              <a:pPr/>
              <a:t>26</a:t>
            </a:fld>
            <a:endParaRPr lang="cs-CZ" altLang="cs-CZ" dirty="0"/>
          </a:p>
        </p:txBody>
      </p:sp>
      <p:pic>
        <p:nvPicPr>
          <p:cNvPr id="7" name="Picture 6" descr="A picture containing text&#10;&#10;Description automatically generated">
            <a:extLst>
              <a:ext uri="{FF2B5EF4-FFF2-40B4-BE49-F238E27FC236}">
                <a16:creationId xmlns:a16="http://schemas.microsoft.com/office/drawing/2014/main" id="{2632B676-E99E-4EE9-99B1-C45BAF274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8824" y="-8730"/>
            <a:ext cx="2543175" cy="3574772"/>
          </a:xfrm>
          <a:prstGeom prst="rect">
            <a:avLst/>
          </a:prstGeom>
        </p:spPr>
      </p:pic>
      <p:pic>
        <p:nvPicPr>
          <p:cNvPr id="8" name="Picture 7">
            <a:extLst>
              <a:ext uri="{FF2B5EF4-FFF2-40B4-BE49-F238E27FC236}">
                <a16:creationId xmlns:a16="http://schemas.microsoft.com/office/drawing/2014/main" id="{807EA27E-861A-4285-96C3-E0C4B98D2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7699" y="3913115"/>
            <a:ext cx="3924300" cy="2944885"/>
          </a:xfrm>
          <a:prstGeom prst="rect">
            <a:avLst/>
          </a:prstGeom>
        </p:spPr>
      </p:pic>
      <p:sp>
        <p:nvSpPr>
          <p:cNvPr id="9" name="Oval 8">
            <a:extLst>
              <a:ext uri="{FF2B5EF4-FFF2-40B4-BE49-F238E27FC236}">
                <a16:creationId xmlns:a16="http://schemas.microsoft.com/office/drawing/2014/main" id="{E6B68583-F355-4F84-9A38-FEECC41AF827}"/>
              </a:ext>
            </a:extLst>
          </p:cNvPr>
          <p:cNvSpPr/>
          <p:nvPr/>
        </p:nvSpPr>
        <p:spPr bwMode="auto">
          <a:xfrm>
            <a:off x="10131007" y="6212841"/>
            <a:ext cx="561975" cy="533400"/>
          </a:xfrm>
          <a:prstGeom prst="ellipse">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pitchFamily="34" charset="0"/>
            </a:endParaRPr>
          </a:p>
        </p:txBody>
      </p:sp>
      <p:sp>
        <p:nvSpPr>
          <p:cNvPr id="11" name="Oval 10">
            <a:extLst>
              <a:ext uri="{FF2B5EF4-FFF2-40B4-BE49-F238E27FC236}">
                <a16:creationId xmlns:a16="http://schemas.microsoft.com/office/drawing/2014/main" id="{9F353948-F810-4F98-AB97-4867B5D26DF1}"/>
              </a:ext>
            </a:extLst>
          </p:cNvPr>
          <p:cNvSpPr/>
          <p:nvPr/>
        </p:nvSpPr>
        <p:spPr bwMode="auto">
          <a:xfrm>
            <a:off x="10383699" y="4775958"/>
            <a:ext cx="561975" cy="533400"/>
          </a:xfrm>
          <a:prstGeom prst="ellipse">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pitchFamily="34" charset="0"/>
            </a:endParaRPr>
          </a:p>
        </p:txBody>
      </p:sp>
      <p:sp>
        <p:nvSpPr>
          <p:cNvPr id="12" name="Oval 11">
            <a:extLst>
              <a:ext uri="{FF2B5EF4-FFF2-40B4-BE49-F238E27FC236}">
                <a16:creationId xmlns:a16="http://schemas.microsoft.com/office/drawing/2014/main" id="{D4F36F46-3E39-45F6-AD44-1977BB2DA801}"/>
              </a:ext>
            </a:extLst>
          </p:cNvPr>
          <p:cNvSpPr/>
          <p:nvPr/>
        </p:nvSpPr>
        <p:spPr bwMode="auto">
          <a:xfrm>
            <a:off x="9356516" y="6132513"/>
            <a:ext cx="561975" cy="533400"/>
          </a:xfrm>
          <a:prstGeom prst="ellipse">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162928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5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C6639-D3D2-4174-9B33-3164F9B71F29}"/>
              </a:ext>
            </a:extLst>
          </p:cNvPr>
          <p:cNvSpPr>
            <a:spLocks noGrp="1"/>
          </p:cNvSpPr>
          <p:nvPr>
            <p:ph type="title"/>
          </p:nvPr>
        </p:nvSpPr>
        <p:spPr>
          <a:xfrm>
            <a:off x="704910" y="900492"/>
            <a:ext cx="10782180" cy="647700"/>
          </a:xfrm>
        </p:spPr>
        <p:txBody>
          <a:bodyPr/>
          <a:lstStyle/>
          <a:p>
            <a:r>
              <a:rPr lang="en-US" dirty="0"/>
              <a:t>Profiling (</a:t>
            </a:r>
            <a:r>
              <a:rPr lang="en-US" dirty="0" err="1"/>
              <a:t>Langacker</a:t>
            </a:r>
            <a:r>
              <a:rPr lang="en-US" dirty="0"/>
              <a:t> 2008: 66)</a:t>
            </a:r>
          </a:p>
        </p:txBody>
      </p:sp>
      <p:sp>
        <p:nvSpPr>
          <p:cNvPr id="3" name="Content Placeholder 2">
            <a:extLst>
              <a:ext uri="{FF2B5EF4-FFF2-40B4-BE49-F238E27FC236}">
                <a16:creationId xmlns:a16="http://schemas.microsoft.com/office/drawing/2014/main" id="{F3D51E86-3C17-4CCD-9D96-66505C856466}"/>
              </a:ext>
            </a:extLst>
          </p:cNvPr>
          <p:cNvSpPr>
            <a:spLocks noGrp="1"/>
          </p:cNvSpPr>
          <p:nvPr>
            <p:ph idx="1"/>
          </p:nvPr>
        </p:nvSpPr>
        <p:spPr>
          <a:xfrm>
            <a:off x="428625" y="2017713"/>
            <a:ext cx="7534275" cy="4114800"/>
          </a:xfrm>
        </p:spPr>
        <p:txBody>
          <a:bodyPr/>
          <a:lstStyle/>
          <a:p>
            <a:r>
              <a:rPr lang="en-US" sz="2400" dirty="0"/>
              <a:t>A linguistic expression selects a body of conceptual content (the so-called </a:t>
            </a:r>
            <a:r>
              <a:rPr lang="en-US" sz="2400" i="1" dirty="0"/>
              <a:t>conceptual base</a:t>
            </a:r>
            <a:r>
              <a:rPr lang="en-US" sz="2400" dirty="0"/>
              <a:t>).</a:t>
            </a:r>
          </a:p>
          <a:p>
            <a:r>
              <a:rPr lang="en-US" sz="2400" dirty="0"/>
              <a:t>A substructure of the base that receives the focus of attention (so-called </a:t>
            </a:r>
            <a:r>
              <a:rPr lang="en-US" sz="2400" i="1" dirty="0"/>
              <a:t>conceptual profile</a:t>
            </a:r>
            <a:r>
              <a:rPr lang="en-US" sz="2400" dirty="0"/>
              <a:t>).</a:t>
            </a:r>
          </a:p>
          <a:p>
            <a:r>
              <a:rPr lang="en-US" sz="2400" dirty="0"/>
              <a:t>In FOOD: </a:t>
            </a:r>
            <a:r>
              <a:rPr lang="en-US" sz="2400" i="1" dirty="0"/>
              <a:t>sān-xiān</a:t>
            </a:r>
            <a:r>
              <a:rPr lang="en-US" sz="2400" dirty="0"/>
              <a:t> </a:t>
            </a:r>
            <a:r>
              <a:rPr lang="zh-TW" altLang="en-US" sz="2400" dirty="0"/>
              <a:t>三鮮 </a:t>
            </a:r>
            <a:r>
              <a:rPr lang="en-US" sz="2400" dirty="0"/>
              <a:t>‘three-fresh’</a:t>
            </a:r>
          </a:p>
          <a:p>
            <a:r>
              <a:rPr lang="en-US" sz="2400" dirty="0"/>
              <a:t>Anything about the dish = conceptual base.</a:t>
            </a:r>
          </a:p>
          <a:p>
            <a:r>
              <a:rPr lang="en-US" sz="2400" i="1" dirty="0" err="1"/>
              <a:t>xiān</a:t>
            </a:r>
            <a:r>
              <a:rPr lang="en-US" sz="2400" dirty="0"/>
              <a:t> </a:t>
            </a:r>
            <a:r>
              <a:rPr lang="zh-TW" altLang="en-US" sz="2400" dirty="0"/>
              <a:t>鮮 </a:t>
            </a:r>
            <a:r>
              <a:rPr lang="en-US" altLang="zh-TW" sz="2400" dirty="0"/>
              <a:t>‘</a:t>
            </a:r>
            <a:r>
              <a:rPr lang="en-US" sz="2400" dirty="0"/>
              <a:t>fresh’ = profiled (attribute of ingredients).</a:t>
            </a:r>
          </a:p>
          <a:p>
            <a:r>
              <a:rPr lang="en-US" sz="2400" dirty="0"/>
              <a:t>Ad-hoc category of FRESH (PORK; SQUID; MUSHROOM).</a:t>
            </a:r>
          </a:p>
          <a:p>
            <a:r>
              <a:rPr lang="en-US" sz="2400" dirty="0"/>
              <a:t>Also profiled: RESULT OF ENUMERATION (THREE)</a:t>
            </a:r>
          </a:p>
          <a:p>
            <a:endParaRPr lang="en-US" dirty="0"/>
          </a:p>
        </p:txBody>
      </p:sp>
      <p:sp>
        <p:nvSpPr>
          <p:cNvPr id="4" name="Slide Number Placeholder 3">
            <a:extLst>
              <a:ext uri="{FF2B5EF4-FFF2-40B4-BE49-F238E27FC236}">
                <a16:creationId xmlns:a16="http://schemas.microsoft.com/office/drawing/2014/main" id="{91A7F3E6-BCD9-4FCB-BAC7-DBCD52018E28}"/>
              </a:ext>
            </a:extLst>
          </p:cNvPr>
          <p:cNvSpPr>
            <a:spLocks noGrp="1"/>
          </p:cNvSpPr>
          <p:nvPr>
            <p:ph type="sldNum" sz="quarter" idx="12"/>
          </p:nvPr>
        </p:nvSpPr>
        <p:spPr/>
        <p:txBody>
          <a:bodyPr/>
          <a:lstStyle/>
          <a:p>
            <a:fld id="{0970407D-EE58-4A0B-824B-1D3AE42DD9CF}" type="slidenum">
              <a:rPr lang="cs-CZ" altLang="cs-CZ" smtClean="0"/>
              <a:pPr/>
              <a:t>27</a:t>
            </a:fld>
            <a:endParaRPr lang="cs-CZ" altLang="cs-CZ" dirty="0"/>
          </a:p>
        </p:txBody>
      </p:sp>
      <p:pic>
        <p:nvPicPr>
          <p:cNvPr id="8" name="Picture 7">
            <a:extLst>
              <a:ext uri="{FF2B5EF4-FFF2-40B4-BE49-F238E27FC236}">
                <a16:creationId xmlns:a16="http://schemas.microsoft.com/office/drawing/2014/main" id="{807EA27E-861A-4285-96C3-E0C4B98D2C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7699" y="3913115"/>
            <a:ext cx="3924300" cy="2944885"/>
          </a:xfrm>
          <a:prstGeom prst="rect">
            <a:avLst/>
          </a:prstGeom>
        </p:spPr>
      </p:pic>
      <p:sp>
        <p:nvSpPr>
          <p:cNvPr id="9" name="Oval 8">
            <a:extLst>
              <a:ext uri="{FF2B5EF4-FFF2-40B4-BE49-F238E27FC236}">
                <a16:creationId xmlns:a16="http://schemas.microsoft.com/office/drawing/2014/main" id="{E6B68583-F355-4F84-9A38-FEECC41AF827}"/>
              </a:ext>
            </a:extLst>
          </p:cNvPr>
          <p:cNvSpPr/>
          <p:nvPr/>
        </p:nvSpPr>
        <p:spPr bwMode="auto">
          <a:xfrm>
            <a:off x="10131007" y="6212841"/>
            <a:ext cx="561975" cy="533400"/>
          </a:xfrm>
          <a:prstGeom prst="ellipse">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pitchFamily="34" charset="0"/>
            </a:endParaRPr>
          </a:p>
        </p:txBody>
      </p:sp>
      <p:sp>
        <p:nvSpPr>
          <p:cNvPr id="11" name="Oval 10">
            <a:extLst>
              <a:ext uri="{FF2B5EF4-FFF2-40B4-BE49-F238E27FC236}">
                <a16:creationId xmlns:a16="http://schemas.microsoft.com/office/drawing/2014/main" id="{9F353948-F810-4F98-AB97-4867B5D26DF1}"/>
              </a:ext>
            </a:extLst>
          </p:cNvPr>
          <p:cNvSpPr/>
          <p:nvPr/>
        </p:nvSpPr>
        <p:spPr bwMode="auto">
          <a:xfrm>
            <a:off x="10383699" y="4775958"/>
            <a:ext cx="561975" cy="533400"/>
          </a:xfrm>
          <a:prstGeom prst="ellipse">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pitchFamily="34" charset="0"/>
            </a:endParaRPr>
          </a:p>
        </p:txBody>
      </p:sp>
      <p:sp>
        <p:nvSpPr>
          <p:cNvPr id="12" name="Oval 11">
            <a:extLst>
              <a:ext uri="{FF2B5EF4-FFF2-40B4-BE49-F238E27FC236}">
                <a16:creationId xmlns:a16="http://schemas.microsoft.com/office/drawing/2014/main" id="{D4F36F46-3E39-45F6-AD44-1977BB2DA801}"/>
              </a:ext>
            </a:extLst>
          </p:cNvPr>
          <p:cNvSpPr/>
          <p:nvPr/>
        </p:nvSpPr>
        <p:spPr bwMode="auto">
          <a:xfrm>
            <a:off x="9356516" y="6132513"/>
            <a:ext cx="561975" cy="533400"/>
          </a:xfrm>
          <a:prstGeom prst="ellipse">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212850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C6639-D3D2-4174-9B33-3164F9B71F29}"/>
              </a:ext>
            </a:extLst>
          </p:cNvPr>
          <p:cNvSpPr>
            <a:spLocks noGrp="1"/>
          </p:cNvSpPr>
          <p:nvPr>
            <p:ph type="title"/>
          </p:nvPr>
        </p:nvSpPr>
        <p:spPr>
          <a:xfrm>
            <a:off x="704910" y="900492"/>
            <a:ext cx="10782180" cy="647700"/>
          </a:xfrm>
        </p:spPr>
        <p:txBody>
          <a:bodyPr/>
          <a:lstStyle/>
          <a:p>
            <a:r>
              <a:rPr lang="en-US" dirty="0"/>
              <a:t>Categorization (</a:t>
            </a:r>
            <a:r>
              <a:rPr lang="en-US" dirty="0" err="1"/>
              <a:t>Langacker</a:t>
            </a:r>
            <a:r>
              <a:rPr lang="en-US" dirty="0"/>
              <a:t> 2008: 57)</a:t>
            </a:r>
          </a:p>
        </p:txBody>
      </p:sp>
      <p:sp>
        <p:nvSpPr>
          <p:cNvPr id="3" name="Content Placeholder 2">
            <a:extLst>
              <a:ext uri="{FF2B5EF4-FFF2-40B4-BE49-F238E27FC236}">
                <a16:creationId xmlns:a16="http://schemas.microsoft.com/office/drawing/2014/main" id="{F3D51E86-3C17-4CCD-9D96-66505C856466}"/>
              </a:ext>
            </a:extLst>
          </p:cNvPr>
          <p:cNvSpPr>
            <a:spLocks noGrp="1"/>
          </p:cNvSpPr>
          <p:nvPr>
            <p:ph idx="1"/>
          </p:nvPr>
        </p:nvSpPr>
        <p:spPr>
          <a:xfrm>
            <a:off x="428625" y="2017713"/>
            <a:ext cx="7534275" cy="4114800"/>
          </a:xfrm>
        </p:spPr>
        <p:txBody>
          <a:bodyPr/>
          <a:lstStyle/>
          <a:p>
            <a:r>
              <a:rPr lang="en-US" sz="2400" dirty="0"/>
              <a:t>A human mental capacity of capturing what is common to certain previous experiences.</a:t>
            </a:r>
          </a:p>
          <a:p>
            <a:r>
              <a:rPr lang="en-US" sz="2400" dirty="0"/>
              <a:t>What is a </a:t>
            </a:r>
            <a:r>
              <a:rPr lang="en-US" sz="2400" i="1" dirty="0"/>
              <a:t>bird</a:t>
            </a:r>
            <a:r>
              <a:rPr lang="en-US" sz="2400" dirty="0"/>
              <a:t>? </a:t>
            </a:r>
          </a:p>
          <a:p>
            <a:r>
              <a:rPr lang="en-US" sz="2400" dirty="0"/>
              <a:t>What is a </a:t>
            </a:r>
            <a:r>
              <a:rPr lang="en-US" sz="2400" i="1" dirty="0"/>
              <a:t>fish/seafood</a:t>
            </a:r>
            <a:r>
              <a:rPr lang="en-US" sz="2400" dirty="0"/>
              <a:t>?</a:t>
            </a:r>
          </a:p>
          <a:p>
            <a:endParaRPr lang="en-US" sz="2400" dirty="0"/>
          </a:p>
          <a:p>
            <a:r>
              <a:rPr lang="en-US" sz="2400" dirty="0"/>
              <a:t>PORK = FRESH; SQUID = FRESH; MUSHROOM = FRESH</a:t>
            </a:r>
          </a:p>
          <a:p>
            <a:r>
              <a:rPr lang="en-US" sz="2400" dirty="0"/>
              <a:t>Ad-hoc category of FRESH.</a:t>
            </a:r>
          </a:p>
          <a:p>
            <a:r>
              <a:rPr lang="en-US" sz="2400" dirty="0"/>
              <a:t>Also profiled: RESULT OF ENUMERATION (THREE)</a:t>
            </a:r>
          </a:p>
        </p:txBody>
      </p:sp>
      <p:sp>
        <p:nvSpPr>
          <p:cNvPr id="4" name="Slide Number Placeholder 3">
            <a:extLst>
              <a:ext uri="{FF2B5EF4-FFF2-40B4-BE49-F238E27FC236}">
                <a16:creationId xmlns:a16="http://schemas.microsoft.com/office/drawing/2014/main" id="{91A7F3E6-BCD9-4FCB-BAC7-DBCD52018E28}"/>
              </a:ext>
            </a:extLst>
          </p:cNvPr>
          <p:cNvSpPr>
            <a:spLocks noGrp="1"/>
          </p:cNvSpPr>
          <p:nvPr>
            <p:ph type="sldNum" sz="quarter" idx="12"/>
          </p:nvPr>
        </p:nvSpPr>
        <p:spPr/>
        <p:txBody>
          <a:bodyPr/>
          <a:lstStyle/>
          <a:p>
            <a:fld id="{0970407D-EE58-4A0B-824B-1D3AE42DD9CF}" type="slidenum">
              <a:rPr lang="cs-CZ" altLang="cs-CZ" smtClean="0"/>
              <a:pPr/>
              <a:t>28</a:t>
            </a:fld>
            <a:endParaRPr lang="cs-CZ" altLang="cs-CZ" dirty="0"/>
          </a:p>
        </p:txBody>
      </p:sp>
      <p:pic>
        <p:nvPicPr>
          <p:cNvPr id="8" name="Picture 7">
            <a:extLst>
              <a:ext uri="{FF2B5EF4-FFF2-40B4-BE49-F238E27FC236}">
                <a16:creationId xmlns:a16="http://schemas.microsoft.com/office/drawing/2014/main" id="{807EA27E-861A-4285-96C3-E0C4B98D2C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4657" y="4610100"/>
            <a:ext cx="2995511" cy="2247900"/>
          </a:xfrm>
          <a:prstGeom prst="rect">
            <a:avLst/>
          </a:prstGeom>
        </p:spPr>
      </p:pic>
      <p:pic>
        <p:nvPicPr>
          <p:cNvPr id="7" name="Picture 6">
            <a:extLst>
              <a:ext uri="{FF2B5EF4-FFF2-40B4-BE49-F238E27FC236}">
                <a16:creationId xmlns:a16="http://schemas.microsoft.com/office/drawing/2014/main" id="{6D105943-40C1-492D-8C44-5862BDB5E465}"/>
              </a:ext>
            </a:extLst>
          </p:cNvPr>
          <p:cNvPicPr>
            <a:picLocks noChangeAspect="1"/>
          </p:cNvPicPr>
          <p:nvPr/>
        </p:nvPicPr>
        <p:blipFill>
          <a:blip r:embed="rId3"/>
          <a:stretch>
            <a:fillRect/>
          </a:stretch>
        </p:blipFill>
        <p:spPr>
          <a:xfrm>
            <a:off x="7077074" y="-1"/>
            <a:ext cx="5114925" cy="1833835"/>
          </a:xfrm>
          <a:prstGeom prst="rect">
            <a:avLst/>
          </a:prstGeom>
        </p:spPr>
      </p:pic>
      <p:pic>
        <p:nvPicPr>
          <p:cNvPr id="1026" name="Picture 2" descr="Fish Classification | White, Oily &amp; Shellfish | Food tech, Food, Food  technology">
            <a:extLst>
              <a:ext uri="{FF2B5EF4-FFF2-40B4-BE49-F238E27FC236}">
                <a16:creationId xmlns:a16="http://schemas.microsoft.com/office/drawing/2014/main" id="{D3F2FA7C-9647-4DB5-80F4-12C7B3B072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6432" y="2009775"/>
            <a:ext cx="3178969" cy="423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98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E5D9C-C86B-4EA3-A5FC-5B012027858A}"/>
              </a:ext>
            </a:extLst>
          </p:cNvPr>
          <p:cNvSpPr>
            <a:spLocks noGrp="1"/>
          </p:cNvSpPr>
          <p:nvPr>
            <p:ph type="title"/>
          </p:nvPr>
        </p:nvSpPr>
        <p:spPr/>
        <p:txBody>
          <a:bodyPr/>
          <a:lstStyle/>
          <a:p>
            <a:r>
              <a:rPr lang="en-US" dirty="0"/>
              <a:t>Linguistic sample</a:t>
            </a:r>
          </a:p>
        </p:txBody>
      </p:sp>
      <p:sp>
        <p:nvSpPr>
          <p:cNvPr id="3" name="Content Placeholder 2">
            <a:extLst>
              <a:ext uri="{FF2B5EF4-FFF2-40B4-BE49-F238E27FC236}">
                <a16:creationId xmlns:a16="http://schemas.microsoft.com/office/drawing/2014/main" id="{E415CD44-562A-4A72-9682-D69A1D1F0FA3}"/>
              </a:ext>
            </a:extLst>
          </p:cNvPr>
          <p:cNvSpPr>
            <a:spLocks noGrp="1"/>
          </p:cNvSpPr>
          <p:nvPr>
            <p:ph idx="1"/>
          </p:nvPr>
        </p:nvSpPr>
        <p:spPr>
          <a:xfrm>
            <a:off x="679453" y="2017713"/>
            <a:ext cx="6750047" cy="4114800"/>
          </a:xfrm>
        </p:spPr>
        <p:txBody>
          <a:bodyPr/>
          <a:lstStyle/>
          <a:p>
            <a:r>
              <a:rPr lang="en-US" dirty="0"/>
              <a:t>Only restaurants with a Chinese-Czech menu.</a:t>
            </a:r>
          </a:p>
          <a:p>
            <a:r>
              <a:rPr lang="en-US" dirty="0"/>
              <a:t>10 restaurants (7 in Prague; 3 in Brno).</a:t>
            </a:r>
          </a:p>
          <a:p>
            <a:r>
              <a:rPr lang="en-US" dirty="0"/>
              <a:t>Name in source lg</a:t>
            </a:r>
          </a:p>
          <a:p>
            <a:r>
              <a:rPr lang="en-US" dirty="0"/>
              <a:t>Name(s) in target lg</a:t>
            </a:r>
          </a:p>
          <a:p>
            <a:r>
              <a:rPr lang="en-US" dirty="0"/>
              <a:t>Simple frequency counts </a:t>
            </a:r>
          </a:p>
        </p:txBody>
      </p:sp>
      <p:sp>
        <p:nvSpPr>
          <p:cNvPr id="4" name="Slide Number Placeholder 3">
            <a:extLst>
              <a:ext uri="{FF2B5EF4-FFF2-40B4-BE49-F238E27FC236}">
                <a16:creationId xmlns:a16="http://schemas.microsoft.com/office/drawing/2014/main" id="{1394F28F-53C7-40B5-A2FD-CF3B7BD6F758}"/>
              </a:ext>
            </a:extLst>
          </p:cNvPr>
          <p:cNvSpPr>
            <a:spLocks noGrp="1"/>
          </p:cNvSpPr>
          <p:nvPr>
            <p:ph type="sldNum" sz="quarter" idx="12"/>
          </p:nvPr>
        </p:nvSpPr>
        <p:spPr/>
        <p:txBody>
          <a:bodyPr/>
          <a:lstStyle/>
          <a:p>
            <a:fld id="{0970407D-EE58-4A0B-824B-1D3AE42DD9CF}" type="slidenum">
              <a:rPr lang="cs-CZ" altLang="cs-CZ" smtClean="0"/>
              <a:pPr/>
              <a:t>29</a:t>
            </a:fld>
            <a:endParaRPr lang="cs-CZ" altLang="cs-CZ" dirty="0"/>
          </a:p>
        </p:txBody>
      </p:sp>
      <p:pic>
        <p:nvPicPr>
          <p:cNvPr id="7" name="Picture 6">
            <a:extLst>
              <a:ext uri="{FF2B5EF4-FFF2-40B4-BE49-F238E27FC236}">
                <a16:creationId xmlns:a16="http://schemas.microsoft.com/office/drawing/2014/main" id="{45B7FBFA-84F2-4EA5-B400-CF13BCAC6348}"/>
              </a:ext>
            </a:extLst>
          </p:cNvPr>
          <p:cNvPicPr>
            <a:picLocks noChangeAspect="1"/>
          </p:cNvPicPr>
          <p:nvPr/>
        </p:nvPicPr>
        <p:blipFill>
          <a:blip r:embed="rId2"/>
          <a:stretch>
            <a:fillRect/>
          </a:stretch>
        </p:blipFill>
        <p:spPr>
          <a:xfrm>
            <a:off x="5834733" y="3429000"/>
            <a:ext cx="6273478" cy="3145766"/>
          </a:xfrm>
          <a:prstGeom prst="rect">
            <a:avLst/>
          </a:prstGeom>
        </p:spPr>
      </p:pic>
      <p:pic>
        <p:nvPicPr>
          <p:cNvPr id="12" name="Picture 11">
            <a:extLst>
              <a:ext uri="{FF2B5EF4-FFF2-40B4-BE49-F238E27FC236}">
                <a16:creationId xmlns:a16="http://schemas.microsoft.com/office/drawing/2014/main" id="{9683B4D9-66AB-C57C-A1E4-77EB352A2E6E}"/>
              </a:ext>
            </a:extLst>
          </p:cNvPr>
          <p:cNvPicPr>
            <a:picLocks noChangeAspect="1"/>
          </p:cNvPicPr>
          <p:nvPr/>
        </p:nvPicPr>
        <p:blipFill>
          <a:blip r:embed="rId3"/>
          <a:stretch>
            <a:fillRect/>
          </a:stretch>
        </p:blipFill>
        <p:spPr>
          <a:xfrm>
            <a:off x="9439364" y="139088"/>
            <a:ext cx="2578579" cy="3289912"/>
          </a:xfrm>
          <a:prstGeom prst="rect">
            <a:avLst/>
          </a:prstGeom>
        </p:spPr>
      </p:pic>
    </p:spTree>
    <p:extLst>
      <p:ext uri="{BB962C8B-B14F-4D97-AF65-F5344CB8AC3E}">
        <p14:creationId xmlns:p14="http://schemas.microsoft.com/office/powerpoint/2010/main" val="91314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B36F9-AFFA-307F-EAD6-2B96AB5695EB}"/>
              </a:ext>
            </a:extLst>
          </p:cNvPr>
          <p:cNvSpPr>
            <a:spLocks noGrp="1"/>
          </p:cNvSpPr>
          <p:nvPr>
            <p:ph type="title"/>
          </p:nvPr>
        </p:nvSpPr>
        <p:spPr/>
        <p:txBody>
          <a:bodyPr/>
          <a:lstStyle/>
          <a:p>
            <a:r>
              <a:rPr lang="en-GB" dirty="0"/>
              <a:t>Check test (session 1)</a:t>
            </a:r>
            <a:endParaRPr lang="cs-CZ" dirty="0"/>
          </a:p>
        </p:txBody>
      </p:sp>
      <p:sp>
        <p:nvSpPr>
          <p:cNvPr id="3" name="Content Placeholder 2">
            <a:extLst>
              <a:ext uri="{FF2B5EF4-FFF2-40B4-BE49-F238E27FC236}">
                <a16:creationId xmlns:a16="http://schemas.microsoft.com/office/drawing/2014/main" id="{AB4B0F76-99D4-21CF-5F11-4D556E993B6C}"/>
              </a:ext>
            </a:extLst>
          </p:cNvPr>
          <p:cNvSpPr>
            <a:spLocks noGrp="1"/>
          </p:cNvSpPr>
          <p:nvPr>
            <p:ph idx="1"/>
          </p:nvPr>
        </p:nvSpPr>
        <p:spPr/>
        <p:txBody>
          <a:bodyPr/>
          <a:lstStyle/>
          <a:p>
            <a:pPr marL="457200" indent="-457200">
              <a:buFontTx/>
              <a:buChar char="-"/>
            </a:pPr>
            <a:r>
              <a:rPr lang="en-US" dirty="0"/>
              <a:t>Define the difference between Mandarin and Chinese.</a:t>
            </a:r>
          </a:p>
          <a:p>
            <a:pPr marL="457200" indent="-457200">
              <a:buFontTx/>
              <a:buChar char="-"/>
            </a:pPr>
            <a:endParaRPr lang="en-US" dirty="0"/>
          </a:p>
          <a:p>
            <a:pPr marL="457200" indent="-457200">
              <a:buFontTx/>
              <a:buChar char="-"/>
            </a:pPr>
            <a:r>
              <a:rPr lang="en-US" dirty="0"/>
              <a:t>Define characters as a writing system.</a:t>
            </a:r>
          </a:p>
          <a:p>
            <a:pPr marL="457200" indent="-457200">
              <a:buFontTx/>
              <a:buChar char="-"/>
            </a:pPr>
            <a:endParaRPr lang="en-US" dirty="0"/>
          </a:p>
          <a:p>
            <a:pPr marL="457200" indent="-457200">
              <a:buFontTx/>
              <a:buChar char="-"/>
            </a:pPr>
            <a:r>
              <a:rPr lang="en-US" dirty="0"/>
              <a:t>What is meant by </a:t>
            </a:r>
            <a:r>
              <a:rPr lang="en-US" i="1" dirty="0" err="1"/>
              <a:t>monosyllabicity</a:t>
            </a:r>
            <a:r>
              <a:rPr lang="en-US" dirty="0"/>
              <a:t>? More precisely, give examples of a monosyllabic word.</a:t>
            </a:r>
          </a:p>
          <a:p>
            <a:pPr marL="457200" indent="-457200">
              <a:buFontTx/>
              <a:buChar char="-"/>
            </a:pPr>
            <a:endParaRPr lang="en-US" dirty="0"/>
          </a:p>
          <a:p>
            <a:pPr marL="457200" indent="-457200">
              <a:buFontTx/>
              <a:buChar char="-"/>
            </a:pPr>
            <a:r>
              <a:rPr lang="en-US" dirty="0"/>
              <a:t>Define </a:t>
            </a:r>
            <a:r>
              <a:rPr lang="en-US" i="1" dirty="0"/>
              <a:t>homophony </a:t>
            </a:r>
            <a:r>
              <a:rPr lang="en-US" dirty="0"/>
              <a:t>in language and give a couple of examples.</a:t>
            </a:r>
          </a:p>
          <a:p>
            <a:endParaRPr lang="cs-CZ" dirty="0"/>
          </a:p>
        </p:txBody>
      </p:sp>
      <p:sp>
        <p:nvSpPr>
          <p:cNvPr id="4" name="Slide Number Placeholder 3">
            <a:extLst>
              <a:ext uri="{FF2B5EF4-FFF2-40B4-BE49-F238E27FC236}">
                <a16:creationId xmlns:a16="http://schemas.microsoft.com/office/drawing/2014/main" id="{C0949052-B36D-0187-98F8-16781F4CFA60}"/>
              </a:ext>
            </a:extLst>
          </p:cNvPr>
          <p:cNvSpPr>
            <a:spLocks noGrp="1"/>
          </p:cNvSpPr>
          <p:nvPr>
            <p:ph type="sldNum" sz="quarter" idx="12"/>
          </p:nvPr>
        </p:nvSpPr>
        <p:spPr/>
        <p:txBody>
          <a:bodyPr/>
          <a:lstStyle/>
          <a:p>
            <a:fld id="{8E65DDB9-E84A-4787-99F1-1C115AABD511}" type="slidenum">
              <a:rPr lang="en-US" smtClean="0"/>
              <a:t>3</a:t>
            </a:fld>
            <a:endParaRPr lang="en-US"/>
          </a:p>
        </p:txBody>
      </p:sp>
    </p:spTree>
    <p:extLst>
      <p:ext uri="{BB962C8B-B14F-4D97-AF65-F5344CB8AC3E}">
        <p14:creationId xmlns:p14="http://schemas.microsoft.com/office/powerpoint/2010/main" val="4203964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23151-9EC5-4E66-9637-15A2D73BE139}"/>
              </a:ext>
            </a:extLst>
          </p:cNvPr>
          <p:cNvSpPr>
            <a:spLocks noGrp="1"/>
          </p:cNvSpPr>
          <p:nvPr>
            <p:ph type="title"/>
          </p:nvPr>
        </p:nvSpPr>
        <p:spPr/>
        <p:txBody>
          <a:bodyPr/>
          <a:lstStyle/>
          <a:p>
            <a:r>
              <a:rPr lang="en-US" dirty="0"/>
              <a:t>Numbers in Chinese-Czech menus</a:t>
            </a:r>
          </a:p>
        </p:txBody>
      </p:sp>
      <p:sp>
        <p:nvSpPr>
          <p:cNvPr id="3" name="Content Placeholder 2">
            <a:extLst>
              <a:ext uri="{FF2B5EF4-FFF2-40B4-BE49-F238E27FC236}">
                <a16:creationId xmlns:a16="http://schemas.microsoft.com/office/drawing/2014/main" id="{290E5618-8BC0-4E3A-A3EC-5C21942CA612}"/>
              </a:ext>
            </a:extLst>
          </p:cNvPr>
          <p:cNvSpPr>
            <a:spLocks noGrp="1"/>
          </p:cNvSpPr>
          <p:nvPr>
            <p:ph idx="1"/>
          </p:nvPr>
        </p:nvSpPr>
        <p:spPr/>
        <p:txBody>
          <a:bodyPr/>
          <a:lstStyle/>
          <a:p>
            <a:r>
              <a:rPr lang="en-US" dirty="0"/>
              <a:t>TWO; THREE; FIVE; EIGHT</a:t>
            </a:r>
          </a:p>
          <a:p>
            <a:endParaRPr lang="en-US" dirty="0"/>
          </a:p>
          <a:p>
            <a:r>
              <a:rPr lang="en-US" dirty="0"/>
              <a:t>FIVE, EIGHT are cross-linguistically perfectly stable.</a:t>
            </a:r>
          </a:p>
          <a:p>
            <a:r>
              <a:rPr lang="en-US" dirty="0"/>
              <a:t>THREE not perfectly stable.</a:t>
            </a:r>
          </a:p>
          <a:p>
            <a:r>
              <a:rPr lang="en-US" dirty="0"/>
              <a:t>TWO not at all consistent.</a:t>
            </a:r>
          </a:p>
          <a:p>
            <a:endParaRPr lang="en-US" dirty="0"/>
          </a:p>
          <a:p>
            <a:r>
              <a:rPr lang="en-US" dirty="0"/>
              <a:t>TEN as an irregularity.</a:t>
            </a:r>
          </a:p>
          <a:p>
            <a:endParaRPr lang="en-US" dirty="0"/>
          </a:p>
        </p:txBody>
      </p:sp>
      <p:sp>
        <p:nvSpPr>
          <p:cNvPr id="4" name="Slide Number Placeholder 3">
            <a:extLst>
              <a:ext uri="{FF2B5EF4-FFF2-40B4-BE49-F238E27FC236}">
                <a16:creationId xmlns:a16="http://schemas.microsoft.com/office/drawing/2014/main" id="{4070B8E7-F666-4174-B16B-9052EA1A9536}"/>
              </a:ext>
            </a:extLst>
          </p:cNvPr>
          <p:cNvSpPr>
            <a:spLocks noGrp="1"/>
          </p:cNvSpPr>
          <p:nvPr>
            <p:ph type="sldNum" sz="quarter" idx="12"/>
          </p:nvPr>
        </p:nvSpPr>
        <p:spPr/>
        <p:txBody>
          <a:bodyPr/>
          <a:lstStyle/>
          <a:p>
            <a:fld id="{0970407D-EE58-4A0B-824B-1D3AE42DD9CF}" type="slidenum">
              <a:rPr lang="cs-CZ" altLang="cs-CZ" smtClean="0"/>
              <a:pPr/>
              <a:t>30</a:t>
            </a:fld>
            <a:endParaRPr lang="cs-CZ" altLang="cs-CZ" dirty="0"/>
          </a:p>
        </p:txBody>
      </p:sp>
    </p:spTree>
    <p:extLst>
      <p:ext uri="{BB962C8B-B14F-4D97-AF65-F5344CB8AC3E}">
        <p14:creationId xmlns:p14="http://schemas.microsoft.com/office/powerpoint/2010/main" val="260978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509E3-239C-4C35-8F0E-3ABB57C368AE}"/>
              </a:ext>
            </a:extLst>
          </p:cNvPr>
          <p:cNvSpPr>
            <a:spLocks noGrp="1"/>
          </p:cNvSpPr>
          <p:nvPr>
            <p:ph type="title"/>
          </p:nvPr>
        </p:nvSpPr>
        <p:spPr/>
        <p:txBody>
          <a:bodyPr/>
          <a:lstStyle/>
          <a:p>
            <a:r>
              <a:rPr lang="zh-TW" altLang="en-US" dirty="0"/>
              <a:t>五香 </a:t>
            </a:r>
            <a:r>
              <a:rPr lang="en-US" i="1" dirty="0" err="1"/>
              <a:t>wǔ-xiāng</a:t>
            </a:r>
            <a:r>
              <a:rPr lang="en-US" i="1" dirty="0"/>
              <a:t> </a:t>
            </a:r>
            <a:r>
              <a:rPr lang="en-US" dirty="0"/>
              <a:t>‘five-fragrance’</a:t>
            </a:r>
          </a:p>
        </p:txBody>
      </p:sp>
      <p:sp>
        <p:nvSpPr>
          <p:cNvPr id="3" name="Content Placeholder 2">
            <a:extLst>
              <a:ext uri="{FF2B5EF4-FFF2-40B4-BE49-F238E27FC236}">
                <a16:creationId xmlns:a16="http://schemas.microsoft.com/office/drawing/2014/main" id="{97D30CD2-48DC-482C-848A-458B034BBA7B}"/>
              </a:ext>
            </a:extLst>
          </p:cNvPr>
          <p:cNvSpPr>
            <a:spLocks noGrp="1"/>
          </p:cNvSpPr>
          <p:nvPr>
            <p:ph idx="1"/>
          </p:nvPr>
        </p:nvSpPr>
        <p:spPr>
          <a:xfrm>
            <a:off x="679453" y="2017713"/>
            <a:ext cx="7578722" cy="4114800"/>
          </a:xfrm>
        </p:spPr>
        <p:txBody>
          <a:bodyPr/>
          <a:lstStyle/>
          <a:p>
            <a:r>
              <a:rPr lang="en-US" sz="2400" dirty="0"/>
              <a:t>Found in 6 menus.</a:t>
            </a:r>
          </a:p>
          <a:p>
            <a:r>
              <a:rPr lang="en-US" sz="2400" dirty="0"/>
              <a:t>Attribute of FRAGRANT profiled.</a:t>
            </a:r>
          </a:p>
          <a:p>
            <a:r>
              <a:rPr lang="en-US" sz="2400" dirty="0"/>
              <a:t>Ad hoc category: FRAGRANT.</a:t>
            </a:r>
          </a:p>
          <a:p>
            <a:r>
              <a:rPr lang="en-US" sz="2400" dirty="0"/>
              <a:t>RESULT OF ENUMERATION (profiled): FIVE</a:t>
            </a:r>
          </a:p>
          <a:p>
            <a:r>
              <a:rPr lang="en-GB" sz="2400" dirty="0"/>
              <a:t>Rendered as </a:t>
            </a:r>
            <a:r>
              <a:rPr lang="en-GB" sz="2400" i="1" dirty="0" err="1"/>
              <a:t>pět</a:t>
            </a:r>
            <a:r>
              <a:rPr lang="en-GB" sz="2400" i="1" dirty="0"/>
              <a:t> </a:t>
            </a:r>
            <a:r>
              <a:rPr lang="en-GB" sz="2400" i="1" dirty="0" err="1"/>
              <a:t>vůní</a:t>
            </a:r>
            <a:r>
              <a:rPr lang="en-GB" sz="2400" i="1" dirty="0"/>
              <a:t> </a:t>
            </a:r>
            <a:r>
              <a:rPr lang="en-GB" sz="2400" dirty="0"/>
              <a:t>“five smells/fragrances” or </a:t>
            </a:r>
            <a:r>
              <a:rPr lang="en-GB" sz="2400" i="1" dirty="0" err="1"/>
              <a:t>pět</a:t>
            </a:r>
            <a:r>
              <a:rPr lang="en-GB" sz="2400" i="1" dirty="0"/>
              <a:t> </a:t>
            </a:r>
            <a:r>
              <a:rPr lang="en-GB" sz="2400" i="1" dirty="0" err="1"/>
              <a:t>chutí</a:t>
            </a:r>
            <a:r>
              <a:rPr lang="en-GB" sz="2400" i="1" dirty="0"/>
              <a:t> </a:t>
            </a:r>
            <a:r>
              <a:rPr lang="en-GB" sz="2400" dirty="0"/>
              <a:t>“five tastes”</a:t>
            </a:r>
          </a:p>
          <a:p>
            <a:r>
              <a:rPr lang="en-GB" sz="2400" dirty="0"/>
              <a:t>Cognitive operation perfectly stable across </a:t>
            </a:r>
            <a:r>
              <a:rPr lang="en-GB" sz="2400" dirty="0" err="1"/>
              <a:t>lgs</a:t>
            </a:r>
            <a:r>
              <a:rPr lang="en-GB" sz="2400" dirty="0"/>
              <a:t> (6 out of 6).</a:t>
            </a:r>
            <a:endParaRPr lang="en-US" sz="2400" dirty="0"/>
          </a:p>
        </p:txBody>
      </p:sp>
      <p:sp>
        <p:nvSpPr>
          <p:cNvPr id="4" name="Slide Number Placeholder 3">
            <a:extLst>
              <a:ext uri="{FF2B5EF4-FFF2-40B4-BE49-F238E27FC236}">
                <a16:creationId xmlns:a16="http://schemas.microsoft.com/office/drawing/2014/main" id="{DEDE4A7E-AAAE-48A0-9640-B3DDAC9D2AAA}"/>
              </a:ext>
            </a:extLst>
          </p:cNvPr>
          <p:cNvSpPr>
            <a:spLocks noGrp="1"/>
          </p:cNvSpPr>
          <p:nvPr>
            <p:ph type="sldNum" sz="quarter" idx="12"/>
          </p:nvPr>
        </p:nvSpPr>
        <p:spPr/>
        <p:txBody>
          <a:bodyPr/>
          <a:lstStyle/>
          <a:p>
            <a:fld id="{0970407D-EE58-4A0B-824B-1D3AE42DD9CF}" type="slidenum">
              <a:rPr lang="cs-CZ" altLang="cs-CZ" smtClean="0"/>
              <a:pPr/>
              <a:t>31</a:t>
            </a:fld>
            <a:endParaRPr lang="cs-CZ" altLang="cs-CZ" dirty="0"/>
          </a:p>
        </p:txBody>
      </p:sp>
      <p:pic>
        <p:nvPicPr>
          <p:cNvPr id="7" name="Picture 6">
            <a:extLst>
              <a:ext uri="{FF2B5EF4-FFF2-40B4-BE49-F238E27FC236}">
                <a16:creationId xmlns:a16="http://schemas.microsoft.com/office/drawing/2014/main" id="{A62B347B-12E9-4B52-B421-833C3D3EF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4019" y="0"/>
            <a:ext cx="4107982" cy="2733675"/>
          </a:xfrm>
          <a:prstGeom prst="rect">
            <a:avLst/>
          </a:prstGeom>
        </p:spPr>
      </p:pic>
    </p:spTree>
    <p:extLst>
      <p:ext uri="{BB962C8B-B14F-4D97-AF65-F5344CB8AC3E}">
        <p14:creationId xmlns:p14="http://schemas.microsoft.com/office/powerpoint/2010/main" val="382017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1050B-6F34-4608-950E-11517957856A}"/>
              </a:ext>
            </a:extLst>
          </p:cNvPr>
          <p:cNvSpPr>
            <a:spLocks noGrp="1"/>
          </p:cNvSpPr>
          <p:nvPr>
            <p:ph type="title"/>
          </p:nvPr>
        </p:nvSpPr>
        <p:spPr/>
        <p:txBody>
          <a:bodyPr/>
          <a:lstStyle/>
          <a:p>
            <a:r>
              <a:rPr lang="zh-TW" altLang="en-US" dirty="0"/>
              <a:t>八宝 </a:t>
            </a:r>
            <a:r>
              <a:rPr lang="en-US" i="1" dirty="0" err="1"/>
              <a:t>bā-bǎo</a:t>
            </a:r>
            <a:r>
              <a:rPr lang="en-US" i="1" dirty="0"/>
              <a:t> </a:t>
            </a:r>
            <a:r>
              <a:rPr lang="en-US" dirty="0"/>
              <a:t>‘eight-delicacy’</a:t>
            </a:r>
          </a:p>
        </p:txBody>
      </p:sp>
      <p:sp>
        <p:nvSpPr>
          <p:cNvPr id="3" name="Content Placeholder 2">
            <a:extLst>
              <a:ext uri="{FF2B5EF4-FFF2-40B4-BE49-F238E27FC236}">
                <a16:creationId xmlns:a16="http://schemas.microsoft.com/office/drawing/2014/main" id="{FB89AA62-3820-4210-9F9A-E39D59F662BC}"/>
              </a:ext>
            </a:extLst>
          </p:cNvPr>
          <p:cNvSpPr>
            <a:spLocks noGrp="1"/>
          </p:cNvSpPr>
          <p:nvPr>
            <p:ph idx="1"/>
          </p:nvPr>
        </p:nvSpPr>
        <p:spPr>
          <a:xfrm>
            <a:off x="679453" y="2017713"/>
            <a:ext cx="6226172" cy="4114800"/>
          </a:xfrm>
        </p:spPr>
        <p:txBody>
          <a:bodyPr/>
          <a:lstStyle/>
          <a:p>
            <a:r>
              <a:rPr lang="en-US" sz="2400" dirty="0"/>
              <a:t>Found in 8 menus.</a:t>
            </a:r>
          </a:p>
          <a:p>
            <a:r>
              <a:rPr lang="en-US" sz="2400" dirty="0"/>
              <a:t>Attribute of DELICATE profiled.</a:t>
            </a:r>
          </a:p>
          <a:p>
            <a:r>
              <a:rPr lang="en-US" sz="2400" dirty="0"/>
              <a:t>Ad hoc category of DELICACY.</a:t>
            </a:r>
          </a:p>
          <a:p>
            <a:r>
              <a:rPr lang="en-US" sz="2400" dirty="0"/>
              <a:t>RESULT OF ENUMERATION (profiled): EIGHT.</a:t>
            </a:r>
          </a:p>
          <a:p>
            <a:r>
              <a:rPr lang="en-US" sz="2400" dirty="0"/>
              <a:t>Rendered as </a:t>
            </a:r>
            <a:r>
              <a:rPr lang="en-US" sz="2400" i="1" dirty="0" err="1"/>
              <a:t>osm</a:t>
            </a:r>
            <a:r>
              <a:rPr lang="en-US" sz="2400" i="1" dirty="0"/>
              <a:t> </a:t>
            </a:r>
            <a:r>
              <a:rPr lang="en-US" sz="2400" i="1" dirty="0" err="1"/>
              <a:t>pokladů</a:t>
            </a:r>
            <a:r>
              <a:rPr lang="en-US" sz="2400" i="1" dirty="0"/>
              <a:t> </a:t>
            </a:r>
            <a:r>
              <a:rPr lang="en-US" sz="2400" dirty="0"/>
              <a:t>“eight treasures” or </a:t>
            </a:r>
            <a:r>
              <a:rPr lang="en-US" sz="2400" i="1" dirty="0" err="1"/>
              <a:t>osm</a:t>
            </a:r>
            <a:r>
              <a:rPr lang="en-US" sz="2400" i="1" dirty="0"/>
              <a:t> </a:t>
            </a:r>
            <a:r>
              <a:rPr lang="en-US" sz="2400" i="1" dirty="0" err="1"/>
              <a:t>pochoutek</a:t>
            </a:r>
            <a:r>
              <a:rPr lang="en-US" sz="2400" i="1" dirty="0"/>
              <a:t> </a:t>
            </a:r>
            <a:r>
              <a:rPr lang="en-US" sz="2400" dirty="0"/>
              <a:t>“eight delicacies”.</a:t>
            </a:r>
          </a:p>
          <a:p>
            <a:r>
              <a:rPr lang="en-US" sz="2400" dirty="0"/>
              <a:t>Cognitive operation perfectly stable across </a:t>
            </a:r>
            <a:r>
              <a:rPr lang="en-US" sz="2400" dirty="0" err="1"/>
              <a:t>lgs</a:t>
            </a:r>
            <a:r>
              <a:rPr lang="en-US" sz="2400" dirty="0"/>
              <a:t> (8 out of 8).</a:t>
            </a:r>
          </a:p>
        </p:txBody>
      </p:sp>
      <p:sp>
        <p:nvSpPr>
          <p:cNvPr id="4" name="Slide Number Placeholder 3">
            <a:extLst>
              <a:ext uri="{FF2B5EF4-FFF2-40B4-BE49-F238E27FC236}">
                <a16:creationId xmlns:a16="http://schemas.microsoft.com/office/drawing/2014/main" id="{A4A267A1-2EEB-4732-9820-DAD9540EB4E9}"/>
              </a:ext>
            </a:extLst>
          </p:cNvPr>
          <p:cNvSpPr>
            <a:spLocks noGrp="1"/>
          </p:cNvSpPr>
          <p:nvPr>
            <p:ph type="sldNum" sz="quarter" idx="12"/>
          </p:nvPr>
        </p:nvSpPr>
        <p:spPr/>
        <p:txBody>
          <a:bodyPr/>
          <a:lstStyle/>
          <a:p>
            <a:fld id="{0970407D-EE58-4A0B-824B-1D3AE42DD9CF}" type="slidenum">
              <a:rPr lang="cs-CZ" altLang="cs-CZ" smtClean="0"/>
              <a:pPr/>
              <a:t>32</a:t>
            </a:fld>
            <a:endParaRPr lang="cs-CZ" altLang="cs-CZ" dirty="0"/>
          </a:p>
        </p:txBody>
      </p:sp>
      <p:pic>
        <p:nvPicPr>
          <p:cNvPr id="7" name="Picture 6">
            <a:extLst>
              <a:ext uri="{FF2B5EF4-FFF2-40B4-BE49-F238E27FC236}">
                <a16:creationId xmlns:a16="http://schemas.microsoft.com/office/drawing/2014/main" id="{EFECEEE3-0761-4A02-BD79-D41F92351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774" y="20639"/>
            <a:ext cx="4467225" cy="3350419"/>
          </a:xfrm>
          <a:prstGeom prst="rect">
            <a:avLst/>
          </a:prstGeom>
        </p:spPr>
      </p:pic>
    </p:spTree>
    <p:extLst>
      <p:ext uri="{BB962C8B-B14F-4D97-AF65-F5344CB8AC3E}">
        <p14:creationId xmlns:p14="http://schemas.microsoft.com/office/powerpoint/2010/main" val="133131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49BB6-0B93-4185-9E11-0FC2713E94FD}"/>
              </a:ext>
            </a:extLst>
          </p:cNvPr>
          <p:cNvSpPr>
            <a:spLocks noGrp="1"/>
          </p:cNvSpPr>
          <p:nvPr>
            <p:ph type="title"/>
          </p:nvPr>
        </p:nvSpPr>
        <p:spPr/>
        <p:txBody>
          <a:bodyPr/>
          <a:lstStyle/>
          <a:p>
            <a:r>
              <a:rPr lang="zh-TW" altLang="en-US" dirty="0"/>
              <a:t>三鲜 </a:t>
            </a:r>
            <a:r>
              <a:rPr lang="en-US" altLang="zh-TW" i="1" dirty="0"/>
              <a:t>sān-xiān</a:t>
            </a:r>
            <a:r>
              <a:rPr lang="en-US" altLang="zh-TW" dirty="0"/>
              <a:t> ‘three-fresh’</a:t>
            </a:r>
            <a:endParaRPr lang="en-US" dirty="0"/>
          </a:p>
        </p:txBody>
      </p:sp>
      <p:sp>
        <p:nvSpPr>
          <p:cNvPr id="3" name="Content Placeholder 2">
            <a:extLst>
              <a:ext uri="{FF2B5EF4-FFF2-40B4-BE49-F238E27FC236}">
                <a16:creationId xmlns:a16="http://schemas.microsoft.com/office/drawing/2014/main" id="{C3BC39A2-7EAB-465D-ACA6-30A5B60D77DF}"/>
              </a:ext>
            </a:extLst>
          </p:cNvPr>
          <p:cNvSpPr>
            <a:spLocks noGrp="1"/>
          </p:cNvSpPr>
          <p:nvPr>
            <p:ph idx="1"/>
          </p:nvPr>
        </p:nvSpPr>
        <p:spPr>
          <a:xfrm>
            <a:off x="679453" y="2133600"/>
            <a:ext cx="8292020" cy="4114800"/>
          </a:xfrm>
        </p:spPr>
        <p:txBody>
          <a:bodyPr/>
          <a:lstStyle/>
          <a:p>
            <a:r>
              <a:rPr lang="en-US" altLang="zh-TW" sz="2400" dirty="0"/>
              <a:t>Found in 10 Chinese menus.</a:t>
            </a:r>
          </a:p>
          <a:p>
            <a:r>
              <a:rPr lang="en-US" altLang="zh-TW" sz="2400" dirty="0"/>
              <a:t>Attribute of FRESH.</a:t>
            </a:r>
          </a:p>
          <a:p>
            <a:r>
              <a:rPr lang="en-US" altLang="zh-TW" sz="2400" dirty="0"/>
              <a:t>Ad hoc category of FRESH.</a:t>
            </a:r>
          </a:p>
          <a:p>
            <a:r>
              <a:rPr lang="en-US" altLang="zh-TW" sz="2400" dirty="0"/>
              <a:t>RESULT OF ENUMERATION (profiled): THREE.</a:t>
            </a:r>
          </a:p>
          <a:p>
            <a:r>
              <a:rPr lang="en-GB" sz="2400" dirty="0"/>
              <a:t>Rendered as </a:t>
            </a:r>
            <a:r>
              <a:rPr lang="en-GB" sz="2400" i="1" dirty="0" err="1"/>
              <a:t>tři</a:t>
            </a:r>
            <a:r>
              <a:rPr lang="en-GB" sz="2400" i="1" dirty="0"/>
              <a:t> </a:t>
            </a:r>
            <a:r>
              <a:rPr lang="en-GB" sz="2400" i="1" dirty="0" err="1"/>
              <a:t>druhy</a:t>
            </a:r>
            <a:r>
              <a:rPr lang="en-GB" sz="2400" i="1" dirty="0"/>
              <a:t> masa </a:t>
            </a:r>
            <a:r>
              <a:rPr lang="en-GB" sz="2400" dirty="0"/>
              <a:t>“three kinds of meat” or </a:t>
            </a:r>
            <a:r>
              <a:rPr lang="en-GB" sz="2400" i="1" dirty="0"/>
              <a:t>(</a:t>
            </a:r>
            <a:r>
              <a:rPr lang="en-GB" sz="2400" i="1" dirty="0" err="1"/>
              <a:t>maso</a:t>
            </a:r>
            <a:r>
              <a:rPr lang="en-GB" sz="2400" i="1" dirty="0"/>
              <a:t>) </a:t>
            </a:r>
            <a:r>
              <a:rPr lang="en-GB" sz="2400" i="1" dirty="0" err="1"/>
              <a:t>tří</a:t>
            </a:r>
            <a:r>
              <a:rPr lang="en-GB" sz="2400" i="1" dirty="0"/>
              <a:t> </a:t>
            </a:r>
            <a:r>
              <a:rPr lang="en-GB" sz="2400" i="1" dirty="0" err="1"/>
              <a:t>chutí</a:t>
            </a:r>
            <a:r>
              <a:rPr lang="en-GB" sz="2400" i="1" dirty="0"/>
              <a:t> </a:t>
            </a:r>
            <a:r>
              <a:rPr lang="en-GB" sz="2400" dirty="0"/>
              <a:t>“(meat) of three flavours” (9 out of 10)</a:t>
            </a:r>
          </a:p>
          <a:p>
            <a:r>
              <a:rPr lang="en-US" sz="2400" i="1" dirty="0" err="1"/>
              <a:t>masový</a:t>
            </a:r>
            <a:r>
              <a:rPr lang="en-US" sz="2400" i="1" dirty="0"/>
              <a:t> mix </a:t>
            </a:r>
            <a:r>
              <a:rPr lang="en-US" sz="2400" dirty="0"/>
              <a:t>“meat mix” (1 out of 10)</a:t>
            </a:r>
          </a:p>
          <a:p>
            <a:r>
              <a:rPr lang="en-US" sz="2400" dirty="0"/>
              <a:t>Cognitive operation highly stable across </a:t>
            </a:r>
            <a:r>
              <a:rPr lang="en-US" sz="2400" dirty="0" err="1"/>
              <a:t>lgs</a:t>
            </a:r>
            <a:r>
              <a:rPr lang="en-US" sz="2400" dirty="0"/>
              <a:t> (9 out of 10)</a:t>
            </a:r>
          </a:p>
        </p:txBody>
      </p:sp>
      <p:sp>
        <p:nvSpPr>
          <p:cNvPr id="4" name="Slide Number Placeholder 3">
            <a:extLst>
              <a:ext uri="{FF2B5EF4-FFF2-40B4-BE49-F238E27FC236}">
                <a16:creationId xmlns:a16="http://schemas.microsoft.com/office/drawing/2014/main" id="{A070383D-6A33-4C4F-9FD5-21172A9A4B7E}"/>
              </a:ext>
            </a:extLst>
          </p:cNvPr>
          <p:cNvSpPr>
            <a:spLocks noGrp="1"/>
          </p:cNvSpPr>
          <p:nvPr>
            <p:ph type="sldNum" sz="quarter" idx="12"/>
          </p:nvPr>
        </p:nvSpPr>
        <p:spPr/>
        <p:txBody>
          <a:bodyPr/>
          <a:lstStyle/>
          <a:p>
            <a:fld id="{0970407D-EE58-4A0B-824B-1D3AE42DD9CF}" type="slidenum">
              <a:rPr lang="cs-CZ" altLang="cs-CZ" smtClean="0"/>
              <a:pPr/>
              <a:t>33</a:t>
            </a:fld>
            <a:endParaRPr lang="cs-CZ" altLang="cs-CZ" dirty="0"/>
          </a:p>
        </p:txBody>
      </p:sp>
      <p:pic>
        <p:nvPicPr>
          <p:cNvPr id="7" name="Picture 6">
            <a:extLst>
              <a:ext uri="{FF2B5EF4-FFF2-40B4-BE49-F238E27FC236}">
                <a16:creationId xmlns:a16="http://schemas.microsoft.com/office/drawing/2014/main" id="{85AD58FD-47DE-4ED6-996D-E4FE4FD6B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4300" y="0"/>
            <a:ext cx="4457700" cy="3345161"/>
          </a:xfrm>
          <a:prstGeom prst="rect">
            <a:avLst/>
          </a:prstGeom>
        </p:spPr>
      </p:pic>
    </p:spTree>
    <p:extLst>
      <p:ext uri="{BB962C8B-B14F-4D97-AF65-F5344CB8AC3E}">
        <p14:creationId xmlns:p14="http://schemas.microsoft.com/office/powerpoint/2010/main" val="303705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309A8-0886-4C2E-A419-97D064BB61F3}"/>
              </a:ext>
            </a:extLst>
          </p:cNvPr>
          <p:cNvSpPr>
            <a:spLocks noGrp="1"/>
          </p:cNvSpPr>
          <p:nvPr>
            <p:ph type="title"/>
          </p:nvPr>
        </p:nvSpPr>
        <p:spPr/>
        <p:txBody>
          <a:bodyPr/>
          <a:lstStyle/>
          <a:p>
            <a:r>
              <a:rPr lang="zh-TW" altLang="en-US" dirty="0"/>
              <a:t>双冬 </a:t>
            </a:r>
            <a:r>
              <a:rPr lang="en-US" altLang="zh-TW" i="1" dirty="0"/>
              <a:t>s</a:t>
            </a:r>
            <a:r>
              <a:rPr lang="en-US" i="1" dirty="0"/>
              <a:t>huāng-dōng </a:t>
            </a:r>
            <a:r>
              <a:rPr lang="en-US" dirty="0"/>
              <a:t>‘pair-winter’</a:t>
            </a:r>
          </a:p>
        </p:txBody>
      </p:sp>
      <p:sp>
        <p:nvSpPr>
          <p:cNvPr id="3" name="Content Placeholder 2">
            <a:extLst>
              <a:ext uri="{FF2B5EF4-FFF2-40B4-BE49-F238E27FC236}">
                <a16:creationId xmlns:a16="http://schemas.microsoft.com/office/drawing/2014/main" id="{3B3BCC81-31C8-424F-A3A3-8F79087F38DE}"/>
              </a:ext>
            </a:extLst>
          </p:cNvPr>
          <p:cNvSpPr>
            <a:spLocks noGrp="1"/>
          </p:cNvSpPr>
          <p:nvPr>
            <p:ph idx="1"/>
          </p:nvPr>
        </p:nvSpPr>
        <p:spPr>
          <a:xfrm>
            <a:off x="387626" y="2017713"/>
            <a:ext cx="8118199" cy="4114800"/>
          </a:xfrm>
        </p:spPr>
        <p:txBody>
          <a:bodyPr/>
          <a:lstStyle/>
          <a:p>
            <a:r>
              <a:rPr lang="en-US" sz="2400" dirty="0"/>
              <a:t>Found in 9 menus.</a:t>
            </a:r>
          </a:p>
          <a:p>
            <a:r>
              <a:rPr lang="en-US" sz="2400" dirty="0"/>
              <a:t>Bamboo shoots and mushrooms.</a:t>
            </a:r>
          </a:p>
          <a:p>
            <a:r>
              <a:rPr lang="en-US" sz="2400" dirty="0"/>
              <a:t>Use of </a:t>
            </a:r>
            <a:r>
              <a:rPr lang="en-US" sz="2400" i="1" dirty="0"/>
              <a:t>dōng</a:t>
            </a:r>
            <a:r>
              <a:rPr lang="en-US" sz="2400" dirty="0"/>
              <a:t> ‘winter’ as a metonymy.</a:t>
            </a:r>
          </a:p>
          <a:p>
            <a:r>
              <a:rPr lang="en-US" sz="2400" dirty="0"/>
              <a:t>SEASON </a:t>
            </a:r>
            <a:r>
              <a:rPr lang="en-US" sz="2400" dirty="0">
                <a:sym typeface="Wingdings" panose="05000000000000000000" pitchFamily="2" charset="2"/>
              </a:rPr>
              <a:t></a:t>
            </a:r>
            <a:r>
              <a:rPr lang="en-US" sz="2400" dirty="0"/>
              <a:t> FOOD.</a:t>
            </a:r>
          </a:p>
          <a:p>
            <a:r>
              <a:rPr lang="en-US" sz="2400" dirty="0"/>
              <a:t>Ad hoc category: WINTER (FOOD).</a:t>
            </a:r>
          </a:p>
          <a:p>
            <a:r>
              <a:rPr lang="en-US" sz="2400" dirty="0"/>
              <a:t>RESULT OF ENUMERATION (profiled): TWO.</a:t>
            </a:r>
          </a:p>
          <a:p>
            <a:endParaRPr lang="en-US" sz="2400" dirty="0"/>
          </a:p>
          <a:p>
            <a:r>
              <a:rPr lang="en-US" sz="2400" dirty="0"/>
              <a:t>Semantic complexity of </a:t>
            </a:r>
            <a:r>
              <a:rPr lang="en-US" sz="2400" i="1" dirty="0"/>
              <a:t>shuāng</a:t>
            </a:r>
            <a:r>
              <a:rPr lang="en-US" sz="2400" dirty="0"/>
              <a:t>: not a cardinal number but means “pair”.</a:t>
            </a:r>
          </a:p>
          <a:p>
            <a:r>
              <a:rPr lang="en-US" sz="2400" dirty="0"/>
              <a:t>Equal status btw BAMBOO SHOOT = MUSHROOM.</a:t>
            </a:r>
          </a:p>
        </p:txBody>
      </p:sp>
      <p:sp>
        <p:nvSpPr>
          <p:cNvPr id="4" name="Slide Number Placeholder 3">
            <a:extLst>
              <a:ext uri="{FF2B5EF4-FFF2-40B4-BE49-F238E27FC236}">
                <a16:creationId xmlns:a16="http://schemas.microsoft.com/office/drawing/2014/main" id="{2F2337C2-556D-4033-BAC4-F2F44AC01CA9}"/>
              </a:ext>
            </a:extLst>
          </p:cNvPr>
          <p:cNvSpPr>
            <a:spLocks noGrp="1"/>
          </p:cNvSpPr>
          <p:nvPr>
            <p:ph type="sldNum" sz="quarter" idx="12"/>
          </p:nvPr>
        </p:nvSpPr>
        <p:spPr/>
        <p:txBody>
          <a:bodyPr/>
          <a:lstStyle/>
          <a:p>
            <a:fld id="{0970407D-EE58-4A0B-824B-1D3AE42DD9CF}" type="slidenum">
              <a:rPr lang="cs-CZ" altLang="cs-CZ" smtClean="0"/>
              <a:pPr/>
              <a:t>34</a:t>
            </a:fld>
            <a:endParaRPr lang="cs-CZ" altLang="cs-CZ" dirty="0"/>
          </a:p>
        </p:txBody>
      </p:sp>
      <p:pic>
        <p:nvPicPr>
          <p:cNvPr id="7" name="Picture 6">
            <a:extLst>
              <a:ext uri="{FF2B5EF4-FFF2-40B4-BE49-F238E27FC236}">
                <a16:creationId xmlns:a16="http://schemas.microsoft.com/office/drawing/2014/main" id="{781AC363-B247-4D0D-9A93-B3C1D63C5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5825" y="0"/>
            <a:ext cx="3686175" cy="2445163"/>
          </a:xfrm>
          <a:prstGeom prst="rect">
            <a:avLst/>
          </a:prstGeom>
        </p:spPr>
      </p:pic>
      <p:sp>
        <p:nvSpPr>
          <p:cNvPr id="8" name="Content Placeholder 2">
            <a:extLst>
              <a:ext uri="{FF2B5EF4-FFF2-40B4-BE49-F238E27FC236}">
                <a16:creationId xmlns:a16="http://schemas.microsoft.com/office/drawing/2014/main" id="{A405C39D-0FFD-4382-8367-73D98522A0E5}"/>
              </a:ext>
            </a:extLst>
          </p:cNvPr>
          <p:cNvSpPr txBox="1">
            <a:spLocks/>
          </p:cNvSpPr>
          <p:nvPr/>
        </p:nvSpPr>
        <p:spPr bwMode="auto">
          <a:xfrm>
            <a:off x="9621079" y="3667092"/>
            <a:ext cx="2455653" cy="1362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lr>
                <a:srgbClr val="00287D"/>
              </a:buClr>
              <a:buSzPct val="100000"/>
              <a:buFont typeface="Wingdings" panose="05000000000000000000"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anose="05000000000000000000" pitchFamily="2" charset="2"/>
              <a:buChar char="§"/>
              <a:defRPr sz="2400">
                <a:solidFill>
                  <a:schemeClr val="tx1"/>
                </a:solidFill>
                <a:latin typeface="+mn-lt"/>
              </a:defRPr>
            </a:lvl2pPr>
            <a:lvl3pPr marL="914400" indent="0" algn="l" rtl="0" eaLnBrk="1" fontAlgn="base" hangingPunct="1">
              <a:spcBef>
                <a:spcPct val="20000"/>
              </a:spcBef>
              <a:spcAft>
                <a:spcPct val="0"/>
              </a:spcAft>
              <a:buClr>
                <a:schemeClr val="folHlink"/>
              </a:buClr>
              <a:buSzPct val="80000"/>
              <a:buFont typeface="Wingdings" pitchFamily="2" charset="2"/>
              <a:buNone/>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3"/>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9pPr>
          </a:lstStyle>
          <a:p>
            <a:pPr marL="0" indent="0">
              <a:buNone/>
            </a:pPr>
            <a:r>
              <a:rPr lang="en-US" kern="0" dirty="0" err="1"/>
              <a:t>Cxs</a:t>
            </a:r>
            <a:r>
              <a:rPr lang="en-US" kern="0" dirty="0"/>
              <a:t> of TWO: </a:t>
            </a:r>
          </a:p>
          <a:p>
            <a:pPr marL="0" indent="0">
              <a:buNone/>
            </a:pPr>
            <a:r>
              <a:rPr lang="zh-TW" altLang="en-US" kern="0" dirty="0"/>
              <a:t>二 </a:t>
            </a:r>
            <a:r>
              <a:rPr lang="en-US" altLang="zh-TW" i="1" kern="0" dirty="0" err="1"/>
              <a:t>èr</a:t>
            </a:r>
            <a:r>
              <a:rPr lang="en-US" altLang="zh-TW" kern="0" dirty="0"/>
              <a:t> </a:t>
            </a:r>
            <a:r>
              <a:rPr lang="zh-TW" altLang="en-US" kern="0" dirty="0"/>
              <a:t>、两 </a:t>
            </a:r>
            <a:r>
              <a:rPr lang="en-US" altLang="zh-TW" i="1" kern="0" dirty="0" err="1"/>
              <a:t>liǎng</a:t>
            </a:r>
            <a:r>
              <a:rPr lang="en-US" altLang="zh-TW" i="1" kern="0" dirty="0"/>
              <a:t>.</a:t>
            </a:r>
          </a:p>
          <a:p>
            <a:pPr marL="0" indent="0">
              <a:buNone/>
            </a:pPr>
            <a:endParaRPr lang="en-US" i="1" kern="0" dirty="0"/>
          </a:p>
        </p:txBody>
      </p:sp>
    </p:spTree>
    <p:extLst>
      <p:ext uri="{BB962C8B-B14F-4D97-AF65-F5344CB8AC3E}">
        <p14:creationId xmlns:p14="http://schemas.microsoft.com/office/powerpoint/2010/main" val="89882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500"/>
                                        <p:tgtEl>
                                          <p:spTgt spid="8">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fade">
                                      <p:cBhvr>
                                        <p:cTn id="29" dur="500"/>
                                        <p:tgtEl>
                                          <p:spTgt spid="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B12DD-9D51-4F90-8CDA-C55466A88526}"/>
              </a:ext>
            </a:extLst>
          </p:cNvPr>
          <p:cNvSpPr>
            <a:spLocks noGrp="1"/>
          </p:cNvSpPr>
          <p:nvPr>
            <p:ph type="title"/>
          </p:nvPr>
        </p:nvSpPr>
        <p:spPr/>
        <p:txBody>
          <a:bodyPr/>
          <a:lstStyle/>
          <a:p>
            <a:r>
              <a:rPr lang="en-US" dirty="0"/>
              <a:t>TWO-WINTER does not make sense in Czech menus!!</a:t>
            </a:r>
          </a:p>
        </p:txBody>
      </p:sp>
      <p:sp>
        <p:nvSpPr>
          <p:cNvPr id="3" name="Content Placeholder 2">
            <a:extLst>
              <a:ext uri="{FF2B5EF4-FFF2-40B4-BE49-F238E27FC236}">
                <a16:creationId xmlns:a16="http://schemas.microsoft.com/office/drawing/2014/main" id="{8A013681-94A4-48CA-833E-BFF9E8928631}"/>
              </a:ext>
            </a:extLst>
          </p:cNvPr>
          <p:cNvSpPr>
            <a:spLocks noGrp="1"/>
          </p:cNvSpPr>
          <p:nvPr>
            <p:ph idx="1"/>
          </p:nvPr>
        </p:nvSpPr>
        <p:spPr>
          <a:xfrm>
            <a:off x="679453" y="2017713"/>
            <a:ext cx="8292019" cy="4114800"/>
          </a:xfrm>
        </p:spPr>
        <p:txBody>
          <a:bodyPr/>
          <a:lstStyle/>
          <a:p>
            <a:r>
              <a:rPr lang="en-US" dirty="0"/>
              <a:t>Cultural metonymy: WINTER </a:t>
            </a:r>
            <a:r>
              <a:rPr lang="en-US" dirty="0">
                <a:sym typeface="Wingdings" panose="05000000000000000000" pitchFamily="2" charset="2"/>
              </a:rPr>
              <a:t> </a:t>
            </a:r>
            <a:r>
              <a:rPr lang="en-US" dirty="0"/>
              <a:t>MUSHROOM</a:t>
            </a:r>
          </a:p>
          <a:p>
            <a:endParaRPr lang="en-GB" dirty="0"/>
          </a:p>
          <a:p>
            <a:r>
              <a:rPr lang="en-GB" dirty="0"/>
              <a:t>Consistently rendered as </a:t>
            </a:r>
            <a:r>
              <a:rPr lang="en-GB" i="1" dirty="0" err="1"/>
              <a:t>bambus</a:t>
            </a:r>
            <a:r>
              <a:rPr lang="en-GB" i="1" dirty="0"/>
              <a:t> a </a:t>
            </a:r>
            <a:r>
              <a:rPr lang="en-GB" i="1" dirty="0" err="1"/>
              <a:t>houby</a:t>
            </a:r>
            <a:r>
              <a:rPr lang="en-GB" i="1" dirty="0"/>
              <a:t> </a:t>
            </a:r>
            <a:r>
              <a:rPr lang="en-GB" dirty="0"/>
              <a:t>“bamboo and mushrooms”.</a:t>
            </a:r>
          </a:p>
          <a:p>
            <a:r>
              <a:rPr lang="en-US" dirty="0"/>
              <a:t>Czech linguistic tool not receptive to the encoding strategy</a:t>
            </a:r>
            <a:r>
              <a:rPr lang="zh-TW" altLang="en-US" dirty="0"/>
              <a:t> </a:t>
            </a:r>
            <a:r>
              <a:rPr lang="en-US" altLang="zh-TW" dirty="0"/>
              <a:t>(0 out of 9).</a:t>
            </a:r>
          </a:p>
          <a:p>
            <a:r>
              <a:rPr lang="en-US" altLang="zh-TW" dirty="0"/>
              <a:t>Cognitive operation completely different.</a:t>
            </a:r>
          </a:p>
          <a:p>
            <a:endParaRPr lang="en-US" dirty="0"/>
          </a:p>
        </p:txBody>
      </p:sp>
      <p:sp>
        <p:nvSpPr>
          <p:cNvPr id="4" name="Slide Number Placeholder 3">
            <a:extLst>
              <a:ext uri="{FF2B5EF4-FFF2-40B4-BE49-F238E27FC236}">
                <a16:creationId xmlns:a16="http://schemas.microsoft.com/office/drawing/2014/main" id="{0332CC55-348F-4B59-B13E-684791B73E49}"/>
              </a:ext>
            </a:extLst>
          </p:cNvPr>
          <p:cNvSpPr>
            <a:spLocks noGrp="1"/>
          </p:cNvSpPr>
          <p:nvPr>
            <p:ph type="sldNum" sz="quarter" idx="12"/>
          </p:nvPr>
        </p:nvSpPr>
        <p:spPr/>
        <p:txBody>
          <a:bodyPr/>
          <a:lstStyle/>
          <a:p>
            <a:fld id="{0970407D-EE58-4A0B-824B-1D3AE42DD9CF}" type="slidenum">
              <a:rPr lang="cs-CZ" altLang="cs-CZ" smtClean="0"/>
              <a:pPr/>
              <a:t>35</a:t>
            </a:fld>
            <a:endParaRPr lang="cs-CZ" altLang="cs-CZ" dirty="0"/>
          </a:p>
        </p:txBody>
      </p:sp>
      <p:pic>
        <p:nvPicPr>
          <p:cNvPr id="7" name="Picture 6" descr="Map&#10;&#10;Description automatically generated">
            <a:extLst>
              <a:ext uri="{FF2B5EF4-FFF2-40B4-BE49-F238E27FC236}">
                <a16:creationId xmlns:a16="http://schemas.microsoft.com/office/drawing/2014/main" id="{278B3850-AB3C-4A29-8769-81806F210F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8072" y="1773239"/>
            <a:ext cx="2830395" cy="2401196"/>
          </a:xfrm>
          <a:prstGeom prst="rect">
            <a:avLst/>
          </a:prstGeom>
        </p:spPr>
      </p:pic>
    </p:spTree>
    <p:extLst>
      <p:ext uri="{BB962C8B-B14F-4D97-AF65-F5344CB8AC3E}">
        <p14:creationId xmlns:p14="http://schemas.microsoft.com/office/powerpoint/2010/main" val="160992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040D1-E1D2-4C5A-BDEC-030241E1960A}"/>
              </a:ext>
            </a:extLst>
          </p:cNvPr>
          <p:cNvSpPr>
            <a:spLocks noGrp="1"/>
          </p:cNvSpPr>
          <p:nvPr>
            <p:ph type="title"/>
          </p:nvPr>
        </p:nvSpPr>
        <p:spPr/>
        <p:txBody>
          <a:bodyPr/>
          <a:lstStyle/>
          <a:p>
            <a:r>
              <a:rPr lang="en-US" dirty="0"/>
              <a:t>Czech invention: TEN</a:t>
            </a:r>
          </a:p>
        </p:txBody>
      </p:sp>
      <p:sp>
        <p:nvSpPr>
          <p:cNvPr id="3" name="Content Placeholder 2">
            <a:extLst>
              <a:ext uri="{FF2B5EF4-FFF2-40B4-BE49-F238E27FC236}">
                <a16:creationId xmlns:a16="http://schemas.microsoft.com/office/drawing/2014/main" id="{0FB6BBDC-5A4A-42C7-89F4-44715190BDCA}"/>
              </a:ext>
            </a:extLst>
          </p:cNvPr>
          <p:cNvSpPr>
            <a:spLocks noGrp="1"/>
          </p:cNvSpPr>
          <p:nvPr>
            <p:ph idx="1"/>
          </p:nvPr>
        </p:nvSpPr>
        <p:spPr>
          <a:xfrm>
            <a:off x="679453" y="2017713"/>
            <a:ext cx="6916835" cy="4114800"/>
          </a:xfrm>
        </p:spPr>
        <p:txBody>
          <a:bodyPr/>
          <a:lstStyle/>
          <a:p>
            <a:r>
              <a:rPr lang="en-US" sz="2400" dirty="0"/>
              <a:t>Not found in the Chinese sample </a:t>
            </a:r>
          </a:p>
          <a:p>
            <a:r>
              <a:rPr lang="en-US" sz="2400" dirty="0"/>
              <a:t>Found in 1 Czech menu (out of 10)</a:t>
            </a:r>
          </a:p>
          <a:p>
            <a:r>
              <a:rPr lang="en-US" sz="2400" i="1" dirty="0" err="1"/>
              <a:t>rybí</a:t>
            </a:r>
            <a:r>
              <a:rPr lang="en-US" sz="2400" i="1" dirty="0"/>
              <a:t> </a:t>
            </a:r>
            <a:r>
              <a:rPr lang="en-US" sz="2400" i="1" dirty="0" err="1"/>
              <a:t>plátky</a:t>
            </a:r>
            <a:r>
              <a:rPr lang="en-US" sz="2400" i="1" dirty="0"/>
              <a:t> </a:t>
            </a:r>
            <a:r>
              <a:rPr lang="en-US" sz="2400" i="1" dirty="0" err="1"/>
              <a:t>deseti</a:t>
            </a:r>
            <a:r>
              <a:rPr lang="en-US" sz="2400" i="1" dirty="0"/>
              <a:t> </a:t>
            </a:r>
            <a:r>
              <a:rPr lang="en-US" sz="2400" i="1" dirty="0" err="1"/>
              <a:t>barev</a:t>
            </a:r>
            <a:r>
              <a:rPr lang="en-US" sz="2400" i="1" dirty="0"/>
              <a:t> </a:t>
            </a:r>
            <a:r>
              <a:rPr lang="en-US" sz="2400" dirty="0"/>
              <a:t>“fish slices of ten </a:t>
            </a:r>
            <a:r>
              <a:rPr lang="en-US" sz="2400" dirty="0" err="1"/>
              <a:t>colours</a:t>
            </a:r>
            <a:r>
              <a:rPr lang="en-US" sz="2400" dirty="0"/>
              <a:t>”.</a:t>
            </a:r>
          </a:p>
          <a:p>
            <a:r>
              <a:rPr lang="en-US" sz="2400" dirty="0"/>
              <a:t>Chinese original: </a:t>
            </a:r>
            <a:r>
              <a:rPr lang="en-US" sz="2400" i="1" dirty="0"/>
              <a:t>shíjǐn </a:t>
            </a:r>
            <a:r>
              <a:rPr lang="en-US" sz="2400" i="1" dirty="0" err="1"/>
              <a:t>yú</a:t>
            </a:r>
            <a:r>
              <a:rPr lang="en-US" sz="2400" i="1" dirty="0"/>
              <a:t> </a:t>
            </a:r>
            <a:r>
              <a:rPr lang="zh-TW" altLang="en-US" sz="2400" dirty="0"/>
              <a:t>什锦鱼</a:t>
            </a:r>
            <a:r>
              <a:rPr lang="en-US" altLang="zh-TW" sz="2400" dirty="0"/>
              <a:t> “</a:t>
            </a:r>
            <a:r>
              <a:rPr lang="en-US" sz="2400" dirty="0"/>
              <a:t>assorted fish”.</a:t>
            </a:r>
            <a:r>
              <a:rPr lang="zh-TW" altLang="en-US" sz="2400" dirty="0"/>
              <a:t> 拾</a:t>
            </a:r>
            <a:endParaRPr lang="en-US" sz="2400" dirty="0"/>
          </a:p>
          <a:p>
            <a:r>
              <a:rPr lang="en-US" sz="2400" dirty="0"/>
              <a:t>Found in 4 menus</a:t>
            </a:r>
          </a:p>
          <a:p>
            <a:r>
              <a:rPr lang="en-US" sz="2400" dirty="0"/>
              <a:t>Rendered as </a:t>
            </a:r>
            <a:r>
              <a:rPr lang="en-US" sz="2400" i="1" dirty="0" err="1"/>
              <a:t>rybí</a:t>
            </a:r>
            <a:r>
              <a:rPr lang="en-US" sz="2400" i="1" dirty="0"/>
              <a:t> </a:t>
            </a:r>
            <a:r>
              <a:rPr lang="en-US" sz="2400" i="1" dirty="0" err="1"/>
              <a:t>směs</a:t>
            </a:r>
            <a:r>
              <a:rPr lang="en-US" sz="2400" i="1" dirty="0"/>
              <a:t> </a:t>
            </a:r>
            <a:r>
              <a:rPr lang="en-US" sz="2400" dirty="0"/>
              <a:t>“fish mixture” or </a:t>
            </a:r>
            <a:r>
              <a:rPr lang="en-US" sz="2400" i="1" dirty="0" err="1"/>
              <a:t>ryba</a:t>
            </a:r>
            <a:r>
              <a:rPr lang="en-US" sz="2400" i="1" dirty="0"/>
              <a:t> se </a:t>
            </a:r>
            <a:r>
              <a:rPr lang="en-US" sz="2400" i="1" dirty="0" err="1"/>
              <a:t>zeleninou</a:t>
            </a:r>
            <a:r>
              <a:rPr lang="en-US" sz="2400" i="1" dirty="0"/>
              <a:t> </a:t>
            </a:r>
            <a:r>
              <a:rPr lang="en-US" sz="2400" dirty="0"/>
              <a:t>“fish with vegetables” (3 out of 4).</a:t>
            </a:r>
          </a:p>
          <a:p>
            <a:r>
              <a:rPr lang="en-US" sz="2400" dirty="0"/>
              <a:t>Czech invention (1 out of 4).</a:t>
            </a:r>
          </a:p>
        </p:txBody>
      </p:sp>
      <p:sp>
        <p:nvSpPr>
          <p:cNvPr id="4" name="Slide Number Placeholder 3">
            <a:extLst>
              <a:ext uri="{FF2B5EF4-FFF2-40B4-BE49-F238E27FC236}">
                <a16:creationId xmlns:a16="http://schemas.microsoft.com/office/drawing/2014/main" id="{49375B2F-6FD9-423A-B0BF-C80A20B7394B}"/>
              </a:ext>
            </a:extLst>
          </p:cNvPr>
          <p:cNvSpPr>
            <a:spLocks noGrp="1"/>
          </p:cNvSpPr>
          <p:nvPr>
            <p:ph type="sldNum" sz="quarter" idx="12"/>
          </p:nvPr>
        </p:nvSpPr>
        <p:spPr/>
        <p:txBody>
          <a:bodyPr/>
          <a:lstStyle/>
          <a:p>
            <a:fld id="{0970407D-EE58-4A0B-824B-1D3AE42DD9CF}" type="slidenum">
              <a:rPr lang="cs-CZ" altLang="cs-CZ" smtClean="0"/>
              <a:pPr/>
              <a:t>36</a:t>
            </a:fld>
            <a:endParaRPr lang="cs-CZ" altLang="cs-CZ" dirty="0"/>
          </a:p>
        </p:txBody>
      </p:sp>
      <p:pic>
        <p:nvPicPr>
          <p:cNvPr id="9" name="Picture 8">
            <a:extLst>
              <a:ext uri="{FF2B5EF4-FFF2-40B4-BE49-F238E27FC236}">
                <a16:creationId xmlns:a16="http://schemas.microsoft.com/office/drawing/2014/main" id="{B371EFB5-EAAC-4691-B2ED-DFC10C5DE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288" y="9526"/>
            <a:ext cx="4595712" cy="3257549"/>
          </a:xfrm>
          <a:prstGeom prst="rect">
            <a:avLst/>
          </a:prstGeom>
        </p:spPr>
      </p:pic>
    </p:spTree>
    <p:extLst>
      <p:ext uri="{BB962C8B-B14F-4D97-AF65-F5344CB8AC3E}">
        <p14:creationId xmlns:p14="http://schemas.microsoft.com/office/powerpoint/2010/main" val="80393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12FAC-A995-46F1-8C83-B464D456016C}"/>
              </a:ext>
            </a:extLst>
          </p:cNvPr>
          <p:cNvSpPr>
            <a:spLocks noGrp="1"/>
          </p:cNvSpPr>
          <p:nvPr>
            <p:ph type="title"/>
          </p:nvPr>
        </p:nvSpPr>
        <p:spPr/>
        <p:txBody>
          <a:bodyPr/>
          <a:lstStyle/>
          <a:p>
            <a:r>
              <a:rPr lang="en-US" dirty="0"/>
              <a:t>Multiple motivations of the Czech invention</a:t>
            </a:r>
          </a:p>
        </p:txBody>
      </p:sp>
      <p:sp>
        <p:nvSpPr>
          <p:cNvPr id="3" name="Content Placeholder 2">
            <a:extLst>
              <a:ext uri="{FF2B5EF4-FFF2-40B4-BE49-F238E27FC236}">
                <a16:creationId xmlns:a16="http://schemas.microsoft.com/office/drawing/2014/main" id="{BB5D18C7-E00D-4E45-9308-5CF3656DB801}"/>
              </a:ext>
            </a:extLst>
          </p:cNvPr>
          <p:cNvSpPr>
            <a:spLocks noGrp="1"/>
          </p:cNvSpPr>
          <p:nvPr>
            <p:ph idx="1"/>
          </p:nvPr>
        </p:nvSpPr>
        <p:spPr/>
        <p:txBody>
          <a:bodyPr/>
          <a:lstStyle/>
          <a:p>
            <a:r>
              <a:rPr lang="en-US" dirty="0"/>
              <a:t>Phonological level: Homophony between </a:t>
            </a:r>
            <a:r>
              <a:rPr lang="zh-TW" altLang="en-US" dirty="0"/>
              <a:t>什 </a:t>
            </a:r>
            <a:r>
              <a:rPr lang="en-US" i="1" dirty="0" err="1"/>
              <a:t>shí</a:t>
            </a:r>
            <a:r>
              <a:rPr lang="en-US" i="1" dirty="0"/>
              <a:t> </a:t>
            </a:r>
            <a:r>
              <a:rPr lang="en-US" altLang="zh-TW" dirty="0"/>
              <a:t>and </a:t>
            </a:r>
            <a:r>
              <a:rPr lang="zh-TW" altLang="en-US" dirty="0"/>
              <a:t>十 </a:t>
            </a:r>
            <a:r>
              <a:rPr lang="en-US" i="1" dirty="0" err="1"/>
              <a:t>shí</a:t>
            </a:r>
            <a:r>
              <a:rPr lang="en-US" dirty="0"/>
              <a:t> (in SL).</a:t>
            </a:r>
          </a:p>
          <a:p>
            <a:r>
              <a:rPr lang="en-US" dirty="0"/>
              <a:t>Semantic level: TEN </a:t>
            </a:r>
            <a:r>
              <a:rPr lang="en-US" dirty="0">
                <a:sym typeface="Wingdings" panose="05000000000000000000" pitchFamily="2" charset="2"/>
              </a:rPr>
              <a:t> </a:t>
            </a:r>
            <a:r>
              <a:rPr lang="en-US" dirty="0"/>
              <a:t>FULLNESS/AUSPICIOUSNESS (in SL).</a:t>
            </a:r>
          </a:p>
          <a:p>
            <a:endParaRPr lang="en-US" dirty="0"/>
          </a:p>
          <a:p>
            <a:r>
              <a:rPr lang="en-US" dirty="0"/>
              <a:t>TEN in TL (Czech) motivated by arbitrary phonological similarity and culture-specific cognitive association from SL (Chinese).</a:t>
            </a:r>
          </a:p>
        </p:txBody>
      </p:sp>
      <p:sp>
        <p:nvSpPr>
          <p:cNvPr id="4" name="Slide Number Placeholder 3">
            <a:extLst>
              <a:ext uri="{FF2B5EF4-FFF2-40B4-BE49-F238E27FC236}">
                <a16:creationId xmlns:a16="http://schemas.microsoft.com/office/drawing/2014/main" id="{CEA7F67D-25FD-4FF4-92B1-072E0AAB5680}"/>
              </a:ext>
            </a:extLst>
          </p:cNvPr>
          <p:cNvSpPr>
            <a:spLocks noGrp="1"/>
          </p:cNvSpPr>
          <p:nvPr>
            <p:ph type="sldNum" sz="quarter" idx="12"/>
          </p:nvPr>
        </p:nvSpPr>
        <p:spPr/>
        <p:txBody>
          <a:bodyPr/>
          <a:lstStyle/>
          <a:p>
            <a:fld id="{0970407D-EE58-4A0B-824B-1D3AE42DD9CF}" type="slidenum">
              <a:rPr lang="cs-CZ" altLang="cs-CZ" smtClean="0"/>
              <a:pPr/>
              <a:t>37</a:t>
            </a:fld>
            <a:endParaRPr lang="cs-CZ" altLang="cs-CZ" dirty="0"/>
          </a:p>
        </p:txBody>
      </p:sp>
    </p:spTree>
    <p:extLst>
      <p:ext uri="{BB962C8B-B14F-4D97-AF65-F5344CB8AC3E}">
        <p14:creationId xmlns:p14="http://schemas.microsoft.com/office/powerpoint/2010/main" val="325866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2F4AD-C7B2-2F1F-02EA-07F17A69E1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7EFBEC-B1A5-FC22-C261-50C16ED7CE4E}"/>
              </a:ext>
            </a:extLst>
          </p:cNvPr>
          <p:cNvSpPr>
            <a:spLocks noGrp="1"/>
          </p:cNvSpPr>
          <p:nvPr>
            <p:ph type="title"/>
          </p:nvPr>
        </p:nvSpPr>
        <p:spPr/>
        <p:txBody>
          <a:bodyPr/>
          <a:lstStyle/>
          <a:p>
            <a:r>
              <a:rPr lang="en-US" dirty="0"/>
              <a:t>Summary of </a:t>
            </a:r>
            <a:r>
              <a:rPr lang="en-US" dirty="0">
                <a:highlight>
                  <a:srgbClr val="FF00FF"/>
                </a:highlight>
              </a:rPr>
              <a:t>session 2</a:t>
            </a:r>
          </a:p>
        </p:txBody>
      </p:sp>
      <p:sp>
        <p:nvSpPr>
          <p:cNvPr id="3" name="Content Placeholder 2">
            <a:extLst>
              <a:ext uri="{FF2B5EF4-FFF2-40B4-BE49-F238E27FC236}">
                <a16:creationId xmlns:a16="http://schemas.microsoft.com/office/drawing/2014/main" id="{CE37C6D6-F21B-5E3C-2A3F-499F48FCE05B}"/>
              </a:ext>
            </a:extLst>
          </p:cNvPr>
          <p:cNvSpPr>
            <a:spLocks noGrp="1"/>
          </p:cNvSpPr>
          <p:nvPr>
            <p:ph idx="1"/>
          </p:nvPr>
        </p:nvSpPr>
        <p:spPr/>
        <p:txBody>
          <a:bodyPr>
            <a:normAutofit fontScale="85000" lnSpcReduction="20000"/>
          </a:bodyPr>
          <a:lstStyle/>
          <a:p>
            <a:r>
              <a:rPr lang="en-US" dirty="0"/>
              <a:t>Overview of Chinese language: </a:t>
            </a:r>
          </a:p>
          <a:p>
            <a:pPr marL="514350" indent="-514350">
              <a:buAutoNum type="arabicPeriod"/>
            </a:pPr>
            <a:r>
              <a:rPr lang="en-US" dirty="0"/>
              <a:t>Section of </a:t>
            </a:r>
            <a:r>
              <a:rPr lang="en-US" i="1" dirty="0"/>
              <a:t>Mandarin</a:t>
            </a:r>
            <a:r>
              <a:rPr lang="en-US" dirty="0"/>
              <a:t> and </a:t>
            </a:r>
            <a:r>
              <a:rPr lang="en-US" i="1" dirty="0"/>
              <a:t>Chinese</a:t>
            </a:r>
            <a:r>
              <a:rPr lang="en-US" dirty="0"/>
              <a:t> (languages): Define the difference between </a:t>
            </a:r>
            <a:r>
              <a:rPr lang="en-US" i="1" dirty="0"/>
              <a:t>Mandarin</a:t>
            </a:r>
            <a:r>
              <a:rPr lang="en-US" dirty="0"/>
              <a:t> and </a:t>
            </a:r>
            <a:r>
              <a:rPr lang="en-US" i="1" dirty="0"/>
              <a:t>Chinese</a:t>
            </a:r>
            <a:r>
              <a:rPr lang="en-US" dirty="0"/>
              <a:t>.</a:t>
            </a:r>
          </a:p>
          <a:p>
            <a:pPr marL="514350" indent="-514350">
              <a:buAutoNum type="arabicPeriod"/>
            </a:pPr>
            <a:r>
              <a:rPr lang="en-US" dirty="0"/>
              <a:t>Section of </a:t>
            </a:r>
            <a:r>
              <a:rPr lang="en-US" dirty="0" err="1"/>
              <a:t>pluricentricity</a:t>
            </a:r>
            <a:r>
              <a:rPr lang="en-US" dirty="0"/>
              <a:t>: Find out where Mandarin is spoken.</a:t>
            </a:r>
          </a:p>
          <a:p>
            <a:pPr marL="514350" indent="-514350">
              <a:buAutoNum type="arabicPeriod"/>
            </a:pPr>
            <a:r>
              <a:rPr lang="en-US" dirty="0"/>
              <a:t>Section of writing: </a:t>
            </a:r>
            <a:r>
              <a:rPr lang="en-US" i="1" dirty="0"/>
              <a:t>characters</a:t>
            </a:r>
            <a:r>
              <a:rPr lang="en-US" dirty="0"/>
              <a:t> as a writing system.</a:t>
            </a:r>
          </a:p>
          <a:p>
            <a:pPr marL="514350" indent="-514350">
              <a:buAutoNum type="arabicPeriod"/>
            </a:pPr>
            <a:r>
              <a:rPr lang="en-US" dirty="0"/>
              <a:t>Typological features of Chinese:</a:t>
            </a:r>
          </a:p>
          <a:p>
            <a:pPr lvl="1"/>
            <a:r>
              <a:rPr lang="en-US" dirty="0"/>
              <a:t>	- </a:t>
            </a:r>
            <a:r>
              <a:rPr lang="en-US" dirty="0" err="1"/>
              <a:t>monosyllabicity</a:t>
            </a:r>
            <a:r>
              <a:rPr lang="en-US" dirty="0"/>
              <a:t> </a:t>
            </a:r>
          </a:p>
          <a:p>
            <a:pPr lvl="1"/>
            <a:r>
              <a:rPr lang="en-US" dirty="0"/>
              <a:t>	- homophony</a:t>
            </a:r>
          </a:p>
          <a:p>
            <a:pPr lvl="1"/>
            <a:r>
              <a:rPr lang="en-US" dirty="0"/>
              <a:t>	- </a:t>
            </a:r>
            <a:r>
              <a:rPr lang="en-US" dirty="0">
                <a:highlight>
                  <a:srgbClr val="FF00FF"/>
                </a:highlight>
              </a:rPr>
              <a:t>classifier language (categorization)</a:t>
            </a:r>
          </a:p>
          <a:p>
            <a:pPr lvl="1"/>
            <a:r>
              <a:rPr lang="en-US" dirty="0"/>
              <a:t>	- tonal language</a:t>
            </a:r>
          </a:p>
          <a:p>
            <a:pPr lvl="1"/>
            <a:r>
              <a:rPr lang="en-US" dirty="0"/>
              <a:t>	- tenseless language</a:t>
            </a:r>
          </a:p>
          <a:p>
            <a:pPr lvl="1"/>
            <a:r>
              <a:rPr lang="en-US" dirty="0"/>
              <a:t>	- the Chinese TIME</a:t>
            </a:r>
          </a:p>
          <a:p>
            <a:pPr marL="514350" indent="-514350">
              <a:buAutoNum type="arabicPeriod"/>
            </a:pPr>
            <a:r>
              <a:rPr lang="en-US" dirty="0">
                <a:highlight>
                  <a:srgbClr val="FF00FF"/>
                </a:highlight>
              </a:rPr>
              <a:t>Culture: the love of numbers (in menus)</a:t>
            </a:r>
          </a:p>
        </p:txBody>
      </p:sp>
      <p:sp>
        <p:nvSpPr>
          <p:cNvPr id="5" name="Slide Number Placeholder 4">
            <a:extLst>
              <a:ext uri="{FF2B5EF4-FFF2-40B4-BE49-F238E27FC236}">
                <a16:creationId xmlns:a16="http://schemas.microsoft.com/office/drawing/2014/main" id="{056AC40B-9ABB-3599-8651-E234AB063EF1}"/>
              </a:ext>
            </a:extLst>
          </p:cNvPr>
          <p:cNvSpPr>
            <a:spLocks noGrp="1"/>
          </p:cNvSpPr>
          <p:nvPr>
            <p:ph type="sldNum" sz="quarter" idx="12"/>
          </p:nvPr>
        </p:nvSpPr>
        <p:spPr/>
        <p:txBody>
          <a:bodyPr/>
          <a:lstStyle/>
          <a:p>
            <a:fld id="{8E65DDB9-E84A-4787-99F1-1C115AABD511}" type="slidenum">
              <a:rPr lang="en-US" smtClean="0"/>
              <a:t>38</a:t>
            </a:fld>
            <a:endParaRPr lang="en-US"/>
          </a:p>
        </p:txBody>
      </p:sp>
    </p:spTree>
    <p:extLst>
      <p:ext uri="{BB962C8B-B14F-4D97-AF65-F5344CB8AC3E}">
        <p14:creationId xmlns:p14="http://schemas.microsoft.com/office/powerpoint/2010/main" val="1293708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1605-FAC1-FE3D-BD6E-3A1993ED8130}"/>
              </a:ext>
            </a:extLst>
          </p:cNvPr>
          <p:cNvSpPr>
            <a:spLocks noGrp="1"/>
          </p:cNvSpPr>
          <p:nvPr>
            <p:ph type="title"/>
          </p:nvPr>
        </p:nvSpPr>
        <p:spPr/>
        <p:txBody>
          <a:bodyPr/>
          <a:lstStyle/>
          <a:p>
            <a:r>
              <a:rPr lang="en-GB" dirty="0"/>
              <a:t>Preparation for session 3</a:t>
            </a:r>
            <a:endParaRPr lang="cs-CZ" dirty="0"/>
          </a:p>
        </p:txBody>
      </p:sp>
      <p:sp>
        <p:nvSpPr>
          <p:cNvPr id="3" name="Content Placeholder 2">
            <a:extLst>
              <a:ext uri="{FF2B5EF4-FFF2-40B4-BE49-F238E27FC236}">
                <a16:creationId xmlns:a16="http://schemas.microsoft.com/office/drawing/2014/main" id="{C68DE73F-3403-6907-0344-F699CB410B90}"/>
              </a:ext>
            </a:extLst>
          </p:cNvPr>
          <p:cNvSpPr>
            <a:spLocks noGrp="1"/>
          </p:cNvSpPr>
          <p:nvPr>
            <p:ph idx="1"/>
          </p:nvPr>
        </p:nvSpPr>
        <p:spPr>
          <a:xfrm>
            <a:off x="505609" y="1872000"/>
            <a:ext cx="11241741" cy="3960000"/>
          </a:xfrm>
        </p:spPr>
        <p:txBody>
          <a:bodyPr/>
          <a:lstStyle/>
          <a:p>
            <a:pPr marL="457200" indent="-457200">
              <a:buFontTx/>
              <a:buChar char="-"/>
            </a:pPr>
            <a:r>
              <a:rPr lang="en-GB" sz="2400" dirty="0"/>
              <a:t>Define the lexical tone. How many tones are there in Mandarin? </a:t>
            </a:r>
          </a:p>
          <a:p>
            <a:pPr marL="457200" indent="-457200">
              <a:buFontTx/>
              <a:buChar char="-"/>
            </a:pPr>
            <a:endParaRPr lang="en-GB" sz="2400" dirty="0"/>
          </a:p>
          <a:p>
            <a:pPr marL="457200" indent="-457200">
              <a:buFontTx/>
              <a:buChar char="-"/>
            </a:pPr>
            <a:r>
              <a:rPr lang="en-GB" sz="2400" dirty="0"/>
              <a:t>Define an analytic language.</a:t>
            </a:r>
          </a:p>
          <a:p>
            <a:pPr marL="457200" indent="-457200">
              <a:buFontTx/>
              <a:buChar char="-"/>
            </a:pPr>
            <a:endParaRPr lang="en-GB" sz="2400" dirty="0"/>
          </a:p>
          <a:p>
            <a:pPr marL="457200" indent="-457200">
              <a:buFontTx/>
              <a:buChar char="-"/>
            </a:pPr>
            <a:r>
              <a:rPr lang="en-GB" sz="2400" dirty="0"/>
              <a:t>Find out (maybe through Google Translate) how to say “last week”, “this week”, and “next week” in Mandarin. What does each of the characters literally mean (again, you may use Google Translate or an online dictionary)?</a:t>
            </a:r>
          </a:p>
          <a:p>
            <a:pPr marL="457200" indent="-457200">
              <a:buFontTx/>
              <a:buChar char="-"/>
            </a:pPr>
            <a:endParaRPr lang="en-GB" sz="2400" dirty="0"/>
          </a:p>
          <a:p>
            <a:pPr marL="457200" indent="-457200">
              <a:buFontTx/>
              <a:buChar char="-"/>
            </a:pPr>
            <a:r>
              <a:rPr lang="en-GB" sz="2400" dirty="0"/>
              <a:t>Where is Mandarin used an official language? What scripts are used in these part of the world?</a:t>
            </a:r>
          </a:p>
          <a:p>
            <a:pPr marL="457200" indent="-457200">
              <a:buFontTx/>
              <a:buChar char="-"/>
            </a:pPr>
            <a:endParaRPr lang="cs-CZ" dirty="0"/>
          </a:p>
        </p:txBody>
      </p:sp>
      <p:sp>
        <p:nvSpPr>
          <p:cNvPr id="4" name="Slide Number Placeholder 3">
            <a:extLst>
              <a:ext uri="{FF2B5EF4-FFF2-40B4-BE49-F238E27FC236}">
                <a16:creationId xmlns:a16="http://schemas.microsoft.com/office/drawing/2014/main" id="{C274D8E6-1BED-13C3-F3E6-4AC6DC358292}"/>
              </a:ext>
            </a:extLst>
          </p:cNvPr>
          <p:cNvSpPr>
            <a:spLocks noGrp="1"/>
          </p:cNvSpPr>
          <p:nvPr>
            <p:ph type="sldNum" sz="quarter" idx="12"/>
          </p:nvPr>
        </p:nvSpPr>
        <p:spPr/>
        <p:txBody>
          <a:bodyPr/>
          <a:lstStyle/>
          <a:p>
            <a:fld id="{8E65DDB9-E84A-4787-99F1-1C115AABD511}" type="slidenum">
              <a:rPr lang="en-US" smtClean="0"/>
              <a:t>39</a:t>
            </a:fld>
            <a:endParaRPr lang="en-US"/>
          </a:p>
        </p:txBody>
      </p:sp>
    </p:spTree>
    <p:extLst>
      <p:ext uri="{BB962C8B-B14F-4D97-AF65-F5344CB8AC3E}">
        <p14:creationId xmlns:p14="http://schemas.microsoft.com/office/powerpoint/2010/main" val="2262121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21A11-16C3-C3BD-F59F-6D2D128CB257}"/>
              </a:ext>
            </a:extLst>
          </p:cNvPr>
          <p:cNvSpPr>
            <a:spLocks noGrp="1"/>
          </p:cNvSpPr>
          <p:nvPr>
            <p:ph type="title"/>
          </p:nvPr>
        </p:nvSpPr>
        <p:spPr/>
        <p:txBody>
          <a:bodyPr/>
          <a:lstStyle/>
          <a:p>
            <a:r>
              <a:rPr lang="en-US" dirty="0"/>
              <a:t>Block overview </a:t>
            </a:r>
            <a:r>
              <a:rPr lang="en-US" dirty="0">
                <a:highlight>
                  <a:srgbClr val="FFFF00"/>
                </a:highlight>
              </a:rPr>
              <a:t>session 1</a:t>
            </a:r>
          </a:p>
        </p:txBody>
      </p:sp>
      <p:sp>
        <p:nvSpPr>
          <p:cNvPr id="3" name="Content Placeholder 2">
            <a:extLst>
              <a:ext uri="{FF2B5EF4-FFF2-40B4-BE49-F238E27FC236}">
                <a16:creationId xmlns:a16="http://schemas.microsoft.com/office/drawing/2014/main" id="{18B4B269-C744-3BA1-C9A1-0A4E441F6B05}"/>
              </a:ext>
            </a:extLst>
          </p:cNvPr>
          <p:cNvSpPr>
            <a:spLocks noGrp="1"/>
          </p:cNvSpPr>
          <p:nvPr>
            <p:ph idx="1"/>
          </p:nvPr>
        </p:nvSpPr>
        <p:spPr/>
        <p:txBody>
          <a:bodyPr>
            <a:normAutofit fontScale="85000" lnSpcReduction="20000"/>
          </a:bodyPr>
          <a:lstStyle/>
          <a:p>
            <a:r>
              <a:rPr lang="en-US" dirty="0"/>
              <a:t>Overview of Chinese language: </a:t>
            </a:r>
          </a:p>
          <a:p>
            <a:pPr marL="514350" indent="-514350">
              <a:buAutoNum type="arabicPeriod"/>
            </a:pPr>
            <a:r>
              <a:rPr lang="en-US" dirty="0">
                <a:highlight>
                  <a:srgbClr val="FFFF00"/>
                </a:highlight>
              </a:rPr>
              <a:t>Section of </a:t>
            </a:r>
            <a:r>
              <a:rPr lang="en-US" i="1" dirty="0">
                <a:highlight>
                  <a:srgbClr val="FFFF00"/>
                </a:highlight>
              </a:rPr>
              <a:t>Mandarin</a:t>
            </a:r>
            <a:r>
              <a:rPr lang="en-US" dirty="0">
                <a:highlight>
                  <a:srgbClr val="FFFF00"/>
                </a:highlight>
              </a:rPr>
              <a:t> and </a:t>
            </a:r>
            <a:r>
              <a:rPr lang="en-US" i="1" dirty="0">
                <a:highlight>
                  <a:srgbClr val="FFFF00"/>
                </a:highlight>
              </a:rPr>
              <a:t>Chinese</a:t>
            </a:r>
            <a:r>
              <a:rPr lang="en-US" dirty="0">
                <a:highlight>
                  <a:srgbClr val="FFFF00"/>
                </a:highlight>
              </a:rPr>
              <a:t> (languages): Define the difference between </a:t>
            </a:r>
            <a:r>
              <a:rPr lang="en-US" i="1" dirty="0">
                <a:highlight>
                  <a:srgbClr val="FFFF00"/>
                </a:highlight>
              </a:rPr>
              <a:t>Mandarin</a:t>
            </a:r>
            <a:r>
              <a:rPr lang="en-US" dirty="0">
                <a:highlight>
                  <a:srgbClr val="FFFF00"/>
                </a:highlight>
              </a:rPr>
              <a:t> and </a:t>
            </a:r>
            <a:r>
              <a:rPr lang="en-US" i="1" dirty="0">
                <a:highlight>
                  <a:srgbClr val="FFFF00"/>
                </a:highlight>
              </a:rPr>
              <a:t>Chinese</a:t>
            </a:r>
            <a:r>
              <a:rPr lang="en-US" dirty="0">
                <a:highlight>
                  <a:srgbClr val="FFFF00"/>
                </a:highlight>
              </a:rPr>
              <a:t>.</a:t>
            </a:r>
          </a:p>
          <a:p>
            <a:pPr marL="514350" indent="-514350">
              <a:buAutoNum type="arabicPeriod"/>
            </a:pPr>
            <a:r>
              <a:rPr lang="en-US" dirty="0"/>
              <a:t>Section of </a:t>
            </a:r>
            <a:r>
              <a:rPr lang="en-US" dirty="0" err="1"/>
              <a:t>pluricentricity</a:t>
            </a:r>
            <a:r>
              <a:rPr lang="en-US" dirty="0"/>
              <a:t>: Find out where Mandarin is spoken.</a:t>
            </a:r>
          </a:p>
          <a:p>
            <a:pPr marL="514350" indent="-514350">
              <a:buAutoNum type="arabicPeriod"/>
            </a:pPr>
            <a:r>
              <a:rPr lang="en-US" dirty="0">
                <a:highlight>
                  <a:srgbClr val="FFFF00"/>
                </a:highlight>
              </a:rPr>
              <a:t>Section of writing: Please define </a:t>
            </a:r>
            <a:r>
              <a:rPr lang="en-US" i="1" dirty="0">
                <a:highlight>
                  <a:srgbClr val="FFFF00"/>
                </a:highlight>
              </a:rPr>
              <a:t>characters</a:t>
            </a:r>
            <a:r>
              <a:rPr lang="en-US" dirty="0">
                <a:highlight>
                  <a:srgbClr val="FFFF00"/>
                </a:highlight>
              </a:rPr>
              <a:t> as a writing system.</a:t>
            </a:r>
          </a:p>
          <a:p>
            <a:pPr marL="514350" indent="-514350">
              <a:buAutoNum type="arabicPeriod"/>
            </a:pPr>
            <a:r>
              <a:rPr lang="en-US" dirty="0"/>
              <a:t>Typological features of Chinese:</a:t>
            </a:r>
          </a:p>
          <a:p>
            <a:pPr lvl="1"/>
            <a:r>
              <a:rPr lang="en-US" dirty="0">
                <a:highlight>
                  <a:srgbClr val="FFFF00"/>
                </a:highlight>
              </a:rPr>
              <a:t>	- </a:t>
            </a:r>
            <a:r>
              <a:rPr lang="en-US" dirty="0" err="1">
                <a:highlight>
                  <a:srgbClr val="FFFF00"/>
                </a:highlight>
              </a:rPr>
              <a:t>monosyllabicity</a:t>
            </a:r>
            <a:r>
              <a:rPr lang="en-US" dirty="0">
                <a:highlight>
                  <a:srgbClr val="FFFF00"/>
                </a:highlight>
              </a:rPr>
              <a:t> </a:t>
            </a:r>
          </a:p>
          <a:p>
            <a:pPr lvl="1"/>
            <a:r>
              <a:rPr lang="en-US" dirty="0">
                <a:highlight>
                  <a:srgbClr val="FFFF00"/>
                </a:highlight>
              </a:rPr>
              <a:t>	- homophony</a:t>
            </a:r>
          </a:p>
          <a:p>
            <a:pPr lvl="1"/>
            <a:r>
              <a:rPr lang="en-US" dirty="0"/>
              <a:t>	- classifier language</a:t>
            </a:r>
          </a:p>
          <a:p>
            <a:pPr lvl="1"/>
            <a:r>
              <a:rPr lang="en-US" dirty="0"/>
              <a:t>	- tonal language</a:t>
            </a:r>
          </a:p>
          <a:p>
            <a:pPr lvl="1"/>
            <a:r>
              <a:rPr lang="en-US" dirty="0"/>
              <a:t>	- tenseless language</a:t>
            </a:r>
          </a:p>
          <a:p>
            <a:pPr lvl="1"/>
            <a:r>
              <a:rPr lang="en-US" dirty="0"/>
              <a:t>	- the Chinese TIME</a:t>
            </a:r>
          </a:p>
          <a:p>
            <a:pPr marL="514350" indent="-514350">
              <a:buAutoNum type="arabicPeriod"/>
            </a:pPr>
            <a:r>
              <a:rPr lang="en-US" dirty="0"/>
              <a:t>Culture: the love of numbers</a:t>
            </a:r>
          </a:p>
        </p:txBody>
      </p:sp>
      <p:sp>
        <p:nvSpPr>
          <p:cNvPr id="5" name="Slide Number Placeholder 4">
            <a:extLst>
              <a:ext uri="{FF2B5EF4-FFF2-40B4-BE49-F238E27FC236}">
                <a16:creationId xmlns:a16="http://schemas.microsoft.com/office/drawing/2014/main" id="{9572D513-89CA-18E4-D222-461FE9F2D3D0}"/>
              </a:ext>
            </a:extLst>
          </p:cNvPr>
          <p:cNvSpPr>
            <a:spLocks noGrp="1"/>
          </p:cNvSpPr>
          <p:nvPr>
            <p:ph type="sldNum" sz="quarter" idx="12"/>
          </p:nvPr>
        </p:nvSpPr>
        <p:spPr/>
        <p:txBody>
          <a:bodyPr/>
          <a:lstStyle/>
          <a:p>
            <a:fld id="{8E65DDB9-E84A-4787-99F1-1C115AABD511}" type="slidenum">
              <a:rPr lang="en-US" smtClean="0"/>
              <a:t>4</a:t>
            </a:fld>
            <a:endParaRPr lang="en-US"/>
          </a:p>
        </p:txBody>
      </p:sp>
    </p:spTree>
    <p:extLst>
      <p:ext uri="{BB962C8B-B14F-4D97-AF65-F5344CB8AC3E}">
        <p14:creationId xmlns:p14="http://schemas.microsoft.com/office/powerpoint/2010/main" val="19863674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1605-FAC1-FE3D-BD6E-3A1993ED8130}"/>
              </a:ext>
            </a:extLst>
          </p:cNvPr>
          <p:cNvSpPr>
            <a:spLocks noGrp="1"/>
          </p:cNvSpPr>
          <p:nvPr>
            <p:ph type="title"/>
          </p:nvPr>
        </p:nvSpPr>
        <p:spPr/>
        <p:txBody>
          <a:bodyPr/>
          <a:lstStyle/>
          <a:p>
            <a:r>
              <a:rPr lang="en-GB" dirty="0"/>
              <a:t>Check test</a:t>
            </a:r>
            <a:endParaRPr lang="cs-CZ" dirty="0"/>
          </a:p>
        </p:txBody>
      </p:sp>
      <p:sp>
        <p:nvSpPr>
          <p:cNvPr id="3" name="Content Placeholder 2">
            <a:extLst>
              <a:ext uri="{FF2B5EF4-FFF2-40B4-BE49-F238E27FC236}">
                <a16:creationId xmlns:a16="http://schemas.microsoft.com/office/drawing/2014/main" id="{C68DE73F-3403-6907-0344-F699CB410B90}"/>
              </a:ext>
            </a:extLst>
          </p:cNvPr>
          <p:cNvSpPr>
            <a:spLocks noGrp="1"/>
          </p:cNvSpPr>
          <p:nvPr>
            <p:ph idx="1"/>
          </p:nvPr>
        </p:nvSpPr>
        <p:spPr>
          <a:xfrm>
            <a:off x="505609" y="1872000"/>
            <a:ext cx="11241741" cy="3960000"/>
          </a:xfrm>
        </p:spPr>
        <p:txBody>
          <a:bodyPr/>
          <a:lstStyle/>
          <a:p>
            <a:pPr marL="457200" indent="-457200">
              <a:buFontTx/>
              <a:buChar char="-"/>
            </a:pPr>
            <a:r>
              <a:rPr lang="en-GB" sz="2400" dirty="0"/>
              <a:t>Define the lexical tone. How many tones are there in Mandarin? </a:t>
            </a:r>
          </a:p>
          <a:p>
            <a:pPr marL="457200" indent="-457200">
              <a:buFontTx/>
              <a:buChar char="-"/>
            </a:pPr>
            <a:endParaRPr lang="en-GB" sz="2400" dirty="0"/>
          </a:p>
          <a:p>
            <a:pPr marL="457200" indent="-457200">
              <a:buFontTx/>
              <a:buChar char="-"/>
            </a:pPr>
            <a:r>
              <a:rPr lang="en-GB" sz="2400" dirty="0"/>
              <a:t>Define an analytic language.</a:t>
            </a:r>
          </a:p>
          <a:p>
            <a:pPr marL="457200" indent="-457200">
              <a:buFontTx/>
              <a:buChar char="-"/>
            </a:pPr>
            <a:endParaRPr lang="en-GB" sz="2400" dirty="0"/>
          </a:p>
          <a:p>
            <a:pPr marL="457200" indent="-457200">
              <a:buFontTx/>
              <a:buChar char="-"/>
            </a:pPr>
            <a:r>
              <a:rPr lang="en-GB" sz="2400" dirty="0"/>
              <a:t>Find out (maybe through Google Translate) how to say “last week”, “this week”, and “next week” in Mandarin. What does each of the characters literally mean (again, you may use Google Translate or an online dictionary)?</a:t>
            </a:r>
          </a:p>
          <a:p>
            <a:pPr marL="457200" indent="-457200">
              <a:buFontTx/>
              <a:buChar char="-"/>
            </a:pPr>
            <a:endParaRPr lang="en-GB" sz="2400" dirty="0"/>
          </a:p>
          <a:p>
            <a:pPr marL="457200" indent="-457200">
              <a:buFontTx/>
              <a:buChar char="-"/>
            </a:pPr>
            <a:r>
              <a:rPr lang="en-GB" sz="2400" dirty="0"/>
              <a:t>Where is Mandarin used an official language? What scripts are used in these part of the world?</a:t>
            </a:r>
          </a:p>
          <a:p>
            <a:pPr marL="457200" indent="-457200">
              <a:buFontTx/>
              <a:buChar char="-"/>
            </a:pPr>
            <a:endParaRPr lang="cs-CZ" dirty="0"/>
          </a:p>
        </p:txBody>
      </p:sp>
      <p:sp>
        <p:nvSpPr>
          <p:cNvPr id="4" name="Slide Number Placeholder 3">
            <a:extLst>
              <a:ext uri="{FF2B5EF4-FFF2-40B4-BE49-F238E27FC236}">
                <a16:creationId xmlns:a16="http://schemas.microsoft.com/office/drawing/2014/main" id="{C274D8E6-1BED-13C3-F3E6-4AC6DC358292}"/>
              </a:ext>
            </a:extLst>
          </p:cNvPr>
          <p:cNvSpPr>
            <a:spLocks noGrp="1"/>
          </p:cNvSpPr>
          <p:nvPr>
            <p:ph type="sldNum" sz="quarter" idx="12"/>
          </p:nvPr>
        </p:nvSpPr>
        <p:spPr/>
        <p:txBody>
          <a:bodyPr/>
          <a:lstStyle/>
          <a:p>
            <a:fld id="{8E65DDB9-E84A-4787-99F1-1C115AABD511}" type="slidenum">
              <a:rPr lang="en-US" smtClean="0"/>
              <a:t>40</a:t>
            </a:fld>
            <a:endParaRPr lang="en-US"/>
          </a:p>
        </p:txBody>
      </p:sp>
    </p:spTree>
    <p:extLst>
      <p:ext uri="{BB962C8B-B14F-4D97-AF65-F5344CB8AC3E}">
        <p14:creationId xmlns:p14="http://schemas.microsoft.com/office/powerpoint/2010/main" val="4245614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2F4AD-C7B2-2F1F-02EA-07F17A69E1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7EFBEC-B1A5-FC22-C261-50C16ED7CE4E}"/>
              </a:ext>
            </a:extLst>
          </p:cNvPr>
          <p:cNvSpPr>
            <a:spLocks noGrp="1"/>
          </p:cNvSpPr>
          <p:nvPr>
            <p:ph type="title"/>
          </p:nvPr>
        </p:nvSpPr>
        <p:spPr/>
        <p:txBody>
          <a:bodyPr/>
          <a:lstStyle/>
          <a:p>
            <a:r>
              <a:rPr lang="en-US" dirty="0"/>
              <a:t>Overview of </a:t>
            </a:r>
            <a:r>
              <a:rPr lang="en-US" dirty="0">
                <a:highlight>
                  <a:srgbClr val="C0C0C0"/>
                </a:highlight>
              </a:rPr>
              <a:t>session 3</a:t>
            </a:r>
          </a:p>
        </p:txBody>
      </p:sp>
      <p:sp>
        <p:nvSpPr>
          <p:cNvPr id="3" name="Content Placeholder 2">
            <a:extLst>
              <a:ext uri="{FF2B5EF4-FFF2-40B4-BE49-F238E27FC236}">
                <a16:creationId xmlns:a16="http://schemas.microsoft.com/office/drawing/2014/main" id="{CE37C6D6-F21B-5E3C-2A3F-499F48FCE05B}"/>
              </a:ext>
            </a:extLst>
          </p:cNvPr>
          <p:cNvSpPr>
            <a:spLocks noGrp="1"/>
          </p:cNvSpPr>
          <p:nvPr>
            <p:ph idx="1"/>
          </p:nvPr>
        </p:nvSpPr>
        <p:spPr/>
        <p:txBody>
          <a:bodyPr>
            <a:normAutofit fontScale="85000" lnSpcReduction="20000"/>
          </a:bodyPr>
          <a:lstStyle/>
          <a:p>
            <a:r>
              <a:rPr lang="en-US" dirty="0"/>
              <a:t>Overview of Chinese language: </a:t>
            </a:r>
          </a:p>
          <a:p>
            <a:pPr marL="514350" indent="-514350">
              <a:buAutoNum type="arabicPeriod"/>
            </a:pPr>
            <a:r>
              <a:rPr lang="en-US" dirty="0">
                <a:highlight>
                  <a:srgbClr val="FFFF00"/>
                </a:highlight>
              </a:rPr>
              <a:t>Section of </a:t>
            </a:r>
            <a:r>
              <a:rPr lang="en-US" i="1" dirty="0">
                <a:highlight>
                  <a:srgbClr val="FFFF00"/>
                </a:highlight>
              </a:rPr>
              <a:t>Mandarin</a:t>
            </a:r>
            <a:r>
              <a:rPr lang="en-US" dirty="0">
                <a:highlight>
                  <a:srgbClr val="FFFF00"/>
                </a:highlight>
              </a:rPr>
              <a:t> and </a:t>
            </a:r>
            <a:r>
              <a:rPr lang="en-US" i="1" dirty="0">
                <a:highlight>
                  <a:srgbClr val="FFFF00"/>
                </a:highlight>
              </a:rPr>
              <a:t>Chinese</a:t>
            </a:r>
            <a:r>
              <a:rPr lang="en-US" dirty="0">
                <a:highlight>
                  <a:srgbClr val="FFFF00"/>
                </a:highlight>
              </a:rPr>
              <a:t> (languages): Define the difference between </a:t>
            </a:r>
            <a:r>
              <a:rPr lang="en-US" i="1" dirty="0">
                <a:highlight>
                  <a:srgbClr val="FFFF00"/>
                </a:highlight>
              </a:rPr>
              <a:t>Mandarin</a:t>
            </a:r>
            <a:r>
              <a:rPr lang="en-US" dirty="0">
                <a:highlight>
                  <a:srgbClr val="FFFF00"/>
                </a:highlight>
              </a:rPr>
              <a:t> and </a:t>
            </a:r>
            <a:r>
              <a:rPr lang="en-US" i="1" dirty="0">
                <a:highlight>
                  <a:srgbClr val="FFFF00"/>
                </a:highlight>
              </a:rPr>
              <a:t>Chinese</a:t>
            </a:r>
            <a:r>
              <a:rPr lang="en-US" dirty="0">
                <a:highlight>
                  <a:srgbClr val="FFFF00"/>
                </a:highlight>
              </a:rPr>
              <a:t>.</a:t>
            </a:r>
          </a:p>
          <a:p>
            <a:pPr marL="514350" indent="-514350">
              <a:buAutoNum type="arabicPeriod"/>
            </a:pPr>
            <a:r>
              <a:rPr lang="en-US" dirty="0">
                <a:highlight>
                  <a:srgbClr val="C0C0C0"/>
                </a:highlight>
              </a:rPr>
              <a:t>Section of </a:t>
            </a:r>
            <a:r>
              <a:rPr lang="en-US" dirty="0" err="1">
                <a:highlight>
                  <a:srgbClr val="C0C0C0"/>
                </a:highlight>
              </a:rPr>
              <a:t>pluricentricity</a:t>
            </a:r>
            <a:r>
              <a:rPr lang="en-US" dirty="0">
                <a:highlight>
                  <a:srgbClr val="C0C0C0"/>
                </a:highlight>
              </a:rPr>
              <a:t>: Find out where Mandarin is spoken.</a:t>
            </a:r>
          </a:p>
          <a:p>
            <a:pPr marL="514350" indent="-514350">
              <a:buAutoNum type="arabicPeriod"/>
            </a:pPr>
            <a:r>
              <a:rPr lang="en-US" dirty="0">
                <a:highlight>
                  <a:srgbClr val="FFFF00"/>
                </a:highlight>
              </a:rPr>
              <a:t>Section of writing: </a:t>
            </a:r>
            <a:r>
              <a:rPr lang="en-US" i="1" dirty="0">
                <a:highlight>
                  <a:srgbClr val="FFFF00"/>
                </a:highlight>
              </a:rPr>
              <a:t>characters</a:t>
            </a:r>
            <a:r>
              <a:rPr lang="en-US" dirty="0">
                <a:highlight>
                  <a:srgbClr val="FFFF00"/>
                </a:highlight>
              </a:rPr>
              <a:t> as a writing system.</a:t>
            </a:r>
          </a:p>
          <a:p>
            <a:pPr marL="514350" indent="-514350">
              <a:buAutoNum type="arabicPeriod"/>
            </a:pPr>
            <a:r>
              <a:rPr lang="en-US" dirty="0"/>
              <a:t>Typological features of Chinese:</a:t>
            </a:r>
          </a:p>
          <a:p>
            <a:pPr lvl="1"/>
            <a:r>
              <a:rPr lang="en-US" dirty="0"/>
              <a:t>	- </a:t>
            </a:r>
            <a:r>
              <a:rPr lang="en-US" dirty="0" err="1">
                <a:highlight>
                  <a:srgbClr val="FFFF00"/>
                </a:highlight>
              </a:rPr>
              <a:t>monosyllabicity</a:t>
            </a:r>
            <a:r>
              <a:rPr lang="en-US" dirty="0">
                <a:highlight>
                  <a:srgbClr val="FFFF00"/>
                </a:highlight>
              </a:rPr>
              <a:t> </a:t>
            </a:r>
          </a:p>
          <a:p>
            <a:pPr lvl="1"/>
            <a:r>
              <a:rPr lang="en-US" dirty="0">
                <a:highlight>
                  <a:srgbClr val="FFFF00"/>
                </a:highlight>
              </a:rPr>
              <a:t>	- homophony</a:t>
            </a:r>
          </a:p>
          <a:p>
            <a:pPr lvl="1"/>
            <a:r>
              <a:rPr lang="en-US" dirty="0"/>
              <a:t>	- </a:t>
            </a:r>
            <a:r>
              <a:rPr lang="en-US" dirty="0">
                <a:highlight>
                  <a:srgbClr val="FF00FF"/>
                </a:highlight>
              </a:rPr>
              <a:t>classifier language (categorization)</a:t>
            </a:r>
          </a:p>
          <a:p>
            <a:pPr lvl="1"/>
            <a:r>
              <a:rPr lang="en-US" dirty="0"/>
              <a:t>	- </a:t>
            </a:r>
            <a:r>
              <a:rPr lang="en-US" dirty="0">
                <a:highlight>
                  <a:srgbClr val="C0C0C0"/>
                </a:highlight>
              </a:rPr>
              <a:t>tonal language</a:t>
            </a:r>
          </a:p>
          <a:p>
            <a:pPr lvl="1"/>
            <a:r>
              <a:rPr lang="en-US" dirty="0">
                <a:highlight>
                  <a:srgbClr val="C0C0C0"/>
                </a:highlight>
              </a:rPr>
              <a:t>	- rare affixation (analytic language)</a:t>
            </a:r>
          </a:p>
          <a:p>
            <a:pPr lvl="1"/>
            <a:r>
              <a:rPr lang="en-US" dirty="0">
                <a:highlight>
                  <a:srgbClr val="C0C0C0"/>
                </a:highlight>
              </a:rPr>
              <a:t>	- The Chinese TIME</a:t>
            </a:r>
          </a:p>
          <a:p>
            <a:pPr marL="514350" indent="-514350">
              <a:buAutoNum type="arabicPeriod"/>
            </a:pPr>
            <a:r>
              <a:rPr lang="en-US" dirty="0">
                <a:highlight>
                  <a:srgbClr val="FF00FF"/>
                </a:highlight>
              </a:rPr>
              <a:t>Culture: the love of numbers (in menus)</a:t>
            </a:r>
          </a:p>
        </p:txBody>
      </p:sp>
      <p:sp>
        <p:nvSpPr>
          <p:cNvPr id="5" name="Slide Number Placeholder 4">
            <a:extLst>
              <a:ext uri="{FF2B5EF4-FFF2-40B4-BE49-F238E27FC236}">
                <a16:creationId xmlns:a16="http://schemas.microsoft.com/office/drawing/2014/main" id="{056AC40B-9ABB-3599-8651-E234AB063EF1}"/>
              </a:ext>
            </a:extLst>
          </p:cNvPr>
          <p:cNvSpPr>
            <a:spLocks noGrp="1"/>
          </p:cNvSpPr>
          <p:nvPr>
            <p:ph type="sldNum" sz="quarter" idx="12"/>
          </p:nvPr>
        </p:nvSpPr>
        <p:spPr/>
        <p:txBody>
          <a:bodyPr/>
          <a:lstStyle/>
          <a:p>
            <a:fld id="{8E65DDB9-E84A-4787-99F1-1C115AABD511}" type="slidenum">
              <a:rPr lang="en-US" smtClean="0"/>
              <a:t>41</a:t>
            </a:fld>
            <a:endParaRPr lang="en-US"/>
          </a:p>
        </p:txBody>
      </p:sp>
    </p:spTree>
    <p:extLst>
      <p:ext uri="{BB962C8B-B14F-4D97-AF65-F5344CB8AC3E}">
        <p14:creationId xmlns:p14="http://schemas.microsoft.com/office/powerpoint/2010/main" val="3697807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0FFA5-A755-54C0-DDC3-8CF881E8E33B}"/>
              </a:ext>
            </a:extLst>
          </p:cNvPr>
          <p:cNvSpPr>
            <a:spLocks noGrp="1"/>
          </p:cNvSpPr>
          <p:nvPr>
            <p:ph type="title"/>
          </p:nvPr>
        </p:nvSpPr>
        <p:spPr/>
        <p:txBody>
          <a:bodyPr/>
          <a:lstStyle/>
          <a:p>
            <a:r>
              <a:rPr lang="en-US" dirty="0"/>
              <a:t>Analyticity of Chinese</a:t>
            </a:r>
          </a:p>
        </p:txBody>
      </p:sp>
      <p:sp>
        <p:nvSpPr>
          <p:cNvPr id="3" name="Content Placeholder 2">
            <a:extLst>
              <a:ext uri="{FF2B5EF4-FFF2-40B4-BE49-F238E27FC236}">
                <a16:creationId xmlns:a16="http://schemas.microsoft.com/office/drawing/2014/main" id="{9E1C1546-BEAC-65BA-ADE4-0238F73FFBB2}"/>
              </a:ext>
            </a:extLst>
          </p:cNvPr>
          <p:cNvSpPr>
            <a:spLocks noGrp="1"/>
          </p:cNvSpPr>
          <p:nvPr>
            <p:ph idx="1"/>
          </p:nvPr>
        </p:nvSpPr>
        <p:spPr>
          <a:xfrm>
            <a:off x="838200" y="1825625"/>
            <a:ext cx="7740721" cy="4351338"/>
          </a:xfrm>
        </p:spPr>
        <p:txBody>
          <a:bodyPr/>
          <a:lstStyle/>
          <a:p>
            <a:r>
              <a:rPr lang="en-US" dirty="0"/>
              <a:t>Chinese as an </a:t>
            </a:r>
            <a:r>
              <a:rPr lang="en-US" i="1" dirty="0"/>
              <a:t>analytic </a:t>
            </a:r>
            <a:r>
              <a:rPr lang="en-US" dirty="0"/>
              <a:t>language (very little inflection).</a:t>
            </a:r>
          </a:p>
          <a:p>
            <a:endParaRPr lang="en-US" dirty="0"/>
          </a:p>
          <a:p>
            <a:r>
              <a:rPr lang="en-US" dirty="0"/>
              <a:t>Inflection: word formation through modification of word form (</a:t>
            </a:r>
            <a:r>
              <a:rPr lang="en-US" u="sng" dirty="0"/>
              <a:t>tense</a:t>
            </a:r>
            <a:r>
              <a:rPr lang="en-US" dirty="0"/>
              <a:t>, case, person, number, gender, etc.)</a:t>
            </a:r>
          </a:p>
          <a:p>
            <a:endParaRPr lang="en-US" dirty="0"/>
          </a:p>
          <a:p>
            <a:r>
              <a:rPr lang="en-US" dirty="0"/>
              <a:t>Vague language…</a:t>
            </a:r>
          </a:p>
        </p:txBody>
      </p:sp>
      <p:sp>
        <p:nvSpPr>
          <p:cNvPr id="6" name="Slide Number Placeholder 5">
            <a:extLst>
              <a:ext uri="{FF2B5EF4-FFF2-40B4-BE49-F238E27FC236}">
                <a16:creationId xmlns:a16="http://schemas.microsoft.com/office/drawing/2014/main" id="{A43EA953-B9EA-A1F8-8CE9-B1EB52D253EA}"/>
              </a:ext>
            </a:extLst>
          </p:cNvPr>
          <p:cNvSpPr>
            <a:spLocks noGrp="1"/>
          </p:cNvSpPr>
          <p:nvPr>
            <p:ph type="sldNum" sz="quarter" idx="12"/>
          </p:nvPr>
        </p:nvSpPr>
        <p:spPr/>
        <p:txBody>
          <a:bodyPr/>
          <a:lstStyle/>
          <a:p>
            <a:fld id="{8E65DDB9-E84A-4787-99F1-1C115AABD511}" type="slidenum">
              <a:rPr lang="en-US" smtClean="0"/>
              <a:t>42</a:t>
            </a:fld>
            <a:endParaRPr lang="en-US"/>
          </a:p>
        </p:txBody>
      </p:sp>
    </p:spTree>
    <p:extLst>
      <p:ext uri="{BB962C8B-B14F-4D97-AF65-F5344CB8AC3E}">
        <p14:creationId xmlns:p14="http://schemas.microsoft.com/office/powerpoint/2010/main" val="195292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647A-6EFD-45D7-6A41-8126F68B826F}"/>
              </a:ext>
            </a:extLst>
          </p:cNvPr>
          <p:cNvSpPr>
            <a:spLocks noGrp="1"/>
          </p:cNvSpPr>
          <p:nvPr>
            <p:ph type="title"/>
          </p:nvPr>
        </p:nvSpPr>
        <p:spPr/>
        <p:txBody>
          <a:bodyPr/>
          <a:lstStyle/>
          <a:p>
            <a:r>
              <a:rPr lang="en-US" dirty="0"/>
              <a:t>The Chinese TIME</a:t>
            </a:r>
          </a:p>
        </p:txBody>
      </p:sp>
      <p:sp>
        <p:nvSpPr>
          <p:cNvPr id="3" name="Content Placeholder 2">
            <a:extLst>
              <a:ext uri="{FF2B5EF4-FFF2-40B4-BE49-F238E27FC236}">
                <a16:creationId xmlns:a16="http://schemas.microsoft.com/office/drawing/2014/main" id="{F5260ED3-4FCF-8677-9FD1-3D5EE1FCABE8}"/>
              </a:ext>
            </a:extLst>
          </p:cNvPr>
          <p:cNvSpPr>
            <a:spLocks noGrp="1"/>
          </p:cNvSpPr>
          <p:nvPr>
            <p:ph idx="1"/>
          </p:nvPr>
        </p:nvSpPr>
        <p:spPr/>
        <p:txBody>
          <a:bodyPr/>
          <a:lstStyle/>
          <a:p>
            <a:r>
              <a:rPr lang="en-US" dirty="0"/>
              <a:t>Grammatical: (lack of) tense marking</a:t>
            </a:r>
          </a:p>
          <a:p>
            <a:r>
              <a:rPr lang="en-US" dirty="0"/>
              <a:t>Cultural: metaphorical understanding of TIME</a:t>
            </a:r>
          </a:p>
        </p:txBody>
      </p:sp>
      <p:sp>
        <p:nvSpPr>
          <p:cNvPr id="5" name="Slide Number Placeholder 4">
            <a:extLst>
              <a:ext uri="{FF2B5EF4-FFF2-40B4-BE49-F238E27FC236}">
                <a16:creationId xmlns:a16="http://schemas.microsoft.com/office/drawing/2014/main" id="{BE1551BE-2FD5-7146-0676-F6642F0AD880}"/>
              </a:ext>
            </a:extLst>
          </p:cNvPr>
          <p:cNvSpPr>
            <a:spLocks noGrp="1"/>
          </p:cNvSpPr>
          <p:nvPr>
            <p:ph type="sldNum" sz="quarter" idx="12"/>
          </p:nvPr>
        </p:nvSpPr>
        <p:spPr/>
        <p:txBody>
          <a:bodyPr/>
          <a:lstStyle/>
          <a:p>
            <a:fld id="{8E65DDB9-E84A-4787-99F1-1C115AABD511}" type="slidenum">
              <a:rPr lang="en-US" smtClean="0"/>
              <a:t>43</a:t>
            </a:fld>
            <a:endParaRPr lang="en-US"/>
          </a:p>
        </p:txBody>
      </p:sp>
    </p:spTree>
    <p:extLst>
      <p:ext uri="{BB962C8B-B14F-4D97-AF65-F5344CB8AC3E}">
        <p14:creationId xmlns:p14="http://schemas.microsoft.com/office/powerpoint/2010/main" val="18736000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932"/>
            <a:ext cx="10515600" cy="1325563"/>
          </a:xfrm>
        </p:spPr>
        <p:txBody>
          <a:bodyPr/>
          <a:lstStyle/>
          <a:p>
            <a:r>
              <a:rPr lang="en-US" dirty="0"/>
              <a:t>Case 1: Tense and Narrative Viewpoint</a:t>
            </a:r>
          </a:p>
        </p:txBody>
      </p:sp>
      <p:sp>
        <p:nvSpPr>
          <p:cNvPr id="3" name="Content Placeholder 2"/>
          <p:cNvSpPr>
            <a:spLocks noGrp="1"/>
          </p:cNvSpPr>
          <p:nvPr>
            <p:ph idx="1"/>
          </p:nvPr>
        </p:nvSpPr>
        <p:spPr>
          <a:xfrm>
            <a:off x="696534" y="1690688"/>
            <a:ext cx="10590302" cy="4351338"/>
          </a:xfrm>
        </p:spPr>
        <p:txBody>
          <a:bodyPr/>
          <a:lstStyle/>
          <a:p>
            <a:r>
              <a:rPr lang="en-US" dirty="0"/>
              <a:t>Tense in narratives extensively studied in SAE languages.</a:t>
            </a:r>
          </a:p>
          <a:p>
            <a:r>
              <a:rPr lang="en-US" dirty="0"/>
              <a:t>Past as narrator’s and (historical) present as character’s consciousness (Fleischman 1990; </a:t>
            </a:r>
            <a:r>
              <a:rPr lang="en-US" dirty="0" err="1"/>
              <a:t>Fludernik</a:t>
            </a:r>
            <a:r>
              <a:rPr lang="en-US" dirty="0"/>
              <a:t> 2012).</a:t>
            </a:r>
          </a:p>
          <a:p>
            <a:endParaRPr lang="en-US" dirty="0"/>
          </a:p>
        </p:txBody>
      </p:sp>
      <p:sp>
        <p:nvSpPr>
          <p:cNvPr id="5" name="Content Placeholder 2"/>
          <p:cNvSpPr txBox="1">
            <a:spLocks/>
          </p:cNvSpPr>
          <p:nvPr/>
        </p:nvSpPr>
        <p:spPr>
          <a:xfrm>
            <a:off x="5815077" y="1690688"/>
            <a:ext cx="6251618" cy="4980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Slide Number Placeholder 5">
            <a:extLst>
              <a:ext uri="{FF2B5EF4-FFF2-40B4-BE49-F238E27FC236}">
                <a16:creationId xmlns:a16="http://schemas.microsoft.com/office/drawing/2014/main" id="{78CC6BAB-146D-60C8-7455-A06E6488C743}"/>
              </a:ext>
            </a:extLst>
          </p:cNvPr>
          <p:cNvSpPr>
            <a:spLocks noGrp="1"/>
          </p:cNvSpPr>
          <p:nvPr>
            <p:ph type="sldNum" sz="quarter" idx="12"/>
          </p:nvPr>
        </p:nvSpPr>
        <p:spPr/>
        <p:txBody>
          <a:bodyPr/>
          <a:lstStyle/>
          <a:p>
            <a:fld id="{2923F5A4-21C5-4FEC-92F2-C1CD0AD8426E}" type="slidenum">
              <a:rPr lang="en-GB" smtClean="0"/>
              <a:t>44</a:t>
            </a:fld>
            <a:endParaRPr lang="en-GB"/>
          </a:p>
        </p:txBody>
      </p:sp>
    </p:spTree>
    <p:extLst>
      <p:ext uri="{BB962C8B-B14F-4D97-AF65-F5344CB8AC3E}">
        <p14:creationId xmlns:p14="http://schemas.microsoft.com/office/powerpoint/2010/main" val="177134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9D50-DA75-4647-8346-1717BF4FBB9B}"/>
              </a:ext>
            </a:extLst>
          </p:cNvPr>
          <p:cNvSpPr>
            <a:spLocks noGrp="1"/>
          </p:cNvSpPr>
          <p:nvPr>
            <p:ph type="title"/>
          </p:nvPr>
        </p:nvSpPr>
        <p:spPr/>
        <p:txBody>
          <a:bodyPr/>
          <a:lstStyle/>
          <a:p>
            <a:r>
              <a:rPr lang="en-US" dirty="0"/>
              <a:t>STR in a glimpse</a:t>
            </a:r>
          </a:p>
        </p:txBody>
      </p:sp>
      <p:sp>
        <p:nvSpPr>
          <p:cNvPr id="3" name="Content Placeholder 2">
            <a:extLst>
              <a:ext uri="{FF2B5EF4-FFF2-40B4-BE49-F238E27FC236}">
                <a16:creationId xmlns:a16="http://schemas.microsoft.com/office/drawing/2014/main" id="{E53FF702-589D-4DE8-829B-F34C25F019B1}"/>
              </a:ext>
            </a:extLst>
          </p:cNvPr>
          <p:cNvSpPr>
            <a:spLocks noGrp="1"/>
          </p:cNvSpPr>
          <p:nvPr>
            <p:ph idx="1"/>
          </p:nvPr>
        </p:nvSpPr>
        <p:spPr>
          <a:xfrm>
            <a:off x="414000" y="1920962"/>
            <a:ext cx="11421511" cy="4114800"/>
          </a:xfrm>
        </p:spPr>
        <p:txBody>
          <a:bodyPr>
            <a:normAutofit fontScale="92500" lnSpcReduction="10000"/>
          </a:bodyPr>
          <a:lstStyle/>
          <a:p>
            <a:r>
              <a:rPr lang="en-US" sz="2400" dirty="0"/>
              <a:t>N: “</a:t>
            </a:r>
            <a:r>
              <a:rPr lang="en-US" sz="2400" i="1" dirty="0"/>
              <a:t>Wei-lun: ‘From now on I will do the job myself!’</a:t>
            </a:r>
            <a:r>
              <a:rPr lang="en-US" sz="2400" dirty="0"/>
              <a:t>”</a:t>
            </a:r>
          </a:p>
          <a:p>
            <a:pPr lvl="1"/>
            <a:r>
              <a:rPr lang="en-US" dirty="0"/>
              <a:t>Narrator: distant, less involved in narration; little trace of narrator in narration.</a:t>
            </a:r>
          </a:p>
          <a:p>
            <a:pPr lvl="1"/>
            <a:r>
              <a:rPr lang="en-US" dirty="0"/>
              <a:t>Direct discourse.</a:t>
            </a:r>
          </a:p>
          <a:p>
            <a:endParaRPr lang="en-US" dirty="0"/>
          </a:p>
          <a:p>
            <a:r>
              <a:rPr lang="en-US" sz="2400" dirty="0"/>
              <a:t>N:</a:t>
            </a:r>
            <a:r>
              <a:rPr lang="en-US" sz="2400" i="1" dirty="0"/>
              <a:t> “Wei-lun shouted that from then on, he would do the job himself.”</a:t>
            </a:r>
          </a:p>
          <a:p>
            <a:pPr lvl="1"/>
            <a:r>
              <a:rPr lang="en-US" dirty="0"/>
              <a:t>Narrator: distant, less involved in narration; little trace of narrator in narration.</a:t>
            </a:r>
          </a:p>
          <a:p>
            <a:pPr lvl="1"/>
            <a:r>
              <a:rPr lang="en-US" dirty="0"/>
              <a:t>Indirect discourse.</a:t>
            </a:r>
          </a:p>
          <a:p>
            <a:endParaRPr lang="en-US" dirty="0"/>
          </a:p>
          <a:p>
            <a:r>
              <a:rPr lang="en-US" sz="2400" dirty="0"/>
              <a:t>N: </a:t>
            </a:r>
            <a:r>
              <a:rPr lang="en-US" sz="2400" i="1" dirty="0"/>
              <a:t>“Wei-lun shouts that from now on, he will do the job himself.”</a:t>
            </a:r>
          </a:p>
          <a:p>
            <a:pPr lvl="1"/>
            <a:r>
              <a:rPr lang="en-US" dirty="0"/>
              <a:t>Narrator: proximal (even embedded), more involved in narration.</a:t>
            </a:r>
          </a:p>
          <a:p>
            <a:pPr lvl="1"/>
            <a:r>
              <a:rPr lang="en-US" dirty="0"/>
              <a:t>Free indirect discourse (FID).</a:t>
            </a:r>
          </a:p>
          <a:p>
            <a:endParaRPr lang="en-US" sz="2400" dirty="0"/>
          </a:p>
          <a:p>
            <a:r>
              <a:rPr lang="en-US" sz="2400" dirty="0"/>
              <a:t>Tense marking as an important tool in STR.</a:t>
            </a:r>
          </a:p>
          <a:p>
            <a:endParaRPr lang="en-US" dirty="0"/>
          </a:p>
        </p:txBody>
      </p:sp>
      <p:pic>
        <p:nvPicPr>
          <p:cNvPr id="6" name="Picture 5">
            <a:extLst>
              <a:ext uri="{FF2B5EF4-FFF2-40B4-BE49-F238E27FC236}">
                <a16:creationId xmlns:a16="http://schemas.microsoft.com/office/drawing/2014/main" id="{50FDB05F-AD74-4253-A120-8B4943C361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9510" y="-162875"/>
            <a:ext cx="2148840" cy="2257185"/>
          </a:xfrm>
          <a:prstGeom prst="rect">
            <a:avLst/>
          </a:prstGeom>
        </p:spPr>
      </p:pic>
      <p:sp>
        <p:nvSpPr>
          <p:cNvPr id="7" name="Content Placeholder 2">
            <a:extLst>
              <a:ext uri="{FF2B5EF4-FFF2-40B4-BE49-F238E27FC236}">
                <a16:creationId xmlns:a16="http://schemas.microsoft.com/office/drawing/2014/main" id="{F00E00DC-C6EE-4DB3-9B58-1CC4946B4ECE}"/>
              </a:ext>
            </a:extLst>
          </p:cNvPr>
          <p:cNvSpPr txBox="1">
            <a:spLocks/>
          </p:cNvSpPr>
          <p:nvPr/>
        </p:nvSpPr>
        <p:spPr bwMode="auto">
          <a:xfrm>
            <a:off x="9298130" y="207963"/>
            <a:ext cx="2689860" cy="94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lr>
                <a:srgbClr val="00287D"/>
              </a:buClr>
              <a:buSzPct val="100000"/>
              <a:buFont typeface="Wingdings" panose="05000000000000000000"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anose="05000000000000000000" pitchFamily="2" charset="2"/>
              <a:buChar char="§"/>
              <a:defRPr sz="2400">
                <a:solidFill>
                  <a:schemeClr val="tx1"/>
                </a:solidFill>
                <a:latin typeface="+mn-lt"/>
              </a:defRPr>
            </a:lvl2pPr>
            <a:lvl3pPr marL="914400" indent="0" algn="l" rtl="0" eaLnBrk="1" fontAlgn="base" hangingPunct="1">
              <a:spcBef>
                <a:spcPct val="20000"/>
              </a:spcBef>
              <a:spcAft>
                <a:spcPct val="0"/>
              </a:spcAft>
              <a:buClr>
                <a:schemeClr val="folHlink"/>
              </a:buClr>
              <a:buSzPct val="80000"/>
              <a:buFont typeface="Wingdings" pitchFamily="2" charset="2"/>
              <a:buNone/>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5"/>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5"/>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5"/>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5"/>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5"/>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5"/>
              </a:buBlip>
              <a:defRPr>
                <a:solidFill>
                  <a:schemeClr val="tx1"/>
                </a:solidFill>
                <a:latin typeface="+mn-lt"/>
              </a:defRPr>
            </a:lvl9pPr>
          </a:lstStyle>
          <a:p>
            <a:pPr marL="0" indent="0">
              <a:buNone/>
            </a:pPr>
            <a:r>
              <a:rPr lang="en-US" i="1" dirty="0"/>
              <a:t>“From now on I will do the job myself!”</a:t>
            </a:r>
          </a:p>
          <a:p>
            <a:pPr marL="0" indent="0">
              <a:buNone/>
            </a:pPr>
            <a:endParaRPr lang="en-US" kern="0" dirty="0"/>
          </a:p>
        </p:txBody>
      </p:sp>
      <p:pic>
        <p:nvPicPr>
          <p:cNvPr id="8" name="錄製 (2)">
            <a:hlinkClick r:id="" action="ppaction://media"/>
            <a:extLst>
              <a:ext uri="{FF2B5EF4-FFF2-40B4-BE49-F238E27FC236}">
                <a16:creationId xmlns:a16="http://schemas.microsoft.com/office/drawing/2014/main" id="{6B13555A-740A-4A2E-8770-108248CF061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46970" y="1117281"/>
            <a:ext cx="406400" cy="406400"/>
          </a:xfrm>
          <a:prstGeom prst="rect">
            <a:avLst/>
          </a:prstGeom>
        </p:spPr>
      </p:pic>
      <p:sp>
        <p:nvSpPr>
          <p:cNvPr id="9" name="Rectangle: Rounded Corners 8">
            <a:extLst>
              <a:ext uri="{FF2B5EF4-FFF2-40B4-BE49-F238E27FC236}">
                <a16:creationId xmlns:a16="http://schemas.microsoft.com/office/drawing/2014/main" id="{12709001-8FDD-64ED-1802-2474DAC6DC75}"/>
              </a:ext>
            </a:extLst>
          </p:cNvPr>
          <p:cNvSpPr/>
          <p:nvPr/>
        </p:nvSpPr>
        <p:spPr bwMode="auto">
          <a:xfrm>
            <a:off x="2550254" y="3177000"/>
            <a:ext cx="427838" cy="252000"/>
          </a:xfrm>
          <a:prstGeom prst="round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10" name="Rectangle: Rounded Corners 9">
            <a:extLst>
              <a:ext uri="{FF2B5EF4-FFF2-40B4-BE49-F238E27FC236}">
                <a16:creationId xmlns:a16="http://schemas.microsoft.com/office/drawing/2014/main" id="{AF42B9EE-3A27-E2CF-4E54-C6A95502FA2B}"/>
              </a:ext>
            </a:extLst>
          </p:cNvPr>
          <p:cNvSpPr/>
          <p:nvPr/>
        </p:nvSpPr>
        <p:spPr bwMode="auto">
          <a:xfrm>
            <a:off x="5571687" y="3177000"/>
            <a:ext cx="837501" cy="252000"/>
          </a:xfrm>
          <a:prstGeom prst="round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11" name="Rectangle: Rounded Corners 10">
            <a:extLst>
              <a:ext uri="{FF2B5EF4-FFF2-40B4-BE49-F238E27FC236}">
                <a16:creationId xmlns:a16="http://schemas.microsoft.com/office/drawing/2014/main" id="{018A5DB8-DDB5-C6B1-45F4-2505C3E3B919}"/>
              </a:ext>
            </a:extLst>
          </p:cNvPr>
          <p:cNvSpPr/>
          <p:nvPr/>
        </p:nvSpPr>
        <p:spPr bwMode="auto">
          <a:xfrm>
            <a:off x="2550254" y="4432339"/>
            <a:ext cx="226502" cy="252000"/>
          </a:xfrm>
          <a:prstGeom prst="round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12" name="Rectangle: Rounded Corners 11">
            <a:extLst>
              <a:ext uri="{FF2B5EF4-FFF2-40B4-BE49-F238E27FC236}">
                <a16:creationId xmlns:a16="http://schemas.microsoft.com/office/drawing/2014/main" id="{E3695B42-7488-E46D-694D-AEBFEE731BA1}"/>
              </a:ext>
            </a:extLst>
          </p:cNvPr>
          <p:cNvSpPr/>
          <p:nvPr/>
        </p:nvSpPr>
        <p:spPr bwMode="auto">
          <a:xfrm>
            <a:off x="5357768" y="4353886"/>
            <a:ext cx="531304" cy="329754"/>
          </a:xfrm>
          <a:prstGeom prst="round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5" name="Slide Number Placeholder 4">
            <a:extLst>
              <a:ext uri="{FF2B5EF4-FFF2-40B4-BE49-F238E27FC236}">
                <a16:creationId xmlns:a16="http://schemas.microsoft.com/office/drawing/2014/main" id="{89202E7A-431E-447D-A973-FE2D2B11085B}"/>
              </a:ext>
            </a:extLst>
          </p:cNvPr>
          <p:cNvSpPr>
            <a:spLocks noGrp="1"/>
          </p:cNvSpPr>
          <p:nvPr>
            <p:ph type="sldNum" sz="quarter" idx="12"/>
          </p:nvPr>
        </p:nvSpPr>
        <p:spPr/>
        <p:txBody>
          <a:bodyPr/>
          <a:lstStyle/>
          <a:p>
            <a:fld id="{0DE708CC-0C3F-4567-9698-B54C0F35BD31}" type="slidenum">
              <a:rPr lang="cs-CZ" altLang="cs-CZ" smtClean="0"/>
              <a:pPr/>
              <a:t>45</a:t>
            </a:fld>
            <a:endParaRPr lang="cs-CZ" altLang="cs-CZ" dirty="0"/>
          </a:p>
        </p:txBody>
      </p:sp>
    </p:spTree>
    <p:extLst>
      <p:ext uri="{BB962C8B-B14F-4D97-AF65-F5344CB8AC3E}">
        <p14:creationId xmlns:p14="http://schemas.microsoft.com/office/powerpoint/2010/main" val="381499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426"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
                                            <p:txEl>
                                              <p:pRg st="12" end="12"/>
                                            </p:txEl>
                                          </p:spTgt>
                                        </p:tgtEl>
                                        <p:attrNameLst>
                                          <p:attrName>style.visibility</p:attrName>
                                        </p:attrNameLst>
                                      </p:cBhvr>
                                      <p:to>
                                        <p:strVal val="visible"/>
                                      </p:to>
                                    </p:set>
                                    <p:animEffect transition="in" filter="fade">
                                      <p:cBhvr>
                                        <p:cTn id="7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7" fill="hold" display="0">
                  <p:stCondLst>
                    <p:cond delay="indefinite"/>
                  </p:stCondLst>
                  <p:endCondLst>
                    <p:cond evt="onStopAudio" delay="0">
                      <p:tgtEl>
                        <p:sldTgt/>
                      </p:tgtEl>
                    </p:cond>
                  </p:endCondLst>
                </p:cTn>
                <p:tgtEl>
                  <p:spTgt spid="8"/>
                </p:tgtEl>
              </p:cMediaNode>
            </p:audio>
          </p:childTnLst>
        </p:cTn>
      </p:par>
    </p:tnLst>
    <p:bldLst>
      <p:bldP spid="9" grpId="0" animBg="1"/>
      <p:bldP spid="10" grpId="0" animBg="1"/>
      <p:bldP spid="11"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A611-52A7-4EFE-B8B1-0B6913FDF095}"/>
              </a:ext>
            </a:extLst>
          </p:cNvPr>
          <p:cNvSpPr>
            <a:spLocks noGrp="1"/>
          </p:cNvSpPr>
          <p:nvPr>
            <p:ph type="title"/>
          </p:nvPr>
        </p:nvSpPr>
        <p:spPr/>
        <p:txBody>
          <a:bodyPr/>
          <a:lstStyle/>
          <a:p>
            <a:r>
              <a:rPr lang="en-US" dirty="0"/>
              <a:t>Research issue</a:t>
            </a:r>
          </a:p>
        </p:txBody>
      </p:sp>
      <p:sp>
        <p:nvSpPr>
          <p:cNvPr id="3" name="Content Placeholder 2">
            <a:extLst>
              <a:ext uri="{FF2B5EF4-FFF2-40B4-BE49-F238E27FC236}">
                <a16:creationId xmlns:a16="http://schemas.microsoft.com/office/drawing/2014/main" id="{56E3A03F-F483-4AEF-B406-4930626E9E71}"/>
              </a:ext>
            </a:extLst>
          </p:cNvPr>
          <p:cNvSpPr>
            <a:spLocks noGrp="1"/>
          </p:cNvSpPr>
          <p:nvPr>
            <p:ph idx="1"/>
          </p:nvPr>
        </p:nvSpPr>
        <p:spPr/>
        <p:txBody>
          <a:bodyPr/>
          <a:lstStyle/>
          <a:p>
            <a:pPr marL="457200" indent="-457200">
              <a:buFontTx/>
              <a:buChar char="-"/>
            </a:pPr>
            <a:r>
              <a:rPr lang="en-US" dirty="0"/>
              <a:t>Tense shifting (past/present) being a hallmark of FID (among other </a:t>
            </a:r>
            <a:r>
              <a:rPr lang="en-US" dirty="0" err="1"/>
              <a:t>lexico</a:t>
            </a:r>
            <a:r>
              <a:rPr lang="en-US" dirty="0"/>
              <a:t>-grammatical cues).</a:t>
            </a:r>
          </a:p>
          <a:p>
            <a:pPr marL="457200" indent="-457200">
              <a:buFontTx/>
              <a:buChar char="-"/>
            </a:pPr>
            <a:r>
              <a:rPr lang="en-US" dirty="0"/>
              <a:t>TIME being an important dimension in the encoding of narrative distance.</a:t>
            </a:r>
          </a:p>
          <a:p>
            <a:pPr marL="457200" indent="-457200">
              <a:buFontTx/>
              <a:buChar char="-"/>
            </a:pPr>
            <a:r>
              <a:rPr lang="en-US" dirty="0"/>
              <a:t>Chinese being a language without systematic tense marking.</a:t>
            </a:r>
          </a:p>
          <a:p>
            <a:pPr marL="457200" indent="-457200">
              <a:buFontTx/>
              <a:buChar char="-"/>
            </a:pPr>
            <a:r>
              <a:rPr lang="en-US" dirty="0"/>
              <a:t>Question: Does Chinese operate on narrative distance using TIME?</a:t>
            </a:r>
          </a:p>
        </p:txBody>
      </p:sp>
      <p:sp>
        <p:nvSpPr>
          <p:cNvPr id="5" name="Slide Number Placeholder 4">
            <a:extLst>
              <a:ext uri="{FF2B5EF4-FFF2-40B4-BE49-F238E27FC236}">
                <a16:creationId xmlns:a16="http://schemas.microsoft.com/office/drawing/2014/main" id="{028AD869-E920-82F3-91D1-72AFEF744BD4}"/>
              </a:ext>
            </a:extLst>
          </p:cNvPr>
          <p:cNvSpPr>
            <a:spLocks noGrp="1"/>
          </p:cNvSpPr>
          <p:nvPr>
            <p:ph type="sldNum" sz="quarter" idx="12"/>
          </p:nvPr>
        </p:nvSpPr>
        <p:spPr/>
        <p:txBody>
          <a:bodyPr/>
          <a:lstStyle/>
          <a:p>
            <a:fld id="{0DE708CC-0C3F-4567-9698-B54C0F35BD31}" type="slidenum">
              <a:rPr lang="cs-CZ" altLang="cs-CZ" smtClean="0"/>
              <a:pPr/>
              <a:t>46</a:t>
            </a:fld>
            <a:endParaRPr lang="cs-CZ" altLang="cs-CZ" dirty="0"/>
          </a:p>
        </p:txBody>
      </p:sp>
    </p:spTree>
    <p:extLst>
      <p:ext uri="{BB962C8B-B14F-4D97-AF65-F5344CB8AC3E}">
        <p14:creationId xmlns:p14="http://schemas.microsoft.com/office/powerpoint/2010/main" val="306986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C515D-D22A-49B1-BBF0-4C8A13A8B618}"/>
              </a:ext>
            </a:extLst>
          </p:cNvPr>
          <p:cNvSpPr>
            <a:spLocks noGrp="1"/>
          </p:cNvSpPr>
          <p:nvPr>
            <p:ph type="title"/>
          </p:nvPr>
        </p:nvSpPr>
        <p:spPr/>
        <p:txBody>
          <a:bodyPr/>
          <a:lstStyle/>
          <a:p>
            <a:r>
              <a:rPr lang="en-US" dirty="0"/>
              <a:t>Sample FID feature (in SL): tense shifting </a:t>
            </a:r>
          </a:p>
        </p:txBody>
      </p:sp>
      <p:sp>
        <p:nvSpPr>
          <p:cNvPr id="3" name="Content Placeholder 2">
            <a:extLst>
              <a:ext uri="{FF2B5EF4-FFF2-40B4-BE49-F238E27FC236}">
                <a16:creationId xmlns:a16="http://schemas.microsoft.com/office/drawing/2014/main" id="{62B470C4-3952-47CB-8089-D56D7D9D6FE0}"/>
              </a:ext>
            </a:extLst>
          </p:cNvPr>
          <p:cNvSpPr>
            <a:spLocks noGrp="1"/>
          </p:cNvSpPr>
          <p:nvPr>
            <p:ph idx="1"/>
          </p:nvPr>
        </p:nvSpPr>
        <p:spPr/>
        <p:txBody>
          <a:bodyPr/>
          <a:lstStyle/>
          <a:p>
            <a:r>
              <a:rPr lang="en-US" dirty="0"/>
              <a:t>From Chapter 9 of </a:t>
            </a:r>
            <a:r>
              <a:rPr lang="en-US" i="1" dirty="0"/>
              <a:t>David Copperfield </a:t>
            </a:r>
            <a:r>
              <a:rPr lang="en-US" dirty="0"/>
              <a:t>by Charles Dickens and its 9 published Chinese renditions.</a:t>
            </a:r>
          </a:p>
          <a:p>
            <a:endParaRPr lang="en-US" dirty="0"/>
          </a:p>
          <a:p>
            <a:r>
              <a:rPr lang="en-GB" dirty="0"/>
              <a:t>(1)</a:t>
            </a:r>
            <a:r>
              <a:rPr lang="en-GB" i="1" dirty="0"/>
              <a:t> If the funeral </a:t>
            </a:r>
            <a:r>
              <a:rPr lang="en-GB" i="1" dirty="0">
                <a:highlight>
                  <a:srgbClr val="FF00FF"/>
                </a:highlight>
              </a:rPr>
              <a:t>had</a:t>
            </a:r>
            <a:r>
              <a:rPr lang="en-GB" i="1" dirty="0"/>
              <a:t> been yesterday, I </a:t>
            </a:r>
            <a:r>
              <a:rPr lang="en-GB" i="1" dirty="0">
                <a:highlight>
                  <a:srgbClr val="FF00FF"/>
                </a:highlight>
              </a:rPr>
              <a:t>could</a:t>
            </a:r>
            <a:r>
              <a:rPr lang="en-GB" i="1" dirty="0"/>
              <a:t> not recollect it better. The very air of the best parlour, when I </a:t>
            </a:r>
            <a:r>
              <a:rPr lang="en-GB" i="1" dirty="0">
                <a:highlight>
                  <a:srgbClr val="FF00FF"/>
                </a:highlight>
              </a:rPr>
              <a:t>went</a:t>
            </a:r>
            <a:r>
              <a:rPr lang="en-GB" i="1" dirty="0"/>
              <a:t> in at the door, the bright condition of the fire, the shining of the wine in the decanters, the patterns of the glasses and plates, the faint sweet smell of cake, the odour of Miss </a:t>
            </a:r>
            <a:r>
              <a:rPr lang="en-GB" i="1" dirty="0" err="1"/>
              <a:t>Murdstone’s</a:t>
            </a:r>
            <a:r>
              <a:rPr lang="en-GB" i="1" dirty="0"/>
              <a:t> dress, and our black clothes. Mr. </a:t>
            </a:r>
            <a:r>
              <a:rPr lang="en-GB" i="1" dirty="0" err="1"/>
              <a:t>Chillip</a:t>
            </a:r>
            <a:r>
              <a:rPr lang="en-GB" i="1" dirty="0"/>
              <a:t> </a:t>
            </a:r>
            <a:r>
              <a:rPr lang="en-GB" i="1" dirty="0">
                <a:highlight>
                  <a:srgbClr val="FFFF00"/>
                </a:highlight>
              </a:rPr>
              <a:t>is</a:t>
            </a:r>
            <a:r>
              <a:rPr lang="en-GB" i="1" dirty="0"/>
              <a:t> in the room, and </a:t>
            </a:r>
            <a:r>
              <a:rPr lang="en-GB" i="1" dirty="0">
                <a:highlight>
                  <a:srgbClr val="FFFF00"/>
                </a:highlight>
              </a:rPr>
              <a:t>comes</a:t>
            </a:r>
            <a:r>
              <a:rPr lang="en-GB" i="1" dirty="0"/>
              <a:t> to speak to me</a:t>
            </a:r>
            <a:r>
              <a:rPr lang="en-GB" dirty="0"/>
              <a:t>. </a:t>
            </a:r>
            <a:endParaRPr lang="en-US" dirty="0"/>
          </a:p>
        </p:txBody>
      </p:sp>
      <p:sp>
        <p:nvSpPr>
          <p:cNvPr id="5" name="Slide Number Placeholder 4">
            <a:extLst>
              <a:ext uri="{FF2B5EF4-FFF2-40B4-BE49-F238E27FC236}">
                <a16:creationId xmlns:a16="http://schemas.microsoft.com/office/drawing/2014/main" id="{834F4CA6-3955-5690-48C8-FA72BF1D2B42}"/>
              </a:ext>
            </a:extLst>
          </p:cNvPr>
          <p:cNvSpPr>
            <a:spLocks noGrp="1"/>
          </p:cNvSpPr>
          <p:nvPr>
            <p:ph type="sldNum" sz="quarter" idx="12"/>
          </p:nvPr>
        </p:nvSpPr>
        <p:spPr/>
        <p:txBody>
          <a:bodyPr/>
          <a:lstStyle/>
          <a:p>
            <a:fld id="{0DE708CC-0C3F-4567-9698-B54C0F35BD31}" type="slidenum">
              <a:rPr lang="cs-CZ" altLang="cs-CZ" smtClean="0"/>
              <a:pPr/>
              <a:t>47</a:t>
            </a:fld>
            <a:endParaRPr lang="cs-CZ" altLang="cs-CZ" dirty="0"/>
          </a:p>
        </p:txBody>
      </p:sp>
    </p:spTree>
    <p:extLst>
      <p:ext uri="{BB962C8B-B14F-4D97-AF65-F5344CB8AC3E}">
        <p14:creationId xmlns:p14="http://schemas.microsoft.com/office/powerpoint/2010/main" val="64627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7A344-15EC-4537-88B8-D86249478A2D}"/>
              </a:ext>
            </a:extLst>
          </p:cNvPr>
          <p:cNvSpPr>
            <a:spLocks noGrp="1"/>
          </p:cNvSpPr>
          <p:nvPr>
            <p:ph type="title"/>
          </p:nvPr>
        </p:nvSpPr>
        <p:spPr/>
        <p:txBody>
          <a:bodyPr/>
          <a:lstStyle/>
          <a:p>
            <a:r>
              <a:rPr lang="en-US" dirty="0"/>
              <a:t>Renditions in TL: Reduplications</a:t>
            </a:r>
          </a:p>
        </p:txBody>
      </p:sp>
      <p:sp>
        <p:nvSpPr>
          <p:cNvPr id="3" name="Content Placeholder 2">
            <a:extLst>
              <a:ext uri="{FF2B5EF4-FFF2-40B4-BE49-F238E27FC236}">
                <a16:creationId xmlns:a16="http://schemas.microsoft.com/office/drawing/2014/main" id="{E3FEC0EA-827A-4A84-979C-37BCE4255D4E}"/>
              </a:ext>
            </a:extLst>
          </p:cNvPr>
          <p:cNvSpPr>
            <a:spLocks noGrp="1"/>
          </p:cNvSpPr>
          <p:nvPr>
            <p:ph idx="1"/>
          </p:nvPr>
        </p:nvSpPr>
        <p:spPr>
          <a:xfrm>
            <a:off x="238125" y="2017712"/>
            <a:ext cx="7019925" cy="4459287"/>
          </a:xfrm>
        </p:spPr>
        <p:txBody>
          <a:bodyPr/>
          <a:lstStyle/>
          <a:p>
            <a:r>
              <a:rPr lang="en-US" sz="2400" dirty="0"/>
              <a:t>Out of the 9 renditions, 9 use reduplication.</a:t>
            </a:r>
            <a:endParaRPr lang="en-US" altLang="zh-TW" sz="2400" dirty="0">
              <a:ea typeface="DFKai-SB" panose="03000509000000000000" pitchFamily="65" charset="-120"/>
            </a:endParaRPr>
          </a:p>
          <a:p>
            <a:r>
              <a:rPr lang="en-US" altLang="zh-TW" sz="2400" dirty="0">
                <a:ea typeface="DFKai-SB" panose="03000509000000000000" pitchFamily="65" charset="-120"/>
              </a:rPr>
              <a:t>Reduplication has a function of </a:t>
            </a:r>
            <a:r>
              <a:rPr lang="en-US" altLang="zh-TW" sz="2400" i="1" dirty="0">
                <a:ea typeface="DFKai-SB" panose="03000509000000000000" pitchFamily="65" charset="-120"/>
              </a:rPr>
              <a:t>intensifying</a:t>
            </a:r>
            <a:r>
              <a:rPr lang="en-US" altLang="zh-TW" sz="2400" dirty="0">
                <a:ea typeface="DFKai-SB" panose="03000509000000000000" pitchFamily="65" charset="-120"/>
              </a:rPr>
              <a:t> the perceptual content (Liu 2012; </a:t>
            </a:r>
            <a:r>
              <a:rPr lang="en-US" altLang="zh-TW" sz="2400" dirty="0" err="1">
                <a:ea typeface="DFKai-SB" panose="03000509000000000000" pitchFamily="65" charset="-120"/>
              </a:rPr>
              <a:t>Melloni</a:t>
            </a:r>
            <a:r>
              <a:rPr lang="en-US" altLang="zh-TW" sz="2400" dirty="0">
                <a:ea typeface="DFKai-SB" panose="03000509000000000000" pitchFamily="65" charset="-120"/>
              </a:rPr>
              <a:t> and </a:t>
            </a:r>
            <a:r>
              <a:rPr lang="en-US" altLang="zh-TW" sz="2400" dirty="0" err="1">
                <a:ea typeface="DFKai-SB" panose="03000509000000000000" pitchFamily="65" charset="-120"/>
              </a:rPr>
              <a:t>Basciano</a:t>
            </a:r>
            <a:r>
              <a:rPr lang="en-US" altLang="zh-TW" sz="2400" dirty="0">
                <a:ea typeface="DFKai-SB" panose="03000509000000000000" pitchFamily="65" charset="-120"/>
              </a:rPr>
              <a:t> 2018), which creates narrator involvement.</a:t>
            </a:r>
          </a:p>
          <a:p>
            <a:r>
              <a:rPr lang="en-US" altLang="zh-TW" sz="2400" dirty="0">
                <a:ea typeface="DFKai-SB" panose="03000509000000000000" pitchFamily="65" charset="-120"/>
              </a:rPr>
              <a:t>In addition to simple full reduplications (AA), other types of reduplications are identified:</a:t>
            </a:r>
          </a:p>
          <a:p>
            <a:pPr lvl="1"/>
            <a:r>
              <a:rPr lang="en-US" altLang="zh-TW" dirty="0">
                <a:ea typeface="DFKai-SB" panose="03000509000000000000" pitchFamily="65" charset="-120"/>
              </a:rPr>
              <a:t>AABB</a:t>
            </a:r>
            <a:r>
              <a:rPr lang="zh-TW" altLang="en-US" dirty="0">
                <a:ea typeface="DFKai-SB" panose="03000509000000000000" pitchFamily="65" charset="-120"/>
              </a:rPr>
              <a:t> </a:t>
            </a:r>
            <a:r>
              <a:rPr lang="en-US" altLang="zh-TW" dirty="0">
                <a:ea typeface="DFKai-SB" panose="03000509000000000000" pitchFamily="65" charset="-120"/>
              </a:rPr>
              <a:t>(e.g. </a:t>
            </a:r>
            <a:r>
              <a:rPr lang="zh-TW" altLang="en-US" dirty="0">
                <a:ea typeface="DFKai-SB" panose="03000509000000000000" pitchFamily="65" charset="-120"/>
              </a:rPr>
              <a:t>清清楚楚</a:t>
            </a:r>
            <a:r>
              <a:rPr lang="en-US" altLang="zh-TW" dirty="0">
                <a:ea typeface="DFKai-SB" panose="03000509000000000000" pitchFamily="65" charset="-120"/>
              </a:rPr>
              <a:t>)</a:t>
            </a:r>
          </a:p>
          <a:p>
            <a:pPr lvl="1"/>
            <a:r>
              <a:rPr lang="en-US" altLang="zh-TW" dirty="0">
                <a:ea typeface="DFKai-SB" panose="03000509000000000000" pitchFamily="65" charset="-120"/>
              </a:rPr>
              <a:t>ABAC (e.g. </a:t>
            </a:r>
            <a:r>
              <a:rPr lang="zh-TW" altLang="en-US" dirty="0">
                <a:ea typeface="DFKai-SB" panose="03000509000000000000" pitchFamily="65" charset="-120"/>
              </a:rPr>
              <a:t>各式各样 </a:t>
            </a:r>
            <a:r>
              <a:rPr lang="en-US" altLang="zh-TW" dirty="0">
                <a:ea typeface="DFKai-SB" panose="03000509000000000000" pitchFamily="65" charset="-120"/>
              </a:rPr>
              <a:t>and </a:t>
            </a:r>
            <a:r>
              <a:rPr lang="zh-TW" altLang="en-US" dirty="0">
                <a:ea typeface="DFKai-SB" panose="03000509000000000000" pitchFamily="65" charset="-120"/>
              </a:rPr>
              <a:t>有声有色</a:t>
            </a:r>
            <a:r>
              <a:rPr lang="en-US" altLang="zh-TW" dirty="0">
                <a:ea typeface="DFKai-SB" panose="03000509000000000000" pitchFamily="65" charset="-120"/>
              </a:rPr>
              <a:t>)</a:t>
            </a:r>
            <a:endParaRPr lang="en-US" altLang="zh-TW" dirty="0">
              <a:latin typeface="DFKai-SB" panose="03000509000000000000" pitchFamily="65" charset="-120"/>
              <a:ea typeface="DFKai-SB" panose="03000509000000000000" pitchFamily="65" charset="-120"/>
            </a:endParaRPr>
          </a:p>
          <a:p>
            <a:endParaRPr lang="zh-TW" altLang="en-US" dirty="0">
              <a:latin typeface="DFKai-SB" panose="03000509000000000000" pitchFamily="65" charset="-120"/>
              <a:ea typeface="DFKai-SB" panose="03000509000000000000" pitchFamily="65" charset="-120"/>
            </a:endParaRPr>
          </a:p>
        </p:txBody>
      </p:sp>
      <p:pic>
        <p:nvPicPr>
          <p:cNvPr id="7" name="Picture 6">
            <a:extLst>
              <a:ext uri="{FF2B5EF4-FFF2-40B4-BE49-F238E27FC236}">
                <a16:creationId xmlns:a16="http://schemas.microsoft.com/office/drawing/2014/main" id="{0DC79A5E-C495-4BF5-8010-FF6A050FDCDB}"/>
              </a:ext>
            </a:extLst>
          </p:cNvPr>
          <p:cNvPicPr>
            <a:picLocks noChangeAspect="1"/>
          </p:cNvPicPr>
          <p:nvPr/>
        </p:nvPicPr>
        <p:blipFill>
          <a:blip r:embed="rId2"/>
          <a:stretch>
            <a:fillRect/>
          </a:stretch>
        </p:blipFill>
        <p:spPr>
          <a:xfrm>
            <a:off x="7258050" y="86438"/>
            <a:ext cx="5787342" cy="5003321"/>
          </a:xfrm>
          <a:prstGeom prst="rect">
            <a:avLst/>
          </a:prstGeom>
        </p:spPr>
      </p:pic>
      <p:sp>
        <p:nvSpPr>
          <p:cNvPr id="8" name="Rectangle: Rounded Corners 7">
            <a:extLst>
              <a:ext uri="{FF2B5EF4-FFF2-40B4-BE49-F238E27FC236}">
                <a16:creationId xmlns:a16="http://schemas.microsoft.com/office/drawing/2014/main" id="{9E0E48B9-47B7-463E-A4FF-A765FE72041A}"/>
              </a:ext>
            </a:extLst>
          </p:cNvPr>
          <p:cNvSpPr/>
          <p:nvPr/>
        </p:nvSpPr>
        <p:spPr bwMode="auto">
          <a:xfrm>
            <a:off x="8267700" y="1504950"/>
            <a:ext cx="1047750" cy="723900"/>
          </a:xfrm>
          <a:prstGeom prst="roundRect">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9" name="Rectangle: Rounded Corners 8">
            <a:extLst>
              <a:ext uri="{FF2B5EF4-FFF2-40B4-BE49-F238E27FC236}">
                <a16:creationId xmlns:a16="http://schemas.microsoft.com/office/drawing/2014/main" id="{185F39CD-3A0E-491E-B24E-700DCF17A24C}"/>
              </a:ext>
            </a:extLst>
          </p:cNvPr>
          <p:cNvSpPr/>
          <p:nvPr/>
        </p:nvSpPr>
        <p:spPr bwMode="auto">
          <a:xfrm>
            <a:off x="7117104" y="2222500"/>
            <a:ext cx="1047750" cy="723900"/>
          </a:xfrm>
          <a:prstGeom prst="roundRect">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10" name="Rectangle: Rounded Corners 9">
            <a:extLst>
              <a:ext uri="{FF2B5EF4-FFF2-40B4-BE49-F238E27FC236}">
                <a16:creationId xmlns:a16="http://schemas.microsoft.com/office/drawing/2014/main" id="{2021B375-F3AD-4F98-8038-293752B530C8}"/>
              </a:ext>
            </a:extLst>
          </p:cNvPr>
          <p:cNvSpPr/>
          <p:nvPr/>
        </p:nvSpPr>
        <p:spPr bwMode="auto">
          <a:xfrm>
            <a:off x="9144000" y="2946400"/>
            <a:ext cx="1047750" cy="723900"/>
          </a:xfrm>
          <a:prstGeom prst="roundRect">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5" name="Slide Number Placeholder 4">
            <a:extLst>
              <a:ext uri="{FF2B5EF4-FFF2-40B4-BE49-F238E27FC236}">
                <a16:creationId xmlns:a16="http://schemas.microsoft.com/office/drawing/2014/main" id="{98B8E99A-7B9A-8234-E6AE-A87E20F8F7E0}"/>
              </a:ext>
            </a:extLst>
          </p:cNvPr>
          <p:cNvSpPr>
            <a:spLocks noGrp="1"/>
          </p:cNvSpPr>
          <p:nvPr>
            <p:ph type="sldNum" sz="quarter" idx="12"/>
          </p:nvPr>
        </p:nvSpPr>
        <p:spPr/>
        <p:txBody>
          <a:bodyPr/>
          <a:lstStyle/>
          <a:p>
            <a:fld id="{0DE708CC-0C3F-4567-9698-B54C0F35BD31}" type="slidenum">
              <a:rPr lang="cs-CZ" altLang="cs-CZ" smtClean="0"/>
              <a:pPr/>
              <a:t>48</a:t>
            </a:fld>
            <a:endParaRPr lang="cs-CZ" altLang="cs-CZ" dirty="0"/>
          </a:p>
        </p:txBody>
      </p:sp>
    </p:spTree>
    <p:extLst>
      <p:ext uri="{BB962C8B-B14F-4D97-AF65-F5344CB8AC3E}">
        <p14:creationId xmlns:p14="http://schemas.microsoft.com/office/powerpoint/2010/main" val="45050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0350C-2FC8-4129-8282-A0B2FE7F3636}"/>
              </a:ext>
            </a:extLst>
          </p:cNvPr>
          <p:cNvSpPr>
            <a:spLocks noGrp="1"/>
          </p:cNvSpPr>
          <p:nvPr>
            <p:ph type="title"/>
          </p:nvPr>
        </p:nvSpPr>
        <p:spPr/>
        <p:txBody>
          <a:bodyPr/>
          <a:lstStyle/>
          <a:p>
            <a:r>
              <a:rPr lang="en-US" dirty="0"/>
              <a:t>Implications for cross-linguistic FID research </a:t>
            </a:r>
          </a:p>
        </p:txBody>
      </p:sp>
      <p:sp>
        <p:nvSpPr>
          <p:cNvPr id="3" name="Content Placeholder 2">
            <a:extLst>
              <a:ext uri="{FF2B5EF4-FFF2-40B4-BE49-F238E27FC236}">
                <a16:creationId xmlns:a16="http://schemas.microsoft.com/office/drawing/2014/main" id="{8056B9AB-01A2-4064-BE67-50D336442C8C}"/>
              </a:ext>
            </a:extLst>
          </p:cNvPr>
          <p:cNvSpPr>
            <a:spLocks noGrp="1"/>
          </p:cNvSpPr>
          <p:nvPr>
            <p:ph idx="1"/>
          </p:nvPr>
        </p:nvSpPr>
        <p:spPr>
          <a:xfrm>
            <a:off x="540000" y="1891878"/>
            <a:ext cx="11515725" cy="4114800"/>
          </a:xfrm>
        </p:spPr>
        <p:txBody>
          <a:bodyPr>
            <a:normAutofit/>
          </a:bodyPr>
          <a:lstStyle/>
          <a:p>
            <a:r>
              <a:rPr lang="en-US" sz="2400" dirty="0"/>
              <a:t>FID: varying degrees of narrator involvement in discourse</a:t>
            </a:r>
          </a:p>
          <a:p>
            <a:r>
              <a:rPr lang="en-US" sz="2400" dirty="0"/>
              <a:t>Achieved via diff linguistic means in diff </a:t>
            </a:r>
            <a:r>
              <a:rPr lang="en-US" sz="2400" dirty="0" err="1"/>
              <a:t>lgs</a:t>
            </a:r>
            <a:r>
              <a:rPr lang="en-US" sz="2400" dirty="0"/>
              <a:t> (EN: tense; CN: reduplication)</a:t>
            </a:r>
          </a:p>
          <a:p>
            <a:endParaRPr lang="en-US" sz="2400" dirty="0"/>
          </a:p>
          <a:p>
            <a:r>
              <a:rPr lang="en-US" sz="2400" dirty="0"/>
              <a:t>Tense marking as </a:t>
            </a:r>
            <a:r>
              <a:rPr lang="en-US" sz="2400" i="1" dirty="0"/>
              <a:t>obligatory</a:t>
            </a:r>
            <a:r>
              <a:rPr lang="en-US" sz="2400" dirty="0"/>
              <a:t>; 			reduplication as </a:t>
            </a:r>
            <a:r>
              <a:rPr lang="en-US" sz="2400" i="1" dirty="0"/>
              <a:t>optional</a:t>
            </a:r>
          </a:p>
          <a:p>
            <a:r>
              <a:rPr lang="en-US" sz="2400" dirty="0" err="1"/>
              <a:t>Vpt</a:t>
            </a:r>
            <a:r>
              <a:rPr lang="en-US" sz="2400" dirty="0"/>
              <a:t> </a:t>
            </a:r>
            <a:r>
              <a:rPr lang="en-US" sz="2400" i="1" dirty="0"/>
              <a:t>per sentence</a:t>
            </a:r>
            <a:r>
              <a:rPr lang="en-US" sz="2400" dirty="0"/>
              <a:t>; 					less obvious demarcation of </a:t>
            </a:r>
            <a:r>
              <a:rPr lang="en-US" sz="2400" dirty="0" err="1"/>
              <a:t>vpt</a:t>
            </a:r>
            <a:r>
              <a:rPr lang="en-US" sz="2400" dirty="0"/>
              <a:t> </a:t>
            </a:r>
          </a:p>
          <a:p>
            <a:r>
              <a:rPr lang="en-US" sz="2400" i="1" dirty="0"/>
              <a:t>Switching/mixing </a:t>
            </a:r>
            <a:r>
              <a:rPr lang="en-US" sz="2400" dirty="0"/>
              <a:t>of </a:t>
            </a:r>
            <a:r>
              <a:rPr lang="en-US" sz="2400" dirty="0" err="1"/>
              <a:t>vpts</a:t>
            </a:r>
            <a:r>
              <a:rPr lang="en-US" sz="2400" dirty="0"/>
              <a:t>; 				unspecified/context-dependent </a:t>
            </a:r>
            <a:r>
              <a:rPr lang="en-US" sz="2400" dirty="0" err="1"/>
              <a:t>vpt</a:t>
            </a:r>
            <a:endParaRPr lang="en-US" sz="2400" dirty="0"/>
          </a:p>
          <a:p>
            <a:endParaRPr lang="en-US" sz="2400" dirty="0"/>
          </a:p>
          <a:p>
            <a:r>
              <a:rPr lang="en-US" sz="2400" dirty="0"/>
              <a:t>Language-specific </a:t>
            </a:r>
            <a:r>
              <a:rPr lang="en-US" sz="2400" dirty="0" err="1"/>
              <a:t>vpt</a:t>
            </a:r>
            <a:r>
              <a:rPr lang="en-US" sz="2400" dirty="0"/>
              <a:t> representation of the same(!) narrated content.</a:t>
            </a:r>
          </a:p>
        </p:txBody>
      </p:sp>
      <p:sp>
        <p:nvSpPr>
          <p:cNvPr id="5" name="Slide Number Placeholder 4">
            <a:extLst>
              <a:ext uri="{FF2B5EF4-FFF2-40B4-BE49-F238E27FC236}">
                <a16:creationId xmlns:a16="http://schemas.microsoft.com/office/drawing/2014/main" id="{87B4CFFE-E1D7-1CDA-4AEF-5C8B662030C0}"/>
              </a:ext>
            </a:extLst>
          </p:cNvPr>
          <p:cNvSpPr>
            <a:spLocks noGrp="1"/>
          </p:cNvSpPr>
          <p:nvPr>
            <p:ph type="sldNum" sz="quarter" idx="12"/>
          </p:nvPr>
        </p:nvSpPr>
        <p:spPr/>
        <p:txBody>
          <a:bodyPr/>
          <a:lstStyle/>
          <a:p>
            <a:fld id="{0DE708CC-0C3F-4567-9698-B54C0F35BD31}" type="slidenum">
              <a:rPr lang="cs-CZ" altLang="cs-CZ" smtClean="0"/>
              <a:pPr/>
              <a:t>49</a:t>
            </a:fld>
            <a:endParaRPr lang="cs-CZ" altLang="cs-CZ" dirty="0"/>
          </a:p>
        </p:txBody>
      </p:sp>
    </p:spTree>
    <p:extLst>
      <p:ext uri="{BB962C8B-B14F-4D97-AF65-F5344CB8AC3E}">
        <p14:creationId xmlns:p14="http://schemas.microsoft.com/office/powerpoint/2010/main" val="265977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B1B76-A6C0-F9F9-8A47-AF25E9EB9743}"/>
              </a:ext>
            </a:extLst>
          </p:cNvPr>
          <p:cNvSpPr>
            <a:spLocks noGrp="1"/>
          </p:cNvSpPr>
          <p:nvPr>
            <p:ph type="title"/>
          </p:nvPr>
        </p:nvSpPr>
        <p:spPr>
          <a:xfrm>
            <a:off x="838200" y="365126"/>
            <a:ext cx="10515600" cy="744484"/>
          </a:xfrm>
        </p:spPr>
        <p:txBody>
          <a:bodyPr/>
          <a:lstStyle/>
          <a:p>
            <a:r>
              <a:rPr lang="en-US" dirty="0"/>
              <a:t>Overview: linguistic facts</a:t>
            </a:r>
          </a:p>
        </p:txBody>
      </p:sp>
      <p:sp>
        <p:nvSpPr>
          <p:cNvPr id="3" name="Content Placeholder 2">
            <a:extLst>
              <a:ext uri="{FF2B5EF4-FFF2-40B4-BE49-F238E27FC236}">
                <a16:creationId xmlns:a16="http://schemas.microsoft.com/office/drawing/2014/main" id="{B4F5FD31-0D79-F3EA-B58D-91F15BA50A97}"/>
              </a:ext>
            </a:extLst>
          </p:cNvPr>
          <p:cNvSpPr>
            <a:spLocks noGrp="1"/>
          </p:cNvSpPr>
          <p:nvPr>
            <p:ph idx="1"/>
          </p:nvPr>
        </p:nvSpPr>
        <p:spPr>
          <a:xfrm>
            <a:off x="838200" y="1825625"/>
            <a:ext cx="5612934" cy="4351338"/>
          </a:xfrm>
        </p:spPr>
        <p:txBody>
          <a:bodyPr>
            <a:normAutofit/>
          </a:bodyPr>
          <a:lstStyle/>
          <a:p>
            <a:r>
              <a:rPr lang="en-US" dirty="0"/>
              <a:t>- </a:t>
            </a:r>
            <a:r>
              <a:rPr lang="en-US" sz="2400" dirty="0"/>
              <a:t>Sinitic (Sino-Tibetan language family)</a:t>
            </a:r>
          </a:p>
          <a:p>
            <a:r>
              <a:rPr lang="en-US" sz="2400" dirty="0"/>
              <a:t>- Chinese and Mandarin?</a:t>
            </a:r>
          </a:p>
          <a:p>
            <a:r>
              <a:rPr lang="en-US" sz="2400" dirty="0"/>
              <a:t>Mandarin being a form of Chinese (a standard variety).</a:t>
            </a:r>
          </a:p>
          <a:p>
            <a:pPr marL="457200" indent="-457200">
              <a:buFontTx/>
              <a:buChar char="-"/>
            </a:pPr>
            <a:r>
              <a:rPr lang="en-US" sz="2400" dirty="0"/>
              <a:t>Other forms of Chinese (dialects)</a:t>
            </a:r>
          </a:p>
        </p:txBody>
      </p:sp>
      <p:pic>
        <p:nvPicPr>
          <p:cNvPr id="1026" name="Picture 2">
            <a:extLst>
              <a:ext uri="{FF2B5EF4-FFF2-40B4-BE49-F238E27FC236}">
                <a16:creationId xmlns:a16="http://schemas.microsoft.com/office/drawing/2014/main" id="{E2960187-E2B9-50FD-826C-B05A55BAD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1045" y="0"/>
            <a:ext cx="86665" cy="1428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73AB6F1-DAA1-578E-F5D6-DE5B0FA00A99}"/>
              </a:ext>
            </a:extLst>
          </p:cNvPr>
          <p:cNvSpPr txBox="1"/>
          <p:nvPr/>
        </p:nvSpPr>
        <p:spPr>
          <a:xfrm>
            <a:off x="7281645" y="1865473"/>
            <a:ext cx="4522136" cy="4524315"/>
          </a:xfrm>
          <a:prstGeom prst="rect">
            <a:avLst/>
          </a:prstGeom>
          <a:noFill/>
        </p:spPr>
        <p:txBody>
          <a:bodyPr wrap="square">
            <a:spAutoFit/>
          </a:bodyPr>
          <a:lstStyle/>
          <a:p>
            <a:pPr algn="l"/>
            <a:r>
              <a:rPr lang="en-US" sz="2400" b="0" i="0" dirty="0">
                <a:solidFill>
                  <a:srgbClr val="202122"/>
                </a:solidFill>
                <a:effectLst/>
                <a:latin typeface="Arial" panose="020B0604020202020204" pitchFamily="34" charset="0"/>
              </a:rPr>
              <a:t>Proportions of first-language speakers</a:t>
            </a:r>
            <a:r>
              <a:rPr lang="en-US" sz="2400" b="0" i="0" u="none" strike="noStrike" baseline="30000" dirty="0">
                <a:solidFill>
                  <a:srgbClr val="3366CC"/>
                </a:solidFill>
                <a:effectLst/>
                <a:latin typeface="Arial" panose="020B0604020202020204" pitchFamily="34" charset="0"/>
                <a:hlinkClick r:id="rId3"/>
              </a:rPr>
              <a:t>[24]</a:t>
            </a:r>
            <a:endParaRPr lang="en-US" sz="2400" b="0" i="0" dirty="0">
              <a:solidFill>
                <a:srgbClr val="202122"/>
              </a:solidFill>
              <a:effectLst/>
              <a:latin typeface="Arial" panose="020B0604020202020204" pitchFamily="34" charset="0"/>
            </a:endParaRPr>
          </a:p>
          <a:p>
            <a:pPr algn="l"/>
            <a:r>
              <a:rPr lang="en-US" sz="2400" b="0" i="0" dirty="0">
                <a:solidFill>
                  <a:srgbClr val="000000"/>
                </a:solidFill>
                <a:effectLst/>
                <a:latin typeface="Arial" panose="020B0604020202020204" pitchFamily="34" charset="0"/>
              </a:rPr>
              <a:t> </a:t>
            </a:r>
            <a:r>
              <a:rPr lang="en-US" sz="2400" b="0" i="0" dirty="0">
                <a:solidFill>
                  <a:srgbClr val="202122"/>
                </a:solidFill>
                <a:effectLst/>
                <a:latin typeface="Arial" panose="020B0604020202020204" pitchFamily="34" charset="0"/>
              </a:rPr>
              <a:t> </a:t>
            </a:r>
            <a:r>
              <a:rPr lang="en-US" sz="2400" b="0" i="0" u="none" strike="noStrike" dirty="0">
                <a:solidFill>
                  <a:srgbClr val="3366CC"/>
                </a:solidFill>
                <a:effectLst/>
                <a:latin typeface="Arial" panose="020B0604020202020204" pitchFamily="34" charset="0"/>
                <a:hlinkClick r:id="rId4" tooltip="Mandarin Chinese"/>
              </a:rPr>
              <a:t>Mandarin</a:t>
            </a:r>
            <a:r>
              <a:rPr lang="en-US" sz="2400" b="0" i="0" dirty="0">
                <a:solidFill>
                  <a:srgbClr val="202122"/>
                </a:solidFill>
                <a:effectLst/>
                <a:latin typeface="Arial" panose="020B0604020202020204" pitchFamily="34" charset="0"/>
              </a:rPr>
              <a:t> (65.7%)</a:t>
            </a:r>
          </a:p>
          <a:p>
            <a:pPr algn="l"/>
            <a:r>
              <a:rPr lang="en-US" sz="2400" b="0" i="0" dirty="0">
                <a:solidFill>
                  <a:srgbClr val="000000"/>
                </a:solidFill>
                <a:effectLst/>
                <a:latin typeface="Arial" panose="020B0604020202020204" pitchFamily="34" charset="0"/>
              </a:rPr>
              <a:t> </a:t>
            </a:r>
            <a:r>
              <a:rPr lang="en-US" sz="2400" b="0" i="0" dirty="0">
                <a:solidFill>
                  <a:srgbClr val="202122"/>
                </a:solidFill>
                <a:effectLst/>
                <a:latin typeface="Arial" panose="020B0604020202020204" pitchFamily="34" charset="0"/>
              </a:rPr>
              <a:t> </a:t>
            </a:r>
            <a:r>
              <a:rPr lang="en-US" sz="2400" b="0" i="0" u="none" strike="noStrike" dirty="0">
                <a:solidFill>
                  <a:srgbClr val="3366CC"/>
                </a:solidFill>
                <a:effectLst/>
                <a:latin typeface="Arial" panose="020B0604020202020204" pitchFamily="34" charset="0"/>
                <a:hlinkClick r:id="rId5" tooltip="Min Chinese"/>
              </a:rPr>
              <a:t>Min</a:t>
            </a:r>
            <a:r>
              <a:rPr lang="en-US" sz="2400" b="0" i="0" dirty="0">
                <a:solidFill>
                  <a:srgbClr val="202122"/>
                </a:solidFill>
                <a:effectLst/>
                <a:latin typeface="Arial" panose="020B0604020202020204" pitchFamily="34" charset="0"/>
              </a:rPr>
              <a:t> (6.2%)</a:t>
            </a:r>
          </a:p>
          <a:p>
            <a:pPr algn="l"/>
            <a:r>
              <a:rPr lang="en-US" sz="2400" b="0" i="0" dirty="0">
                <a:solidFill>
                  <a:srgbClr val="000000"/>
                </a:solidFill>
                <a:effectLst/>
                <a:latin typeface="Arial" panose="020B0604020202020204" pitchFamily="34" charset="0"/>
              </a:rPr>
              <a:t> </a:t>
            </a:r>
            <a:r>
              <a:rPr lang="en-US" sz="2400" b="0" i="0" dirty="0">
                <a:solidFill>
                  <a:srgbClr val="202122"/>
                </a:solidFill>
                <a:effectLst/>
                <a:latin typeface="Arial" panose="020B0604020202020204" pitchFamily="34" charset="0"/>
              </a:rPr>
              <a:t> </a:t>
            </a:r>
            <a:r>
              <a:rPr lang="en-US" sz="2400" b="0" i="0" u="none" strike="noStrike" dirty="0">
                <a:solidFill>
                  <a:srgbClr val="3366CC"/>
                </a:solidFill>
                <a:effectLst/>
                <a:latin typeface="Arial" panose="020B0604020202020204" pitchFamily="34" charset="0"/>
                <a:hlinkClick r:id="rId6" tooltip="Wu Chinese"/>
              </a:rPr>
              <a:t>Wu</a:t>
            </a:r>
            <a:r>
              <a:rPr lang="en-US" sz="2400" b="0" i="0" dirty="0">
                <a:solidFill>
                  <a:srgbClr val="202122"/>
                </a:solidFill>
                <a:effectLst/>
                <a:latin typeface="Arial" panose="020B0604020202020204" pitchFamily="34" charset="0"/>
              </a:rPr>
              <a:t> (6.1%)</a:t>
            </a:r>
          </a:p>
          <a:p>
            <a:pPr algn="l"/>
            <a:r>
              <a:rPr lang="en-US" sz="2400" b="0" i="0" dirty="0">
                <a:solidFill>
                  <a:srgbClr val="000000"/>
                </a:solidFill>
                <a:effectLst/>
                <a:latin typeface="Arial" panose="020B0604020202020204" pitchFamily="34" charset="0"/>
              </a:rPr>
              <a:t> </a:t>
            </a:r>
            <a:r>
              <a:rPr lang="en-US" sz="2400" b="0" i="0" dirty="0">
                <a:solidFill>
                  <a:srgbClr val="202122"/>
                </a:solidFill>
                <a:effectLst/>
                <a:latin typeface="Arial" panose="020B0604020202020204" pitchFamily="34" charset="0"/>
              </a:rPr>
              <a:t> </a:t>
            </a:r>
            <a:r>
              <a:rPr lang="en-US" sz="2400" b="0" i="0" u="none" strike="noStrike" dirty="0">
                <a:solidFill>
                  <a:srgbClr val="3366CC"/>
                </a:solidFill>
                <a:effectLst/>
                <a:latin typeface="Arial" panose="020B0604020202020204" pitchFamily="34" charset="0"/>
                <a:hlinkClick r:id="rId7" tooltip="Yue Chinese"/>
              </a:rPr>
              <a:t>Yue</a:t>
            </a:r>
            <a:r>
              <a:rPr lang="en-US" sz="2400" b="0" i="0" dirty="0">
                <a:solidFill>
                  <a:srgbClr val="202122"/>
                </a:solidFill>
                <a:effectLst/>
                <a:latin typeface="Arial" panose="020B0604020202020204" pitchFamily="34" charset="0"/>
              </a:rPr>
              <a:t> (5.6%)</a:t>
            </a:r>
          </a:p>
          <a:p>
            <a:pPr algn="l"/>
            <a:r>
              <a:rPr lang="en-US" sz="2400" b="0" i="0" dirty="0">
                <a:solidFill>
                  <a:srgbClr val="FFFFFF"/>
                </a:solidFill>
                <a:effectLst/>
                <a:latin typeface="Arial" panose="020B0604020202020204" pitchFamily="34" charset="0"/>
              </a:rPr>
              <a:t> </a:t>
            </a:r>
            <a:r>
              <a:rPr lang="en-US" sz="2400" b="0" i="0" dirty="0">
                <a:solidFill>
                  <a:srgbClr val="202122"/>
                </a:solidFill>
                <a:effectLst/>
                <a:latin typeface="Arial" panose="020B0604020202020204" pitchFamily="34" charset="0"/>
              </a:rPr>
              <a:t> </a:t>
            </a:r>
            <a:r>
              <a:rPr lang="en-US" sz="2400" b="0" i="0" u="none" strike="noStrike" dirty="0" err="1">
                <a:solidFill>
                  <a:srgbClr val="3366CC"/>
                </a:solidFill>
                <a:effectLst/>
                <a:latin typeface="Arial" panose="020B0604020202020204" pitchFamily="34" charset="0"/>
                <a:hlinkClick r:id="rId8" tooltip="Jin Chinese"/>
              </a:rPr>
              <a:t>Jin</a:t>
            </a:r>
            <a:r>
              <a:rPr lang="en-US" sz="2400" b="0" i="0" dirty="0">
                <a:solidFill>
                  <a:srgbClr val="202122"/>
                </a:solidFill>
                <a:effectLst/>
                <a:latin typeface="Arial" panose="020B0604020202020204" pitchFamily="34" charset="0"/>
              </a:rPr>
              <a:t> (5.2%)</a:t>
            </a:r>
          </a:p>
          <a:p>
            <a:pPr algn="l"/>
            <a:r>
              <a:rPr lang="en-US" sz="2400" b="0" i="0" dirty="0">
                <a:solidFill>
                  <a:srgbClr val="000000"/>
                </a:solidFill>
                <a:effectLst/>
                <a:latin typeface="Arial" panose="020B0604020202020204" pitchFamily="34" charset="0"/>
              </a:rPr>
              <a:t> </a:t>
            </a:r>
            <a:r>
              <a:rPr lang="en-US" sz="2400" b="0" i="0" dirty="0">
                <a:solidFill>
                  <a:srgbClr val="202122"/>
                </a:solidFill>
                <a:effectLst/>
                <a:latin typeface="Arial" panose="020B0604020202020204" pitchFamily="34" charset="0"/>
              </a:rPr>
              <a:t> </a:t>
            </a:r>
            <a:r>
              <a:rPr lang="en-US" sz="2400" b="0" i="0" u="none" strike="noStrike" dirty="0">
                <a:solidFill>
                  <a:srgbClr val="3366CC"/>
                </a:solidFill>
                <a:effectLst/>
                <a:latin typeface="Arial" panose="020B0604020202020204" pitchFamily="34" charset="0"/>
                <a:hlinkClick r:id="rId9" tooltip="Gan Chinese"/>
              </a:rPr>
              <a:t>Gan</a:t>
            </a:r>
            <a:r>
              <a:rPr lang="en-US" sz="2400" b="0" i="0" dirty="0">
                <a:solidFill>
                  <a:srgbClr val="202122"/>
                </a:solidFill>
                <a:effectLst/>
                <a:latin typeface="Arial" panose="020B0604020202020204" pitchFamily="34" charset="0"/>
              </a:rPr>
              <a:t> (3.9%)</a:t>
            </a:r>
          </a:p>
          <a:p>
            <a:pPr algn="l"/>
            <a:r>
              <a:rPr lang="en-US" sz="2400" b="0" i="0" dirty="0">
                <a:solidFill>
                  <a:srgbClr val="000000"/>
                </a:solidFill>
                <a:effectLst/>
                <a:latin typeface="Arial" panose="020B0604020202020204" pitchFamily="34" charset="0"/>
              </a:rPr>
              <a:t> </a:t>
            </a:r>
            <a:r>
              <a:rPr lang="en-US" sz="2400" b="0" i="0" dirty="0">
                <a:solidFill>
                  <a:srgbClr val="202122"/>
                </a:solidFill>
                <a:effectLst/>
                <a:latin typeface="Arial" panose="020B0604020202020204" pitchFamily="34" charset="0"/>
              </a:rPr>
              <a:t> </a:t>
            </a:r>
            <a:r>
              <a:rPr lang="en-US" sz="2400" b="0" i="0" u="none" strike="noStrike" dirty="0">
                <a:solidFill>
                  <a:srgbClr val="3366CC"/>
                </a:solidFill>
                <a:effectLst/>
                <a:latin typeface="Arial" panose="020B0604020202020204" pitchFamily="34" charset="0"/>
                <a:hlinkClick r:id="rId10" tooltip="Hakka Chinese"/>
              </a:rPr>
              <a:t>Hakka</a:t>
            </a:r>
            <a:r>
              <a:rPr lang="en-US" sz="2400" b="0" i="0" dirty="0">
                <a:solidFill>
                  <a:srgbClr val="202122"/>
                </a:solidFill>
                <a:effectLst/>
                <a:latin typeface="Arial" panose="020B0604020202020204" pitchFamily="34" charset="0"/>
              </a:rPr>
              <a:t> (3.5%)</a:t>
            </a:r>
          </a:p>
          <a:p>
            <a:pPr algn="l"/>
            <a:r>
              <a:rPr lang="en-US" sz="2400" b="0" i="0" dirty="0">
                <a:solidFill>
                  <a:srgbClr val="000000"/>
                </a:solidFill>
                <a:effectLst/>
                <a:latin typeface="Arial" panose="020B0604020202020204" pitchFamily="34" charset="0"/>
              </a:rPr>
              <a:t> </a:t>
            </a:r>
            <a:r>
              <a:rPr lang="en-US" sz="2400" b="0" i="0" dirty="0">
                <a:solidFill>
                  <a:srgbClr val="202122"/>
                </a:solidFill>
                <a:effectLst/>
                <a:latin typeface="Arial" panose="020B0604020202020204" pitchFamily="34" charset="0"/>
              </a:rPr>
              <a:t> </a:t>
            </a:r>
            <a:r>
              <a:rPr lang="en-US" sz="2400" b="0" i="0" u="none" strike="noStrike" dirty="0">
                <a:solidFill>
                  <a:srgbClr val="3366CC"/>
                </a:solidFill>
                <a:effectLst/>
                <a:latin typeface="Arial" panose="020B0604020202020204" pitchFamily="34" charset="0"/>
                <a:hlinkClick r:id="rId11" tooltip="Xiang Chinese"/>
              </a:rPr>
              <a:t>Xiang</a:t>
            </a:r>
            <a:r>
              <a:rPr lang="en-US" sz="2400" b="0" i="0" dirty="0">
                <a:solidFill>
                  <a:srgbClr val="202122"/>
                </a:solidFill>
                <a:effectLst/>
                <a:latin typeface="Arial" panose="020B0604020202020204" pitchFamily="34" charset="0"/>
              </a:rPr>
              <a:t> (3.0%)</a:t>
            </a:r>
          </a:p>
          <a:p>
            <a:pPr algn="l"/>
            <a:r>
              <a:rPr lang="en-US" sz="2400" b="0" i="0" dirty="0">
                <a:solidFill>
                  <a:srgbClr val="000000"/>
                </a:solidFill>
                <a:effectLst/>
                <a:latin typeface="Arial" panose="020B0604020202020204" pitchFamily="34" charset="0"/>
              </a:rPr>
              <a:t> </a:t>
            </a:r>
            <a:r>
              <a:rPr lang="en-US" sz="2400" b="0" i="0" dirty="0">
                <a:solidFill>
                  <a:srgbClr val="202122"/>
                </a:solidFill>
                <a:effectLst/>
                <a:latin typeface="Arial" panose="020B0604020202020204" pitchFamily="34" charset="0"/>
              </a:rPr>
              <a:t> </a:t>
            </a:r>
            <a:r>
              <a:rPr lang="en-US" sz="2400" b="0" i="0" u="none" strike="noStrike" dirty="0">
                <a:solidFill>
                  <a:srgbClr val="3366CC"/>
                </a:solidFill>
                <a:effectLst/>
                <a:latin typeface="Arial" panose="020B0604020202020204" pitchFamily="34" charset="0"/>
                <a:hlinkClick r:id="rId12" tooltip="Huizhou Chinese"/>
              </a:rPr>
              <a:t>Huizhou</a:t>
            </a:r>
            <a:r>
              <a:rPr lang="en-US" sz="2400" b="0" i="0" dirty="0">
                <a:solidFill>
                  <a:srgbClr val="202122"/>
                </a:solidFill>
                <a:effectLst/>
                <a:latin typeface="Arial" panose="020B0604020202020204" pitchFamily="34" charset="0"/>
              </a:rPr>
              <a:t> (0.3%)</a:t>
            </a:r>
          </a:p>
          <a:p>
            <a:pPr algn="l"/>
            <a:r>
              <a:rPr lang="en-US" sz="2400" b="0" i="0" dirty="0">
                <a:solidFill>
                  <a:srgbClr val="FFFFFF"/>
                </a:solidFill>
                <a:effectLst/>
                <a:latin typeface="Arial" panose="020B0604020202020204" pitchFamily="34" charset="0"/>
              </a:rPr>
              <a:t> </a:t>
            </a:r>
            <a:r>
              <a:rPr lang="en-US" sz="2400" b="0" i="0" dirty="0">
                <a:solidFill>
                  <a:srgbClr val="202122"/>
                </a:solidFill>
                <a:effectLst/>
                <a:latin typeface="Arial" panose="020B0604020202020204" pitchFamily="34" charset="0"/>
              </a:rPr>
              <a:t> </a:t>
            </a:r>
            <a:r>
              <a:rPr lang="en-US" sz="2400" b="0" i="0" u="none" strike="noStrike" dirty="0" err="1">
                <a:solidFill>
                  <a:srgbClr val="3366CC"/>
                </a:solidFill>
                <a:effectLst/>
                <a:latin typeface="Arial" panose="020B0604020202020204" pitchFamily="34" charset="0"/>
                <a:hlinkClick r:id="rId13" tooltip="Pinghua"/>
              </a:rPr>
              <a:t>Pinghua</a:t>
            </a:r>
            <a:r>
              <a:rPr lang="en-US" sz="2400" b="0" i="0" dirty="0">
                <a:solidFill>
                  <a:srgbClr val="202122"/>
                </a:solidFill>
                <a:effectLst/>
                <a:latin typeface="Arial" panose="020B0604020202020204" pitchFamily="34" charset="0"/>
              </a:rPr>
              <a:t>, others (0.6%)</a:t>
            </a:r>
            <a:endParaRPr lang="en-US" sz="2400" dirty="0"/>
          </a:p>
        </p:txBody>
      </p:sp>
      <p:sp>
        <p:nvSpPr>
          <p:cNvPr id="5" name="Slide Number Placeholder 4">
            <a:extLst>
              <a:ext uri="{FF2B5EF4-FFF2-40B4-BE49-F238E27FC236}">
                <a16:creationId xmlns:a16="http://schemas.microsoft.com/office/drawing/2014/main" id="{3F907546-8206-D70D-D2B0-B9CE79F6CB28}"/>
              </a:ext>
            </a:extLst>
          </p:cNvPr>
          <p:cNvSpPr>
            <a:spLocks noGrp="1"/>
          </p:cNvSpPr>
          <p:nvPr>
            <p:ph type="sldNum" sz="quarter" idx="12"/>
          </p:nvPr>
        </p:nvSpPr>
        <p:spPr/>
        <p:txBody>
          <a:bodyPr/>
          <a:lstStyle/>
          <a:p>
            <a:fld id="{8E65DDB9-E84A-4787-99F1-1C115AABD511}" type="slidenum">
              <a:rPr lang="en-US" smtClean="0"/>
              <a:t>5</a:t>
            </a:fld>
            <a:endParaRPr lang="en-US"/>
          </a:p>
        </p:txBody>
      </p:sp>
    </p:spTree>
    <p:extLst>
      <p:ext uri="{BB962C8B-B14F-4D97-AF65-F5344CB8AC3E}">
        <p14:creationId xmlns:p14="http://schemas.microsoft.com/office/powerpoint/2010/main" val="398687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C1C5-4CD6-D299-5BE0-78C81F111010}"/>
              </a:ext>
            </a:extLst>
          </p:cNvPr>
          <p:cNvSpPr>
            <a:spLocks noGrp="1"/>
          </p:cNvSpPr>
          <p:nvPr>
            <p:ph type="title"/>
          </p:nvPr>
        </p:nvSpPr>
        <p:spPr/>
        <p:txBody>
          <a:bodyPr/>
          <a:lstStyle/>
          <a:p>
            <a:r>
              <a:rPr lang="en-US" sz="3600" b="0" dirty="0"/>
              <a:t>Case 2: Metaphorical understanding of TIME in CN</a:t>
            </a:r>
          </a:p>
        </p:txBody>
      </p:sp>
      <p:sp>
        <p:nvSpPr>
          <p:cNvPr id="3" name="Content Placeholder 2">
            <a:extLst>
              <a:ext uri="{FF2B5EF4-FFF2-40B4-BE49-F238E27FC236}">
                <a16:creationId xmlns:a16="http://schemas.microsoft.com/office/drawing/2014/main" id="{4CC33C08-8A85-893F-1A80-E0B75DDF07C9}"/>
              </a:ext>
            </a:extLst>
          </p:cNvPr>
          <p:cNvSpPr>
            <a:spLocks noGrp="1"/>
          </p:cNvSpPr>
          <p:nvPr>
            <p:ph idx="1"/>
          </p:nvPr>
        </p:nvSpPr>
        <p:spPr/>
        <p:txBody>
          <a:bodyPr/>
          <a:lstStyle/>
          <a:p>
            <a:r>
              <a:rPr lang="en-US" dirty="0"/>
              <a:t>Phrases</a:t>
            </a:r>
          </a:p>
          <a:p>
            <a:r>
              <a:rPr lang="en-US" dirty="0"/>
              <a:t>	Last week</a:t>
            </a:r>
          </a:p>
          <a:p>
            <a:r>
              <a:rPr lang="en-US" dirty="0"/>
              <a:t>	This week</a:t>
            </a:r>
          </a:p>
          <a:p>
            <a:r>
              <a:rPr lang="en-US" dirty="0"/>
              <a:t>	Next week</a:t>
            </a:r>
          </a:p>
          <a:p>
            <a:endParaRPr lang="en-US" dirty="0"/>
          </a:p>
        </p:txBody>
      </p:sp>
      <p:sp>
        <p:nvSpPr>
          <p:cNvPr id="5" name="Slide Number Placeholder 4">
            <a:extLst>
              <a:ext uri="{FF2B5EF4-FFF2-40B4-BE49-F238E27FC236}">
                <a16:creationId xmlns:a16="http://schemas.microsoft.com/office/drawing/2014/main" id="{D16F9676-A1A5-252C-139D-21FCEE3C555F}"/>
              </a:ext>
            </a:extLst>
          </p:cNvPr>
          <p:cNvSpPr>
            <a:spLocks noGrp="1"/>
          </p:cNvSpPr>
          <p:nvPr>
            <p:ph type="sldNum" sz="quarter" idx="12"/>
          </p:nvPr>
        </p:nvSpPr>
        <p:spPr/>
        <p:txBody>
          <a:bodyPr/>
          <a:lstStyle/>
          <a:p>
            <a:fld id="{8E65DDB9-E84A-4787-99F1-1C115AABD511}" type="slidenum">
              <a:rPr lang="en-US" smtClean="0"/>
              <a:t>50</a:t>
            </a:fld>
            <a:endParaRPr lang="en-US"/>
          </a:p>
        </p:txBody>
      </p:sp>
    </p:spTree>
    <p:extLst>
      <p:ext uri="{BB962C8B-B14F-4D97-AF65-F5344CB8AC3E}">
        <p14:creationId xmlns:p14="http://schemas.microsoft.com/office/powerpoint/2010/main" val="39283442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271" y="383597"/>
            <a:ext cx="7280564" cy="1325563"/>
          </a:xfrm>
        </p:spPr>
        <p:txBody>
          <a:bodyPr/>
          <a:lstStyle/>
          <a:p>
            <a:r>
              <a:rPr lang="en-US" dirty="0"/>
              <a:t>Understanding TIME using UP-DOWN</a:t>
            </a:r>
            <a:endParaRPr lang="en-GB" dirty="0"/>
          </a:p>
        </p:txBody>
      </p:sp>
      <p:sp>
        <p:nvSpPr>
          <p:cNvPr id="3" name="Content Placeholder 2"/>
          <p:cNvSpPr>
            <a:spLocks noGrp="1"/>
          </p:cNvSpPr>
          <p:nvPr>
            <p:ph idx="1"/>
          </p:nvPr>
        </p:nvSpPr>
        <p:spPr>
          <a:xfrm>
            <a:off x="838200" y="1825625"/>
            <a:ext cx="6190706" cy="4351338"/>
          </a:xfrm>
        </p:spPr>
        <p:txBody>
          <a:bodyPr>
            <a:normAutofit fontScale="77500" lnSpcReduction="20000"/>
          </a:bodyPr>
          <a:lstStyle/>
          <a:p>
            <a:r>
              <a:rPr lang="en-US" dirty="0"/>
              <a:t>English: </a:t>
            </a:r>
            <a:r>
              <a:rPr lang="en-US" i="1" dirty="0"/>
              <a:t>last month, next month</a:t>
            </a:r>
          </a:p>
          <a:p>
            <a:r>
              <a:rPr lang="en-US" dirty="0"/>
              <a:t>Chinese: </a:t>
            </a:r>
          </a:p>
          <a:p>
            <a:r>
              <a:rPr lang="zh-TW" altLang="en-US" dirty="0"/>
              <a:t>上個月</a:t>
            </a:r>
            <a:r>
              <a:rPr lang="en-US" dirty="0"/>
              <a:t> </a:t>
            </a:r>
            <a:r>
              <a:rPr lang="en-US" altLang="zh-TW" i="1" dirty="0"/>
              <a:t>shàng-ge-yuè</a:t>
            </a:r>
            <a:r>
              <a:rPr lang="en-US" altLang="zh-TW" dirty="0"/>
              <a:t> </a:t>
            </a:r>
            <a:r>
              <a:rPr lang="en-US" dirty="0"/>
              <a:t>‘up-CL-month’, </a:t>
            </a:r>
          </a:p>
          <a:p>
            <a:r>
              <a:rPr lang="zh-TW" altLang="en-US" dirty="0"/>
              <a:t>下個月 </a:t>
            </a:r>
            <a:r>
              <a:rPr lang="en-US" altLang="zh-TW" i="1" dirty="0" err="1"/>
              <a:t>xià-ge-yuè</a:t>
            </a:r>
            <a:r>
              <a:rPr lang="en-US" altLang="zh-TW" dirty="0"/>
              <a:t> </a:t>
            </a:r>
            <a:r>
              <a:rPr lang="en-US" dirty="0"/>
              <a:t>‘down-CL-month’,</a:t>
            </a:r>
          </a:p>
          <a:p>
            <a:r>
              <a:rPr lang="en-US" dirty="0"/>
              <a:t>Czech: </a:t>
            </a:r>
            <a:r>
              <a:rPr lang="en-US" i="1" dirty="0" err="1"/>
              <a:t>minulý</a:t>
            </a:r>
            <a:r>
              <a:rPr lang="en-US" i="1" dirty="0"/>
              <a:t> </a:t>
            </a:r>
            <a:r>
              <a:rPr lang="en-US" i="1" dirty="0" err="1"/>
              <a:t>měsíc</a:t>
            </a:r>
            <a:r>
              <a:rPr lang="en-US" dirty="0"/>
              <a:t>, </a:t>
            </a:r>
            <a:r>
              <a:rPr lang="en-US" i="1" dirty="0" err="1"/>
              <a:t>příští</a:t>
            </a:r>
            <a:r>
              <a:rPr lang="en-US" i="1" dirty="0"/>
              <a:t> </a:t>
            </a:r>
            <a:r>
              <a:rPr lang="en-US" i="1" dirty="0" err="1"/>
              <a:t>měsíc</a:t>
            </a:r>
            <a:endParaRPr lang="en-US" i="1" dirty="0"/>
          </a:p>
          <a:p>
            <a:endParaRPr lang="en-US" dirty="0"/>
          </a:p>
          <a:p>
            <a:r>
              <a:rPr lang="en-US" dirty="0"/>
              <a:t>English: </a:t>
            </a:r>
            <a:r>
              <a:rPr lang="en-US" i="1" dirty="0"/>
              <a:t>first half of the year, second half of the year</a:t>
            </a:r>
          </a:p>
          <a:p>
            <a:r>
              <a:rPr lang="en-US" dirty="0"/>
              <a:t>Chinese: </a:t>
            </a:r>
          </a:p>
          <a:p>
            <a:r>
              <a:rPr lang="zh-TW" altLang="en-US" dirty="0"/>
              <a:t>上半年 </a:t>
            </a:r>
            <a:r>
              <a:rPr lang="en-US" altLang="zh-TW" i="1" dirty="0" err="1"/>
              <a:t>shàng-bàn-nián</a:t>
            </a:r>
            <a:r>
              <a:rPr lang="en-US" altLang="zh-TW" dirty="0"/>
              <a:t> </a:t>
            </a:r>
            <a:r>
              <a:rPr lang="en-US" dirty="0"/>
              <a:t>‘up-half-year’, </a:t>
            </a:r>
          </a:p>
          <a:p>
            <a:r>
              <a:rPr lang="zh-TW" altLang="en-US" dirty="0"/>
              <a:t>下半年 </a:t>
            </a:r>
            <a:r>
              <a:rPr lang="en-US" altLang="zh-TW" i="1" dirty="0" err="1"/>
              <a:t>xià-bàn-nián</a:t>
            </a:r>
            <a:r>
              <a:rPr lang="en-US" altLang="zh-TW" dirty="0"/>
              <a:t> </a:t>
            </a:r>
            <a:r>
              <a:rPr lang="en-US" dirty="0"/>
              <a:t>‘down-half-year’</a:t>
            </a:r>
          </a:p>
          <a:p>
            <a:r>
              <a:rPr lang="en-US" dirty="0"/>
              <a:t>Czech: </a:t>
            </a:r>
            <a:r>
              <a:rPr lang="en-US" i="1" dirty="0" err="1"/>
              <a:t>první</a:t>
            </a:r>
            <a:r>
              <a:rPr lang="en-US" i="1" dirty="0"/>
              <a:t> </a:t>
            </a:r>
            <a:r>
              <a:rPr lang="en-US" i="1" dirty="0" err="1"/>
              <a:t>polovina</a:t>
            </a:r>
            <a:r>
              <a:rPr lang="en-US" i="1" dirty="0"/>
              <a:t> </a:t>
            </a:r>
            <a:r>
              <a:rPr lang="en-US" i="1" dirty="0" err="1"/>
              <a:t>roku</a:t>
            </a:r>
            <a:r>
              <a:rPr lang="en-US" i="1" dirty="0"/>
              <a:t>, </a:t>
            </a:r>
            <a:r>
              <a:rPr lang="en-US" i="1" dirty="0" err="1"/>
              <a:t>druhá</a:t>
            </a:r>
            <a:r>
              <a:rPr lang="en-US" i="1" dirty="0"/>
              <a:t> </a:t>
            </a:r>
            <a:r>
              <a:rPr lang="en-US" i="1" dirty="0" err="1"/>
              <a:t>polovina</a:t>
            </a:r>
            <a:r>
              <a:rPr lang="en-US" i="1" dirty="0"/>
              <a:t> </a:t>
            </a:r>
            <a:r>
              <a:rPr lang="en-US" i="1" dirty="0" err="1"/>
              <a:t>roku</a:t>
            </a:r>
            <a:endParaRPr lang="en-GB" dirty="0"/>
          </a:p>
        </p:txBody>
      </p:sp>
      <p:sp>
        <p:nvSpPr>
          <p:cNvPr id="5" name="AutoShape 2" descr="Image result for 朝代列表 中國"/>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朝代列表 中國"/>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2"/>
          <a:stretch>
            <a:fillRect/>
          </a:stretch>
        </p:blipFill>
        <p:spPr>
          <a:xfrm>
            <a:off x="7299369" y="457199"/>
            <a:ext cx="4975757" cy="6839528"/>
          </a:xfrm>
          <a:prstGeom prst="rect">
            <a:avLst/>
          </a:prstGeom>
        </p:spPr>
      </p:pic>
      <p:sp>
        <p:nvSpPr>
          <p:cNvPr id="7" name="Slide Number Placeholder 6">
            <a:extLst>
              <a:ext uri="{FF2B5EF4-FFF2-40B4-BE49-F238E27FC236}">
                <a16:creationId xmlns:a16="http://schemas.microsoft.com/office/drawing/2014/main" id="{D87EAFA5-0F54-CA70-F37D-5CA8F45867F2}"/>
              </a:ext>
            </a:extLst>
          </p:cNvPr>
          <p:cNvSpPr>
            <a:spLocks noGrp="1"/>
          </p:cNvSpPr>
          <p:nvPr>
            <p:ph type="sldNum" sz="quarter" idx="12"/>
          </p:nvPr>
        </p:nvSpPr>
        <p:spPr/>
        <p:txBody>
          <a:bodyPr/>
          <a:lstStyle/>
          <a:p>
            <a:fld id="{0E1367BC-B0F2-4E96-9D27-68A66F7A610C}" type="slidenum">
              <a:rPr lang="en-US" smtClean="0"/>
              <a:t>51</a:t>
            </a:fld>
            <a:endParaRPr lang="en-US"/>
          </a:p>
        </p:txBody>
      </p:sp>
    </p:spTree>
    <p:extLst>
      <p:ext uri="{BB962C8B-B14F-4D97-AF65-F5344CB8AC3E}">
        <p14:creationId xmlns:p14="http://schemas.microsoft.com/office/powerpoint/2010/main" val="242693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500"/>
                                        <p:tgtEl>
                                          <p:spTgt spid="3">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 reasoning about TIME</a:t>
            </a:r>
          </a:p>
        </p:txBody>
      </p:sp>
      <p:sp>
        <p:nvSpPr>
          <p:cNvPr id="3" name="Content Placeholder 2"/>
          <p:cNvSpPr>
            <a:spLocks noGrp="1"/>
          </p:cNvSpPr>
          <p:nvPr>
            <p:ph idx="1"/>
          </p:nvPr>
        </p:nvSpPr>
        <p:spPr>
          <a:xfrm>
            <a:off x="838200" y="1825625"/>
            <a:ext cx="10703560" cy="4351338"/>
          </a:xfrm>
        </p:spPr>
        <p:txBody>
          <a:bodyPr/>
          <a:lstStyle/>
          <a:p>
            <a:r>
              <a:rPr lang="en-GB" dirty="0"/>
              <a:t>Fish race experiment (</a:t>
            </a:r>
            <a:r>
              <a:rPr lang="en-GB" dirty="0">
                <a:hlinkClick r:id="rId2"/>
              </a:rPr>
              <a:t>Boroditsky 2001</a:t>
            </a:r>
            <a:r>
              <a:rPr lang="en-GB" dirty="0"/>
              <a:t>):</a:t>
            </a:r>
            <a:endParaRPr lang="en-US" dirty="0"/>
          </a:p>
          <a:p>
            <a:r>
              <a:rPr lang="en-US" dirty="0"/>
              <a:t>Task: Below you will see a picture and a statement. Based on the picture, please decide whether the statement is true.</a:t>
            </a:r>
            <a:endParaRPr lang="en-GB" dirty="0"/>
          </a:p>
        </p:txBody>
      </p:sp>
      <p:sp>
        <p:nvSpPr>
          <p:cNvPr id="4" name="AutoShape 6" descr="Image result for tim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Slide Number Placeholder 5">
            <a:extLst>
              <a:ext uri="{FF2B5EF4-FFF2-40B4-BE49-F238E27FC236}">
                <a16:creationId xmlns:a16="http://schemas.microsoft.com/office/drawing/2014/main" id="{07B57748-DD3C-92A5-DBF6-08F339C1FCC6}"/>
              </a:ext>
            </a:extLst>
          </p:cNvPr>
          <p:cNvSpPr>
            <a:spLocks noGrp="1"/>
          </p:cNvSpPr>
          <p:nvPr>
            <p:ph type="sldNum" sz="quarter" idx="12"/>
          </p:nvPr>
        </p:nvSpPr>
        <p:spPr/>
        <p:txBody>
          <a:bodyPr/>
          <a:lstStyle/>
          <a:p>
            <a:fld id="{0E1367BC-B0F2-4E96-9D27-68A66F7A610C}" type="slidenum">
              <a:rPr lang="en-US" smtClean="0"/>
              <a:t>52</a:t>
            </a:fld>
            <a:endParaRPr lang="en-US"/>
          </a:p>
        </p:txBody>
      </p:sp>
    </p:spTree>
    <p:extLst>
      <p:ext uri="{BB962C8B-B14F-4D97-AF65-F5344CB8AC3E}">
        <p14:creationId xmlns:p14="http://schemas.microsoft.com/office/powerpoint/2010/main" val="290400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will see a picture and a statement. Raise your left hand if the statement is true. Raise your right hand if the statement is false. Be as fast as you can.</a:t>
            </a:r>
            <a:endParaRPr lang="en-GB" sz="3200" dirty="0"/>
          </a:p>
        </p:txBody>
      </p:sp>
      <p:sp>
        <p:nvSpPr>
          <p:cNvPr id="3" name="Content Placeholder 2"/>
          <p:cNvSpPr>
            <a:spLocks noGrp="1"/>
          </p:cNvSpPr>
          <p:nvPr>
            <p:ph idx="1"/>
          </p:nvPr>
        </p:nvSpPr>
        <p:spPr>
          <a:xfrm>
            <a:off x="838200" y="1825625"/>
            <a:ext cx="10515600" cy="2570884"/>
          </a:xfrm>
        </p:spPr>
        <p:txBody>
          <a:bodyPr/>
          <a:lstStyle/>
          <a:p>
            <a:endParaRPr lang="en-US" dirty="0"/>
          </a:p>
          <a:p>
            <a:endParaRPr lang="en-GB" dirty="0"/>
          </a:p>
        </p:txBody>
      </p:sp>
      <p:pic>
        <p:nvPicPr>
          <p:cNvPr id="6" name="Picture 5"/>
          <p:cNvPicPr>
            <a:picLocks noChangeAspect="1"/>
          </p:cNvPicPr>
          <p:nvPr/>
        </p:nvPicPr>
        <p:blipFill>
          <a:blip r:embed="rId2"/>
          <a:stretch>
            <a:fillRect/>
          </a:stretch>
        </p:blipFill>
        <p:spPr>
          <a:xfrm>
            <a:off x="4032803" y="2641850"/>
            <a:ext cx="3884784" cy="2899968"/>
          </a:xfrm>
          <a:prstGeom prst="rect">
            <a:avLst/>
          </a:prstGeom>
        </p:spPr>
      </p:pic>
      <p:sp>
        <p:nvSpPr>
          <p:cNvPr id="5" name="Slide Number Placeholder 4">
            <a:extLst>
              <a:ext uri="{FF2B5EF4-FFF2-40B4-BE49-F238E27FC236}">
                <a16:creationId xmlns:a16="http://schemas.microsoft.com/office/drawing/2014/main" id="{F2B507F1-E848-BE2F-D780-51C847A897B0}"/>
              </a:ext>
            </a:extLst>
          </p:cNvPr>
          <p:cNvSpPr>
            <a:spLocks noGrp="1"/>
          </p:cNvSpPr>
          <p:nvPr>
            <p:ph type="sldNum" sz="quarter" idx="12"/>
          </p:nvPr>
        </p:nvSpPr>
        <p:spPr/>
        <p:txBody>
          <a:bodyPr/>
          <a:lstStyle/>
          <a:p>
            <a:fld id="{0E1367BC-B0F2-4E96-9D27-68A66F7A610C}" type="slidenum">
              <a:rPr lang="en-US" smtClean="0"/>
              <a:t>53</a:t>
            </a:fld>
            <a:endParaRPr lang="en-US"/>
          </a:p>
        </p:txBody>
      </p:sp>
    </p:spTree>
    <p:extLst>
      <p:ext uri="{BB962C8B-B14F-4D97-AF65-F5344CB8AC3E}">
        <p14:creationId xmlns:p14="http://schemas.microsoft.com/office/powerpoint/2010/main" val="180414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will see a picture and a statement. Raise your left hand if the statement is true. Raise your right hand if the statement is false. Be as fast as you can.</a:t>
            </a:r>
            <a:endParaRPr lang="en-GB" sz="3200" dirty="0"/>
          </a:p>
        </p:txBody>
      </p:sp>
      <p:sp>
        <p:nvSpPr>
          <p:cNvPr id="3" name="Content Placeholder 2"/>
          <p:cNvSpPr>
            <a:spLocks noGrp="1"/>
          </p:cNvSpPr>
          <p:nvPr>
            <p:ph idx="1"/>
          </p:nvPr>
        </p:nvSpPr>
        <p:spPr>
          <a:xfrm>
            <a:off x="838200" y="1825625"/>
            <a:ext cx="10515600" cy="2570884"/>
          </a:xfrm>
        </p:spPr>
        <p:txBody>
          <a:bodyPr/>
          <a:lstStyle/>
          <a:p>
            <a:endParaRPr lang="en-US" dirty="0"/>
          </a:p>
          <a:p>
            <a:endParaRPr lang="en-GB" dirty="0"/>
          </a:p>
        </p:txBody>
      </p:sp>
      <p:pic>
        <p:nvPicPr>
          <p:cNvPr id="6" name="Picture 5"/>
          <p:cNvPicPr>
            <a:picLocks noChangeAspect="1"/>
          </p:cNvPicPr>
          <p:nvPr/>
        </p:nvPicPr>
        <p:blipFill>
          <a:blip r:embed="rId2"/>
          <a:stretch>
            <a:fillRect/>
          </a:stretch>
        </p:blipFill>
        <p:spPr>
          <a:xfrm>
            <a:off x="4119418" y="2127297"/>
            <a:ext cx="3629891" cy="4029019"/>
          </a:xfrm>
          <a:prstGeom prst="rect">
            <a:avLst/>
          </a:prstGeom>
        </p:spPr>
      </p:pic>
      <p:sp>
        <p:nvSpPr>
          <p:cNvPr id="5" name="Slide Number Placeholder 4">
            <a:extLst>
              <a:ext uri="{FF2B5EF4-FFF2-40B4-BE49-F238E27FC236}">
                <a16:creationId xmlns:a16="http://schemas.microsoft.com/office/drawing/2014/main" id="{50D588FE-9DC5-EA44-1AF4-E9B3F4C4F9BB}"/>
              </a:ext>
            </a:extLst>
          </p:cNvPr>
          <p:cNvSpPr>
            <a:spLocks noGrp="1"/>
          </p:cNvSpPr>
          <p:nvPr>
            <p:ph type="sldNum" sz="quarter" idx="12"/>
          </p:nvPr>
        </p:nvSpPr>
        <p:spPr/>
        <p:txBody>
          <a:bodyPr/>
          <a:lstStyle/>
          <a:p>
            <a:fld id="{0E1367BC-B0F2-4E96-9D27-68A66F7A610C}" type="slidenum">
              <a:rPr lang="en-US" smtClean="0"/>
              <a:t>54</a:t>
            </a:fld>
            <a:endParaRPr lang="en-US"/>
          </a:p>
        </p:txBody>
      </p:sp>
    </p:spTree>
    <p:extLst>
      <p:ext uri="{BB962C8B-B14F-4D97-AF65-F5344CB8AC3E}">
        <p14:creationId xmlns:p14="http://schemas.microsoft.com/office/powerpoint/2010/main" val="87373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C5973-C67B-4264-A126-D1D9DC7C52B8}"/>
              </a:ext>
            </a:extLst>
          </p:cNvPr>
          <p:cNvSpPr>
            <a:spLocks noGrp="1"/>
          </p:cNvSpPr>
          <p:nvPr>
            <p:ph type="title"/>
          </p:nvPr>
        </p:nvSpPr>
        <p:spPr/>
        <p:txBody>
          <a:bodyPr/>
          <a:lstStyle/>
          <a:p>
            <a:r>
              <a:rPr lang="en-US" dirty="0"/>
              <a:t>Mandarin-English bilinguals</a:t>
            </a:r>
          </a:p>
        </p:txBody>
      </p:sp>
      <p:sp>
        <p:nvSpPr>
          <p:cNvPr id="3" name="Content Placeholder 2">
            <a:extLst>
              <a:ext uri="{FF2B5EF4-FFF2-40B4-BE49-F238E27FC236}">
                <a16:creationId xmlns:a16="http://schemas.microsoft.com/office/drawing/2014/main" id="{29B4F8DC-8897-471F-8599-32D089838136}"/>
              </a:ext>
            </a:extLst>
          </p:cNvPr>
          <p:cNvSpPr>
            <a:spLocks noGrp="1"/>
          </p:cNvSpPr>
          <p:nvPr>
            <p:ph idx="1"/>
          </p:nvPr>
        </p:nvSpPr>
        <p:spPr/>
        <p:txBody>
          <a:bodyPr/>
          <a:lstStyle/>
          <a:p>
            <a:r>
              <a:rPr lang="en-US" dirty="0"/>
              <a:t>Mandarin Chinese as L1, English as L2.</a:t>
            </a:r>
          </a:p>
          <a:p>
            <a:r>
              <a:rPr lang="en-US" dirty="0"/>
              <a:t>Strong vertical bias for CN-EN bilinguals who started English late.</a:t>
            </a:r>
          </a:p>
          <a:p>
            <a:r>
              <a:rPr lang="en-US" dirty="0"/>
              <a:t>Learning EN gives those CN speakers a “horizontal bias”.</a:t>
            </a:r>
          </a:p>
          <a:p>
            <a:r>
              <a:rPr lang="en-US" dirty="0"/>
              <a:t>Learning a different language does make one reason about TIME differently.</a:t>
            </a:r>
          </a:p>
          <a:p>
            <a:endParaRPr lang="en-US" dirty="0"/>
          </a:p>
          <a:p>
            <a:r>
              <a:rPr lang="en-US" dirty="0"/>
              <a:t>Lera Boroditsky’s </a:t>
            </a:r>
            <a:r>
              <a:rPr lang="en-US" dirty="0">
                <a:hlinkClick r:id="rId2"/>
              </a:rPr>
              <a:t>TED talk </a:t>
            </a:r>
            <a:r>
              <a:rPr lang="en-US" dirty="0"/>
              <a:t>(recommended!)</a:t>
            </a:r>
          </a:p>
        </p:txBody>
      </p:sp>
      <p:sp>
        <p:nvSpPr>
          <p:cNvPr id="5" name="Slide Number Placeholder 4">
            <a:extLst>
              <a:ext uri="{FF2B5EF4-FFF2-40B4-BE49-F238E27FC236}">
                <a16:creationId xmlns:a16="http://schemas.microsoft.com/office/drawing/2014/main" id="{86F4785A-BE87-CCE8-9E17-AC6878847477}"/>
              </a:ext>
            </a:extLst>
          </p:cNvPr>
          <p:cNvSpPr>
            <a:spLocks noGrp="1"/>
          </p:cNvSpPr>
          <p:nvPr>
            <p:ph type="sldNum" sz="quarter" idx="12"/>
          </p:nvPr>
        </p:nvSpPr>
        <p:spPr/>
        <p:txBody>
          <a:bodyPr/>
          <a:lstStyle/>
          <a:p>
            <a:fld id="{0E1367BC-B0F2-4E96-9D27-68A66F7A610C}" type="slidenum">
              <a:rPr lang="en-US" smtClean="0"/>
              <a:t>55</a:t>
            </a:fld>
            <a:endParaRPr lang="en-US"/>
          </a:p>
        </p:txBody>
      </p:sp>
    </p:spTree>
    <p:extLst>
      <p:ext uri="{BB962C8B-B14F-4D97-AF65-F5344CB8AC3E}">
        <p14:creationId xmlns:p14="http://schemas.microsoft.com/office/powerpoint/2010/main" val="235619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6F4DB-F93C-2D8E-867C-A8FCBB94974A}"/>
              </a:ext>
            </a:extLst>
          </p:cNvPr>
          <p:cNvSpPr>
            <a:spLocks noGrp="1"/>
          </p:cNvSpPr>
          <p:nvPr>
            <p:ph type="title"/>
          </p:nvPr>
        </p:nvSpPr>
        <p:spPr/>
        <p:txBody>
          <a:bodyPr/>
          <a:lstStyle/>
          <a:p>
            <a:r>
              <a:rPr lang="en-US" dirty="0"/>
              <a:t>Summary of Chinese TIME</a:t>
            </a:r>
          </a:p>
        </p:txBody>
      </p:sp>
      <p:sp>
        <p:nvSpPr>
          <p:cNvPr id="3" name="Content Placeholder 2">
            <a:extLst>
              <a:ext uri="{FF2B5EF4-FFF2-40B4-BE49-F238E27FC236}">
                <a16:creationId xmlns:a16="http://schemas.microsoft.com/office/drawing/2014/main" id="{3176993C-1837-DF8D-9720-2A901D7005B3}"/>
              </a:ext>
            </a:extLst>
          </p:cNvPr>
          <p:cNvSpPr>
            <a:spLocks noGrp="1"/>
          </p:cNvSpPr>
          <p:nvPr>
            <p:ph idx="1"/>
          </p:nvPr>
        </p:nvSpPr>
        <p:spPr/>
        <p:txBody>
          <a:bodyPr/>
          <a:lstStyle/>
          <a:p>
            <a:r>
              <a:rPr lang="en-US" dirty="0"/>
              <a:t>Tenseless</a:t>
            </a:r>
          </a:p>
          <a:p>
            <a:pPr lvl="1"/>
            <a:r>
              <a:rPr lang="en-US" dirty="0"/>
              <a:t>Analytic</a:t>
            </a:r>
          </a:p>
          <a:p>
            <a:pPr lvl="1"/>
            <a:r>
              <a:rPr lang="en-US" dirty="0"/>
              <a:t>Grammar-driven cognitive consequence (vagueness)</a:t>
            </a:r>
          </a:p>
          <a:p>
            <a:endParaRPr lang="en-US" dirty="0"/>
          </a:p>
          <a:p>
            <a:r>
              <a:rPr lang="en-US" dirty="0"/>
              <a:t>Metaphorical (SPACE &gt; TIME)</a:t>
            </a:r>
          </a:p>
          <a:p>
            <a:r>
              <a:rPr lang="en-US" dirty="0"/>
              <a:t>Up-down temporal orientation</a:t>
            </a:r>
          </a:p>
          <a:p>
            <a:endParaRPr lang="en-US" dirty="0"/>
          </a:p>
          <a:p>
            <a:endParaRPr lang="en-US" dirty="0"/>
          </a:p>
        </p:txBody>
      </p:sp>
      <p:sp>
        <p:nvSpPr>
          <p:cNvPr id="5" name="Slide Number Placeholder 4">
            <a:extLst>
              <a:ext uri="{FF2B5EF4-FFF2-40B4-BE49-F238E27FC236}">
                <a16:creationId xmlns:a16="http://schemas.microsoft.com/office/drawing/2014/main" id="{CD805E22-95E4-31D7-86FA-C089895A8B15}"/>
              </a:ext>
            </a:extLst>
          </p:cNvPr>
          <p:cNvSpPr>
            <a:spLocks noGrp="1"/>
          </p:cNvSpPr>
          <p:nvPr>
            <p:ph type="sldNum" sz="quarter" idx="12"/>
          </p:nvPr>
        </p:nvSpPr>
        <p:spPr/>
        <p:txBody>
          <a:bodyPr/>
          <a:lstStyle/>
          <a:p>
            <a:fld id="{0E1367BC-B0F2-4E96-9D27-68A66F7A610C}" type="slidenum">
              <a:rPr lang="en-US" smtClean="0"/>
              <a:t>56</a:t>
            </a:fld>
            <a:endParaRPr lang="en-US"/>
          </a:p>
        </p:txBody>
      </p:sp>
    </p:spTree>
    <p:extLst>
      <p:ext uri="{BB962C8B-B14F-4D97-AF65-F5344CB8AC3E}">
        <p14:creationId xmlns:p14="http://schemas.microsoft.com/office/powerpoint/2010/main" val="24317752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4E98B-69BB-129B-F520-99C9D1D76E90}"/>
              </a:ext>
            </a:extLst>
          </p:cNvPr>
          <p:cNvSpPr>
            <a:spLocks noGrp="1"/>
          </p:cNvSpPr>
          <p:nvPr>
            <p:ph type="title"/>
          </p:nvPr>
        </p:nvSpPr>
        <p:spPr/>
        <p:txBody>
          <a:bodyPr/>
          <a:lstStyle/>
          <a:p>
            <a:r>
              <a:rPr lang="en-US" dirty="0"/>
              <a:t>Tonal language</a:t>
            </a:r>
          </a:p>
        </p:txBody>
      </p:sp>
      <p:sp>
        <p:nvSpPr>
          <p:cNvPr id="3" name="Content Placeholder 2">
            <a:extLst>
              <a:ext uri="{FF2B5EF4-FFF2-40B4-BE49-F238E27FC236}">
                <a16:creationId xmlns:a16="http://schemas.microsoft.com/office/drawing/2014/main" id="{AF72C5F1-1843-9F01-F1C4-A5B0F0A75DB5}"/>
              </a:ext>
            </a:extLst>
          </p:cNvPr>
          <p:cNvSpPr>
            <a:spLocks noGrp="1"/>
          </p:cNvSpPr>
          <p:nvPr>
            <p:ph idx="1"/>
          </p:nvPr>
        </p:nvSpPr>
        <p:spPr/>
        <p:txBody>
          <a:bodyPr/>
          <a:lstStyle/>
          <a:p>
            <a:r>
              <a:rPr lang="en-US" dirty="0"/>
              <a:t>What is a lexical tone?</a:t>
            </a:r>
          </a:p>
          <a:p>
            <a:r>
              <a:rPr lang="en-US" dirty="0"/>
              <a:t>Tone is the use of pitch in language to distinguish lexical or meaning – that is, to distinguish words.</a:t>
            </a:r>
          </a:p>
          <a:p>
            <a:r>
              <a:rPr lang="en-US" dirty="0"/>
              <a:t>(East) Asian tonal languages: Chinese, Vietnamese, Thai, among others.</a:t>
            </a:r>
          </a:p>
          <a:p>
            <a:r>
              <a:rPr lang="en-US" dirty="0"/>
              <a:t>4 lexical tones in Chinese (marked by diacritics over vowel):</a:t>
            </a:r>
          </a:p>
          <a:p>
            <a:r>
              <a:rPr lang="en-US" dirty="0"/>
              <a:t>High tone (</a:t>
            </a:r>
            <a:r>
              <a:rPr lang="en-US" altLang="zh-TW" i="1" dirty="0" err="1"/>
              <a:t>mā</a:t>
            </a:r>
            <a:r>
              <a:rPr lang="en-US" altLang="zh-TW" dirty="0"/>
              <a:t>) </a:t>
            </a:r>
            <a:endParaRPr lang="en-US" dirty="0"/>
          </a:p>
          <a:p>
            <a:r>
              <a:rPr lang="en-US" dirty="0"/>
              <a:t>Rising tone</a:t>
            </a:r>
            <a:r>
              <a:rPr lang="zh-TW" altLang="en-US" dirty="0"/>
              <a:t> </a:t>
            </a:r>
            <a:r>
              <a:rPr lang="en-US" altLang="zh-TW" dirty="0"/>
              <a:t>(</a:t>
            </a:r>
            <a:r>
              <a:rPr lang="en-US" altLang="zh-TW" i="1" dirty="0" err="1"/>
              <a:t>má</a:t>
            </a:r>
            <a:r>
              <a:rPr lang="en-US" altLang="zh-TW" dirty="0"/>
              <a:t>) </a:t>
            </a:r>
            <a:endParaRPr lang="en-US" dirty="0"/>
          </a:p>
          <a:p>
            <a:r>
              <a:rPr lang="en-US" dirty="0"/>
              <a:t>Dipping/low tone</a:t>
            </a:r>
            <a:r>
              <a:rPr lang="zh-TW" altLang="en-US" dirty="0"/>
              <a:t> </a:t>
            </a:r>
            <a:r>
              <a:rPr lang="en-US" altLang="zh-TW" dirty="0"/>
              <a:t>(</a:t>
            </a:r>
            <a:r>
              <a:rPr lang="en-US" altLang="zh-TW" i="1" dirty="0" err="1"/>
              <a:t>mǎ</a:t>
            </a:r>
            <a:r>
              <a:rPr lang="en-US" altLang="zh-TW" dirty="0"/>
              <a:t>) </a:t>
            </a:r>
            <a:endParaRPr lang="en-US" dirty="0"/>
          </a:p>
          <a:p>
            <a:r>
              <a:rPr lang="en-US" dirty="0"/>
              <a:t>Falling tone</a:t>
            </a:r>
            <a:r>
              <a:rPr lang="zh-TW" altLang="en-US" dirty="0"/>
              <a:t> </a:t>
            </a:r>
            <a:r>
              <a:rPr lang="en-US" altLang="zh-TW" dirty="0"/>
              <a:t>(</a:t>
            </a:r>
            <a:r>
              <a:rPr lang="en-US" altLang="zh-TW" i="1" dirty="0" err="1"/>
              <a:t>mà</a:t>
            </a:r>
            <a:r>
              <a:rPr lang="en-US" altLang="zh-TW" dirty="0"/>
              <a:t>) </a:t>
            </a:r>
            <a:endParaRPr lang="en-US" dirty="0"/>
          </a:p>
          <a:p>
            <a:endParaRPr lang="en-US" dirty="0"/>
          </a:p>
        </p:txBody>
      </p:sp>
      <p:sp>
        <p:nvSpPr>
          <p:cNvPr id="5" name="Slide Number Placeholder 4">
            <a:extLst>
              <a:ext uri="{FF2B5EF4-FFF2-40B4-BE49-F238E27FC236}">
                <a16:creationId xmlns:a16="http://schemas.microsoft.com/office/drawing/2014/main" id="{6EB579AA-EA27-064F-301F-D370DA5E7AEC}"/>
              </a:ext>
            </a:extLst>
          </p:cNvPr>
          <p:cNvSpPr>
            <a:spLocks noGrp="1"/>
          </p:cNvSpPr>
          <p:nvPr>
            <p:ph type="sldNum" sz="quarter" idx="12"/>
          </p:nvPr>
        </p:nvSpPr>
        <p:spPr/>
        <p:txBody>
          <a:bodyPr/>
          <a:lstStyle/>
          <a:p>
            <a:fld id="{8E65DDB9-E84A-4787-99F1-1C115AABD511}" type="slidenum">
              <a:rPr lang="en-US" smtClean="0"/>
              <a:t>57</a:t>
            </a:fld>
            <a:endParaRPr lang="en-US"/>
          </a:p>
        </p:txBody>
      </p:sp>
    </p:spTree>
    <p:extLst>
      <p:ext uri="{BB962C8B-B14F-4D97-AF65-F5344CB8AC3E}">
        <p14:creationId xmlns:p14="http://schemas.microsoft.com/office/powerpoint/2010/main" val="37784602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E23B7-B46C-5B3E-08FB-CD85F508742B}"/>
              </a:ext>
            </a:extLst>
          </p:cNvPr>
          <p:cNvSpPr>
            <a:spLocks noGrp="1"/>
          </p:cNvSpPr>
          <p:nvPr>
            <p:ph type="title"/>
          </p:nvPr>
        </p:nvSpPr>
        <p:spPr/>
        <p:txBody>
          <a:bodyPr/>
          <a:lstStyle/>
          <a:p>
            <a:r>
              <a:rPr lang="en-US" dirty="0"/>
              <a:t>Tonal tongue twister</a:t>
            </a:r>
          </a:p>
        </p:txBody>
      </p:sp>
      <p:sp>
        <p:nvSpPr>
          <p:cNvPr id="3" name="Content Placeholder 2">
            <a:extLst>
              <a:ext uri="{FF2B5EF4-FFF2-40B4-BE49-F238E27FC236}">
                <a16:creationId xmlns:a16="http://schemas.microsoft.com/office/drawing/2014/main" id="{E79DC603-74E3-6966-CA91-AE00A572F43A}"/>
              </a:ext>
            </a:extLst>
          </p:cNvPr>
          <p:cNvSpPr>
            <a:spLocks noGrp="1"/>
          </p:cNvSpPr>
          <p:nvPr>
            <p:ph idx="1"/>
          </p:nvPr>
        </p:nvSpPr>
        <p:spPr>
          <a:xfrm>
            <a:off x="413999" y="1578385"/>
            <a:ext cx="10244267" cy="3960000"/>
          </a:xfrm>
        </p:spPr>
        <p:txBody>
          <a:bodyPr/>
          <a:lstStyle/>
          <a:p>
            <a:r>
              <a:rPr lang="en-US" dirty="0"/>
              <a:t>Tongue twister with tonal variation:</a:t>
            </a:r>
          </a:p>
          <a:p>
            <a:r>
              <a:rPr lang="en-US" b="0" i="0" dirty="0">
                <a:effectLst/>
                <a:latin typeface="Segoe UI" panose="020B0502040204020203" pitchFamily="34" charset="0"/>
                <a:hlinkClick r:id="rId2"/>
              </a:rPr>
              <a:t>https://www.instagram.com/reel/CoJJz5VA6kt/?igshid=YmMyMTA2M2Y%3D</a:t>
            </a:r>
            <a:endParaRPr lang="en-US" dirty="0">
              <a:latin typeface="Segoe UI" panose="020B0502040204020203" pitchFamily="34" charset="0"/>
            </a:endParaRPr>
          </a:p>
          <a:p>
            <a:endParaRPr lang="en-US" dirty="0"/>
          </a:p>
          <a:p>
            <a:endParaRPr lang="en-US" dirty="0"/>
          </a:p>
          <a:p>
            <a:endParaRPr lang="en-US" dirty="0"/>
          </a:p>
        </p:txBody>
      </p:sp>
      <p:sp>
        <p:nvSpPr>
          <p:cNvPr id="6" name="Content Placeholder 2">
            <a:extLst>
              <a:ext uri="{FF2B5EF4-FFF2-40B4-BE49-F238E27FC236}">
                <a16:creationId xmlns:a16="http://schemas.microsoft.com/office/drawing/2014/main" id="{187CDCC3-47FF-7BE4-F9AC-D12432600D5A}"/>
              </a:ext>
            </a:extLst>
          </p:cNvPr>
          <p:cNvSpPr txBox="1">
            <a:spLocks/>
          </p:cNvSpPr>
          <p:nvPr/>
        </p:nvSpPr>
        <p:spPr>
          <a:xfrm>
            <a:off x="6253794" y="2646330"/>
            <a:ext cx="5524206" cy="3960000"/>
          </a:xfrm>
          <a:prstGeom prst="rect">
            <a:avLst/>
          </a:prstGeom>
        </p:spPr>
        <p:txBody>
          <a:bodyPr vert="horz" lIns="0" tIns="0" rIns="0" bIns="0" rtlCol="0">
            <a:noAutofit/>
          </a:bodyPr>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en-US" altLang="zh-TW" sz="2400" i="1" kern="0" dirty="0">
                <a:latin typeface="Segoe UI" panose="020B0502040204020203" pitchFamily="34" charset="0"/>
              </a:rPr>
              <a:t>Māma 	</a:t>
            </a:r>
            <a:r>
              <a:rPr lang="en-US" altLang="zh-TW" sz="2400" i="1" kern="0" dirty="0" err="1">
                <a:latin typeface="Segoe UI" panose="020B0502040204020203" pitchFamily="34" charset="0"/>
              </a:rPr>
              <a:t>qí</a:t>
            </a:r>
            <a:r>
              <a:rPr lang="en-US" altLang="zh-TW" sz="2400" i="1" kern="0" dirty="0">
                <a:latin typeface="Segoe UI" panose="020B0502040204020203" pitchFamily="34" charset="0"/>
              </a:rPr>
              <a:t> 		</a:t>
            </a:r>
            <a:r>
              <a:rPr lang="en-US" altLang="zh-TW" sz="2400" i="1" kern="0" dirty="0" err="1">
                <a:latin typeface="Segoe UI" panose="020B0502040204020203" pitchFamily="34" charset="0"/>
              </a:rPr>
              <a:t>mǎ</a:t>
            </a:r>
            <a:r>
              <a:rPr lang="en-US" altLang="zh-TW" sz="2400" i="1" kern="0" dirty="0">
                <a:latin typeface="Segoe UI" panose="020B0502040204020203" pitchFamily="34" charset="0"/>
              </a:rPr>
              <a:t> </a:t>
            </a:r>
          </a:p>
          <a:p>
            <a:r>
              <a:rPr lang="en-US" altLang="zh-TW" sz="2400" kern="0" dirty="0">
                <a:latin typeface="Segoe UI" panose="020B0502040204020203" pitchFamily="34" charset="0"/>
              </a:rPr>
              <a:t>Mom		ride		horse</a:t>
            </a:r>
          </a:p>
          <a:p>
            <a:endParaRPr lang="en-US" altLang="zh-TW" sz="2400" kern="0" dirty="0">
              <a:latin typeface="Segoe UI" panose="020B0502040204020203" pitchFamily="34" charset="0"/>
            </a:endParaRPr>
          </a:p>
          <a:p>
            <a:r>
              <a:rPr lang="en-US" altLang="zh-TW" sz="2400" i="1" kern="0" dirty="0" err="1">
                <a:latin typeface="Segoe UI" panose="020B0502040204020203" pitchFamily="34" charset="0"/>
              </a:rPr>
              <a:t>Mǎ</a:t>
            </a:r>
            <a:r>
              <a:rPr lang="en-US" altLang="zh-TW" sz="2400" i="1" kern="0" dirty="0">
                <a:latin typeface="Segoe UI" panose="020B0502040204020203" pitchFamily="34" charset="0"/>
              </a:rPr>
              <a:t> 		</a:t>
            </a:r>
            <a:r>
              <a:rPr lang="en-US" altLang="zh-TW" sz="2400" i="1" kern="0" dirty="0" err="1">
                <a:latin typeface="Segoe UI" panose="020B0502040204020203" pitchFamily="34" charset="0"/>
              </a:rPr>
              <a:t>màn</a:t>
            </a:r>
            <a:r>
              <a:rPr lang="en-US" altLang="zh-TW" sz="2400" i="1" kern="0" dirty="0">
                <a:latin typeface="Segoe UI" panose="020B0502040204020203" pitchFamily="34" charset="0"/>
              </a:rPr>
              <a:t> </a:t>
            </a:r>
          </a:p>
          <a:p>
            <a:r>
              <a:rPr lang="en-US" altLang="zh-TW" sz="2400" kern="0" dirty="0">
                <a:latin typeface="Segoe UI" panose="020B0502040204020203" pitchFamily="34" charset="0"/>
              </a:rPr>
              <a:t>Horse 		slow</a:t>
            </a:r>
          </a:p>
          <a:p>
            <a:endParaRPr lang="en-US" altLang="zh-TW" sz="2400" kern="0" dirty="0">
              <a:latin typeface="Segoe UI" panose="020B0502040204020203" pitchFamily="34" charset="0"/>
            </a:endParaRPr>
          </a:p>
          <a:p>
            <a:r>
              <a:rPr lang="en-US" altLang="zh-TW" sz="2400" i="1" kern="0" dirty="0">
                <a:latin typeface="Segoe UI" panose="020B0502040204020203" pitchFamily="34" charset="0"/>
              </a:rPr>
              <a:t>Māma 	</a:t>
            </a:r>
            <a:r>
              <a:rPr lang="en-US" altLang="zh-TW" sz="2400" i="1" kern="0" dirty="0" err="1">
                <a:latin typeface="Segoe UI" panose="020B0502040204020203" pitchFamily="34" charset="0"/>
              </a:rPr>
              <a:t>mà</a:t>
            </a:r>
            <a:r>
              <a:rPr lang="en-US" altLang="zh-TW" sz="2400" i="1" kern="0" dirty="0">
                <a:latin typeface="Segoe UI" panose="020B0502040204020203" pitchFamily="34" charset="0"/>
              </a:rPr>
              <a:t> 		</a:t>
            </a:r>
            <a:r>
              <a:rPr lang="en-US" altLang="zh-TW" sz="2400" i="1" kern="0" dirty="0" err="1">
                <a:latin typeface="Segoe UI" panose="020B0502040204020203" pitchFamily="34" charset="0"/>
              </a:rPr>
              <a:t>mǎ</a:t>
            </a:r>
            <a:r>
              <a:rPr lang="en-US" altLang="zh-TW" sz="2400" i="1" kern="0" dirty="0">
                <a:latin typeface="Segoe UI" panose="020B0502040204020203" pitchFamily="34" charset="0"/>
              </a:rPr>
              <a:t> </a:t>
            </a:r>
            <a:endParaRPr lang="en-US" sz="2400" i="1" kern="0" dirty="0">
              <a:latin typeface="Segoe UI" panose="020B0502040204020203" pitchFamily="34" charset="0"/>
            </a:endParaRPr>
          </a:p>
          <a:p>
            <a:r>
              <a:rPr lang="en-US" sz="2400" kern="0" dirty="0">
                <a:latin typeface="Segoe UI" panose="020B0502040204020203" pitchFamily="34" charset="0"/>
              </a:rPr>
              <a:t>Mom		scold		horse</a:t>
            </a:r>
          </a:p>
          <a:p>
            <a:r>
              <a:rPr lang="en-US" sz="2400" kern="0" dirty="0">
                <a:latin typeface="Segoe UI" panose="020B0502040204020203" pitchFamily="34" charset="0"/>
              </a:rPr>
              <a:t>“”</a:t>
            </a:r>
          </a:p>
        </p:txBody>
      </p:sp>
      <p:sp>
        <p:nvSpPr>
          <p:cNvPr id="5" name="Slide Number Placeholder 4">
            <a:extLst>
              <a:ext uri="{FF2B5EF4-FFF2-40B4-BE49-F238E27FC236}">
                <a16:creationId xmlns:a16="http://schemas.microsoft.com/office/drawing/2014/main" id="{33D7120E-3379-547F-13B0-C36D5C301795}"/>
              </a:ext>
            </a:extLst>
          </p:cNvPr>
          <p:cNvSpPr>
            <a:spLocks noGrp="1"/>
          </p:cNvSpPr>
          <p:nvPr>
            <p:ph type="sldNum" sz="quarter" idx="12"/>
          </p:nvPr>
        </p:nvSpPr>
        <p:spPr/>
        <p:txBody>
          <a:bodyPr/>
          <a:lstStyle/>
          <a:p>
            <a:fld id="{8E65DDB9-E84A-4787-99F1-1C115AABD511}" type="slidenum">
              <a:rPr lang="en-US" smtClean="0"/>
              <a:t>58</a:t>
            </a:fld>
            <a:endParaRPr lang="en-US"/>
          </a:p>
        </p:txBody>
      </p:sp>
    </p:spTree>
    <p:extLst>
      <p:ext uri="{BB962C8B-B14F-4D97-AF65-F5344CB8AC3E}">
        <p14:creationId xmlns:p14="http://schemas.microsoft.com/office/powerpoint/2010/main" val="30548581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B1B76-A6C0-F9F9-8A47-AF25E9EB9743}"/>
              </a:ext>
            </a:extLst>
          </p:cNvPr>
          <p:cNvSpPr>
            <a:spLocks noGrp="1"/>
          </p:cNvSpPr>
          <p:nvPr>
            <p:ph type="title"/>
          </p:nvPr>
        </p:nvSpPr>
        <p:spPr>
          <a:xfrm>
            <a:off x="838200" y="365126"/>
            <a:ext cx="10515600" cy="744484"/>
          </a:xfrm>
        </p:spPr>
        <p:txBody>
          <a:bodyPr/>
          <a:lstStyle/>
          <a:p>
            <a:r>
              <a:rPr lang="en-US" dirty="0" err="1"/>
              <a:t>Pluricentricity</a:t>
            </a:r>
            <a:endParaRPr lang="en-US" dirty="0"/>
          </a:p>
        </p:txBody>
      </p:sp>
      <p:sp>
        <p:nvSpPr>
          <p:cNvPr id="3" name="Content Placeholder 2">
            <a:extLst>
              <a:ext uri="{FF2B5EF4-FFF2-40B4-BE49-F238E27FC236}">
                <a16:creationId xmlns:a16="http://schemas.microsoft.com/office/drawing/2014/main" id="{B4F5FD31-0D79-F3EA-B58D-91F15BA50A97}"/>
              </a:ext>
            </a:extLst>
          </p:cNvPr>
          <p:cNvSpPr>
            <a:spLocks noGrp="1"/>
          </p:cNvSpPr>
          <p:nvPr>
            <p:ph idx="1"/>
          </p:nvPr>
        </p:nvSpPr>
        <p:spPr>
          <a:xfrm>
            <a:off x="838200" y="1825625"/>
            <a:ext cx="6619875" cy="4351338"/>
          </a:xfrm>
        </p:spPr>
        <p:txBody>
          <a:bodyPr>
            <a:normAutofit fontScale="92500" lnSpcReduction="20000"/>
          </a:bodyPr>
          <a:lstStyle/>
          <a:p>
            <a:r>
              <a:rPr lang="en-US" dirty="0"/>
              <a:t>A </a:t>
            </a:r>
            <a:r>
              <a:rPr lang="en-US" dirty="0" err="1"/>
              <a:t>pluricentric</a:t>
            </a:r>
            <a:r>
              <a:rPr lang="en-US" dirty="0"/>
              <a:t> language: lg officially used in at least two countries and thus develop national varieties with specific linguistic and pragmatic features.</a:t>
            </a:r>
          </a:p>
          <a:p>
            <a:endParaRPr lang="en-US" dirty="0"/>
          </a:p>
          <a:p>
            <a:r>
              <a:rPr lang="en-US" dirty="0"/>
              <a:t>Mandarin as an official language in:</a:t>
            </a:r>
          </a:p>
          <a:p>
            <a:pPr lvl="1"/>
            <a:r>
              <a:rPr lang="en-US" dirty="0"/>
              <a:t>China (incl. Hong Kong, Macau); Beijing</a:t>
            </a:r>
          </a:p>
          <a:p>
            <a:pPr lvl="1"/>
            <a:r>
              <a:rPr lang="en-US" dirty="0"/>
              <a:t>Singapore; Singaporean </a:t>
            </a:r>
          </a:p>
          <a:p>
            <a:pPr lvl="1"/>
            <a:r>
              <a:rPr lang="en-US" dirty="0"/>
              <a:t>Taiwan; Taiwanese</a:t>
            </a:r>
          </a:p>
          <a:p>
            <a:endParaRPr lang="en-US" dirty="0"/>
          </a:p>
          <a:p>
            <a:r>
              <a:rPr lang="en-US" dirty="0"/>
              <a:t>Also used in various parts of the world (lg of the diaspora).</a:t>
            </a:r>
          </a:p>
          <a:p>
            <a:endParaRPr lang="en-US" dirty="0"/>
          </a:p>
          <a:p>
            <a:endParaRPr lang="en-US" dirty="0"/>
          </a:p>
        </p:txBody>
      </p:sp>
      <p:graphicFrame>
        <p:nvGraphicFramePr>
          <p:cNvPr id="4" name="Table 3">
            <a:extLst>
              <a:ext uri="{FF2B5EF4-FFF2-40B4-BE49-F238E27FC236}">
                <a16:creationId xmlns:a16="http://schemas.microsoft.com/office/drawing/2014/main" id="{367E145B-1856-286B-94CC-EA4D36755347}"/>
              </a:ext>
            </a:extLst>
          </p:cNvPr>
          <p:cNvGraphicFramePr>
            <a:graphicFrameLocks noGrp="1"/>
          </p:cNvGraphicFramePr>
          <p:nvPr>
            <p:extLst>
              <p:ext uri="{D42A27DB-BD31-4B8C-83A1-F6EECF244321}">
                <p14:modId xmlns:p14="http://schemas.microsoft.com/office/powerpoint/2010/main" val="2821933634"/>
              </p:ext>
            </p:extLst>
          </p:nvPr>
        </p:nvGraphicFramePr>
        <p:xfrm>
          <a:off x="7898711" y="1005840"/>
          <a:ext cx="4159940" cy="5852160"/>
        </p:xfrm>
        <a:graphic>
          <a:graphicData uri="http://schemas.openxmlformats.org/drawingml/2006/table">
            <a:tbl>
              <a:tblPr/>
              <a:tblGrid>
                <a:gridCol w="2079970">
                  <a:extLst>
                    <a:ext uri="{9D8B030D-6E8A-4147-A177-3AD203B41FA5}">
                      <a16:colId xmlns:a16="http://schemas.microsoft.com/office/drawing/2014/main" val="649078977"/>
                    </a:ext>
                  </a:extLst>
                </a:gridCol>
                <a:gridCol w="2079970">
                  <a:extLst>
                    <a:ext uri="{9D8B030D-6E8A-4147-A177-3AD203B41FA5}">
                      <a16:colId xmlns:a16="http://schemas.microsoft.com/office/drawing/2014/main" val="3673161129"/>
                    </a:ext>
                  </a:extLst>
                </a:gridCol>
              </a:tblGrid>
              <a:tr h="0">
                <a:tc>
                  <a:txBody>
                    <a:bodyPr/>
                    <a:lstStyle/>
                    <a:p>
                      <a:pPr algn="l" fontAlgn="t"/>
                      <a:r>
                        <a:rPr lang="en-US" b="0">
                          <a:effectLst/>
                        </a:rPr>
                        <a:t> </a:t>
                      </a:r>
                      <a:r>
                        <a:rPr lang="en-US" b="0" u="none" strike="noStrike">
                          <a:solidFill>
                            <a:srgbClr val="3366CC"/>
                          </a:solidFill>
                          <a:effectLst/>
                          <a:hlinkClick r:id="rId2" tooltip="Thailand"/>
                        </a:rPr>
                        <a:t>Thailand</a:t>
                      </a:r>
                      <a:endParaRPr lang="en-US" b="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u="none" strike="noStrike">
                          <a:solidFill>
                            <a:srgbClr val="3366CC"/>
                          </a:solidFill>
                          <a:effectLst/>
                          <a:hlinkClick r:id="rId3" tooltip="Thai Chinese"/>
                        </a:rPr>
                        <a:t>9,392,792</a:t>
                      </a:r>
                      <a:r>
                        <a:rPr lang="en-US">
                          <a:effectLst/>
                        </a:rPr>
                        <a:t> (2012)</a:t>
                      </a:r>
                      <a:r>
                        <a:rPr lang="en-US" b="0" i="0" u="none" strike="noStrike" baseline="30000">
                          <a:solidFill>
                            <a:srgbClr val="3366CC"/>
                          </a:solidFill>
                          <a:effectLst/>
                          <a:hlinkClick r:id="rId4"/>
                        </a:rPr>
                        <a:t>[2]</a:t>
                      </a:r>
                      <a:endParaRPr lang="en-US">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863893977"/>
                  </a:ext>
                </a:extLst>
              </a:tr>
              <a:tr h="0">
                <a:tc>
                  <a:txBody>
                    <a:bodyPr/>
                    <a:lstStyle/>
                    <a:p>
                      <a:pPr algn="l" fontAlgn="t"/>
                      <a:r>
                        <a:rPr lang="en-US" b="0">
                          <a:effectLst/>
                        </a:rPr>
                        <a:t> </a:t>
                      </a:r>
                      <a:r>
                        <a:rPr lang="en-US" b="0" u="none" strike="noStrike">
                          <a:solidFill>
                            <a:srgbClr val="3366CC"/>
                          </a:solidFill>
                          <a:effectLst/>
                          <a:hlinkClick r:id="rId5" tooltip="Indonesia"/>
                        </a:rPr>
                        <a:t>Indonesia</a:t>
                      </a:r>
                      <a:endParaRPr lang="en-US" b="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u="none" strike="noStrike">
                          <a:solidFill>
                            <a:srgbClr val="3366CC"/>
                          </a:solidFill>
                          <a:effectLst/>
                          <a:hlinkClick r:id="rId6" tooltip="Chinese Indonesians"/>
                        </a:rPr>
                        <a:t>8,010,720</a:t>
                      </a:r>
                      <a:r>
                        <a:rPr lang="en-US">
                          <a:effectLst/>
                        </a:rPr>
                        <a:t> (2011)</a:t>
                      </a:r>
                      <a:r>
                        <a:rPr lang="en-US" b="0" i="0" u="none" strike="noStrike" baseline="30000">
                          <a:solidFill>
                            <a:srgbClr val="3366CC"/>
                          </a:solidFill>
                          <a:effectLst/>
                          <a:hlinkClick r:id="rId7"/>
                        </a:rPr>
                        <a:t>[1]</a:t>
                      </a:r>
                      <a:endParaRPr lang="en-US">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484429102"/>
                  </a:ext>
                </a:extLst>
              </a:tr>
              <a:tr h="0">
                <a:tc>
                  <a:txBody>
                    <a:bodyPr/>
                    <a:lstStyle/>
                    <a:p>
                      <a:pPr algn="l" fontAlgn="t"/>
                      <a:r>
                        <a:rPr lang="en-US" b="0">
                          <a:effectLst/>
                        </a:rPr>
                        <a:t> </a:t>
                      </a:r>
                      <a:r>
                        <a:rPr lang="en-US" b="0" u="none" strike="noStrike">
                          <a:solidFill>
                            <a:srgbClr val="3366CC"/>
                          </a:solidFill>
                          <a:effectLst/>
                          <a:hlinkClick r:id="rId8" tooltip="Malaysia"/>
                        </a:rPr>
                        <a:t>Malaysia</a:t>
                      </a:r>
                      <a:endParaRPr lang="en-US" b="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u="none" strike="noStrike">
                          <a:solidFill>
                            <a:srgbClr val="3366CC"/>
                          </a:solidFill>
                          <a:effectLst/>
                          <a:hlinkClick r:id="rId9" tooltip="Malaysian Chinese"/>
                        </a:rPr>
                        <a:t>6,712,200</a:t>
                      </a:r>
                      <a:r>
                        <a:rPr lang="en-US">
                          <a:effectLst/>
                        </a:rPr>
                        <a:t> (2021)</a:t>
                      </a:r>
                      <a:r>
                        <a:rPr lang="en-US" b="0" i="0" u="none" strike="noStrike" baseline="30000">
                          <a:solidFill>
                            <a:srgbClr val="3366CC"/>
                          </a:solidFill>
                          <a:effectLst/>
                          <a:hlinkClick r:id="rId10"/>
                        </a:rPr>
                        <a:t>[3]</a:t>
                      </a:r>
                      <a:endParaRPr lang="en-US">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65021702"/>
                  </a:ext>
                </a:extLst>
              </a:tr>
              <a:tr h="0">
                <a:tc>
                  <a:txBody>
                    <a:bodyPr/>
                    <a:lstStyle/>
                    <a:p>
                      <a:pPr algn="l" fontAlgn="t"/>
                      <a:r>
                        <a:rPr lang="en-US" b="0">
                          <a:effectLst/>
                        </a:rPr>
                        <a:t> </a:t>
                      </a:r>
                      <a:r>
                        <a:rPr lang="en-US" b="0" u="none" strike="noStrike">
                          <a:solidFill>
                            <a:srgbClr val="3366CC"/>
                          </a:solidFill>
                          <a:effectLst/>
                          <a:hlinkClick r:id="rId11" tooltip="United States"/>
                        </a:rPr>
                        <a:t>United States</a:t>
                      </a:r>
                      <a:endParaRPr lang="en-US" b="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u="none" strike="noStrike">
                          <a:solidFill>
                            <a:srgbClr val="3366CC"/>
                          </a:solidFill>
                          <a:effectLst/>
                          <a:hlinkClick r:id="rId12" tooltip="Chinese Americans"/>
                        </a:rPr>
                        <a:t>5,143,982</a:t>
                      </a:r>
                      <a:r>
                        <a:rPr lang="en-US">
                          <a:effectLst/>
                        </a:rPr>
                        <a:t> (2018)</a:t>
                      </a:r>
                      <a:r>
                        <a:rPr lang="en-US" b="0" i="0" u="none" strike="noStrike" baseline="30000">
                          <a:solidFill>
                            <a:srgbClr val="3366CC"/>
                          </a:solidFill>
                          <a:effectLst/>
                          <a:hlinkClick r:id="rId13"/>
                        </a:rPr>
                        <a:t>[4]</a:t>
                      </a:r>
                      <a:endParaRPr lang="en-US">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988570563"/>
                  </a:ext>
                </a:extLst>
              </a:tr>
              <a:tr h="0">
                <a:tc>
                  <a:txBody>
                    <a:bodyPr/>
                    <a:lstStyle/>
                    <a:p>
                      <a:pPr algn="l" fontAlgn="t"/>
                      <a:r>
                        <a:rPr lang="en-US" b="0">
                          <a:effectLst/>
                        </a:rPr>
                        <a:t> </a:t>
                      </a:r>
                      <a:r>
                        <a:rPr lang="en-US" b="0" u="none" strike="noStrike">
                          <a:solidFill>
                            <a:srgbClr val="3366CC"/>
                          </a:solidFill>
                          <a:effectLst/>
                          <a:hlinkClick r:id="rId14" tooltip="Singapore"/>
                        </a:rPr>
                        <a:t>Singapore</a:t>
                      </a:r>
                      <a:endParaRPr lang="en-US" b="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u="none" strike="noStrike">
                          <a:solidFill>
                            <a:srgbClr val="3366CC"/>
                          </a:solidFill>
                          <a:effectLst/>
                          <a:hlinkClick r:id="rId15" tooltip="Chinese Singaporeans"/>
                        </a:rPr>
                        <a:t>2,675,521</a:t>
                      </a:r>
                      <a:r>
                        <a:rPr lang="en-US">
                          <a:effectLst/>
                        </a:rPr>
                        <a:t> (2020)</a:t>
                      </a:r>
                      <a:r>
                        <a:rPr lang="en-US" b="0" i="0" u="none" strike="noStrike" baseline="30000">
                          <a:solidFill>
                            <a:srgbClr val="3366CC"/>
                          </a:solidFill>
                          <a:effectLst/>
                          <a:hlinkClick r:id="rId16"/>
                        </a:rPr>
                        <a:t>[5]</a:t>
                      </a:r>
                      <a:endParaRPr lang="en-US">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12168395"/>
                  </a:ext>
                </a:extLst>
              </a:tr>
              <a:tr h="0">
                <a:tc>
                  <a:txBody>
                    <a:bodyPr/>
                    <a:lstStyle/>
                    <a:p>
                      <a:pPr algn="l" fontAlgn="t"/>
                      <a:r>
                        <a:rPr lang="en-US" b="0">
                          <a:effectLst/>
                        </a:rPr>
                        <a:t> </a:t>
                      </a:r>
                      <a:r>
                        <a:rPr lang="en-US" b="0" u="none" strike="noStrike">
                          <a:solidFill>
                            <a:srgbClr val="3366CC"/>
                          </a:solidFill>
                          <a:effectLst/>
                          <a:hlinkClick r:id="rId17" tooltip="Myanmar"/>
                        </a:rPr>
                        <a:t>Myanmar</a:t>
                      </a:r>
                      <a:endParaRPr lang="en-US" b="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u="none" strike="noStrike">
                          <a:solidFill>
                            <a:srgbClr val="3366CC"/>
                          </a:solidFill>
                          <a:effectLst/>
                          <a:hlinkClick r:id="rId18" tooltip="Chinese people in Myanmar"/>
                        </a:rPr>
                        <a:t>1,725,794</a:t>
                      </a:r>
                      <a:r>
                        <a:rPr lang="en-US">
                          <a:effectLst/>
                        </a:rPr>
                        <a:t> (2011)</a:t>
                      </a:r>
                      <a:r>
                        <a:rPr lang="en-US" b="0" i="0" u="none" strike="noStrike" baseline="30000">
                          <a:solidFill>
                            <a:srgbClr val="3366CC"/>
                          </a:solidFill>
                          <a:effectLst/>
                          <a:hlinkClick r:id="rId7"/>
                        </a:rPr>
                        <a:t>[1]</a:t>
                      </a:r>
                      <a:endParaRPr lang="en-US">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4932297"/>
                  </a:ext>
                </a:extLst>
              </a:tr>
              <a:tr h="0">
                <a:tc>
                  <a:txBody>
                    <a:bodyPr/>
                    <a:lstStyle/>
                    <a:p>
                      <a:pPr algn="l" fontAlgn="t"/>
                      <a:r>
                        <a:rPr lang="en-US" b="0">
                          <a:effectLst/>
                        </a:rPr>
                        <a:t> </a:t>
                      </a:r>
                      <a:r>
                        <a:rPr lang="en-US" b="0" u="none" strike="noStrike">
                          <a:solidFill>
                            <a:srgbClr val="3366CC"/>
                          </a:solidFill>
                          <a:effectLst/>
                          <a:hlinkClick r:id="rId19" tooltip="Canada"/>
                        </a:rPr>
                        <a:t>Canada</a:t>
                      </a:r>
                      <a:endParaRPr lang="en-US" b="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u="none" strike="noStrike">
                          <a:solidFill>
                            <a:srgbClr val="3366CC"/>
                          </a:solidFill>
                          <a:effectLst/>
                          <a:hlinkClick r:id="rId20" tooltip="Chinese Canadians"/>
                        </a:rPr>
                        <a:t>1,715,770</a:t>
                      </a:r>
                      <a:r>
                        <a:rPr lang="en-US">
                          <a:effectLst/>
                        </a:rPr>
                        <a:t> (2021)</a:t>
                      </a:r>
                      <a:r>
                        <a:rPr lang="en-US" b="0" i="0" u="none" strike="noStrike" baseline="30000">
                          <a:solidFill>
                            <a:srgbClr val="3366CC"/>
                          </a:solidFill>
                          <a:effectLst/>
                          <a:hlinkClick r:id="rId21"/>
                        </a:rPr>
                        <a:t>[6]</a:t>
                      </a:r>
                      <a:endParaRPr lang="en-US">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965801143"/>
                  </a:ext>
                </a:extLst>
              </a:tr>
              <a:tr h="0">
                <a:tc>
                  <a:txBody>
                    <a:bodyPr/>
                    <a:lstStyle/>
                    <a:p>
                      <a:pPr algn="l" fontAlgn="t"/>
                      <a:r>
                        <a:rPr lang="en-US" b="0">
                          <a:effectLst/>
                        </a:rPr>
                        <a:t> </a:t>
                      </a:r>
                      <a:r>
                        <a:rPr lang="en-US" b="0" u="none" strike="noStrike">
                          <a:solidFill>
                            <a:srgbClr val="3366CC"/>
                          </a:solidFill>
                          <a:effectLst/>
                          <a:hlinkClick r:id="rId22" tooltip="Australia"/>
                        </a:rPr>
                        <a:t>Australia</a:t>
                      </a:r>
                      <a:endParaRPr lang="en-US" b="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u="none" strike="noStrike">
                          <a:solidFill>
                            <a:srgbClr val="3366CC"/>
                          </a:solidFill>
                          <a:effectLst/>
                          <a:hlinkClick r:id="rId23" tooltip="Chinese Australians"/>
                        </a:rPr>
                        <a:t>1,390,639</a:t>
                      </a:r>
                      <a:r>
                        <a:rPr lang="en-US">
                          <a:effectLst/>
                        </a:rPr>
                        <a:t> (2021)</a:t>
                      </a:r>
                      <a:r>
                        <a:rPr lang="en-US" b="0" i="0" u="none" strike="noStrike" baseline="30000">
                          <a:solidFill>
                            <a:srgbClr val="3366CC"/>
                          </a:solidFill>
                          <a:effectLst/>
                          <a:hlinkClick r:id="rId24"/>
                        </a:rPr>
                        <a:t>[7]</a:t>
                      </a:r>
                      <a:endParaRPr lang="en-US">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766849954"/>
                  </a:ext>
                </a:extLst>
              </a:tr>
              <a:tr h="0">
                <a:tc>
                  <a:txBody>
                    <a:bodyPr/>
                    <a:lstStyle/>
                    <a:p>
                      <a:pPr algn="l" fontAlgn="t"/>
                      <a:r>
                        <a:rPr lang="en-US" b="0">
                          <a:effectLst/>
                        </a:rPr>
                        <a:t> </a:t>
                      </a:r>
                      <a:r>
                        <a:rPr lang="en-US" b="0" u="none" strike="noStrike">
                          <a:solidFill>
                            <a:srgbClr val="3366CC"/>
                          </a:solidFill>
                          <a:effectLst/>
                          <a:hlinkClick r:id="rId25" tooltip="Philippines"/>
                        </a:rPr>
                        <a:t>Philippines</a:t>
                      </a:r>
                      <a:endParaRPr lang="en-US" b="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u="none" strike="noStrike">
                          <a:solidFill>
                            <a:srgbClr val="3366CC"/>
                          </a:solidFill>
                          <a:effectLst/>
                          <a:hlinkClick r:id="rId26" tooltip="Chinese Filipino"/>
                        </a:rPr>
                        <a:t>1,350,000</a:t>
                      </a:r>
                      <a:r>
                        <a:rPr lang="en-US">
                          <a:effectLst/>
                        </a:rPr>
                        <a:t> (2013)</a:t>
                      </a:r>
                      <a:r>
                        <a:rPr lang="en-US" b="0" i="0" u="none" strike="noStrike" baseline="30000">
                          <a:solidFill>
                            <a:srgbClr val="3366CC"/>
                          </a:solidFill>
                          <a:effectLst/>
                          <a:hlinkClick r:id="rId27"/>
                        </a:rPr>
                        <a:t>[8]</a:t>
                      </a:r>
                      <a:endParaRPr lang="en-US">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196909420"/>
                  </a:ext>
                </a:extLst>
              </a:tr>
              <a:tr h="0">
                <a:tc>
                  <a:txBody>
                    <a:bodyPr/>
                    <a:lstStyle/>
                    <a:p>
                      <a:pPr algn="l" fontAlgn="t"/>
                      <a:r>
                        <a:rPr lang="en-US" b="0">
                          <a:effectLst/>
                        </a:rPr>
                        <a:t> </a:t>
                      </a:r>
                      <a:r>
                        <a:rPr lang="en-US" b="0" u="none" strike="noStrike">
                          <a:solidFill>
                            <a:srgbClr val="3366CC"/>
                          </a:solidFill>
                          <a:effectLst/>
                          <a:hlinkClick r:id="rId28" tooltip="South Korea"/>
                        </a:rPr>
                        <a:t>South Korea</a:t>
                      </a:r>
                      <a:endParaRPr lang="en-US" b="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u="none" strike="noStrike" dirty="0">
                          <a:solidFill>
                            <a:srgbClr val="3366CC"/>
                          </a:solidFill>
                          <a:effectLst/>
                          <a:hlinkClick r:id="rId29" tooltip="Chinese in South Korea"/>
                        </a:rPr>
                        <a:t>1,070,566</a:t>
                      </a:r>
                      <a:r>
                        <a:rPr lang="en-US" dirty="0">
                          <a:effectLst/>
                        </a:rPr>
                        <a:t> (2018)</a:t>
                      </a:r>
                      <a:r>
                        <a:rPr lang="en-US" b="0" i="0" u="none" strike="noStrike" baseline="30000" dirty="0">
                          <a:solidFill>
                            <a:srgbClr val="3366CC"/>
                          </a:solidFill>
                          <a:effectLst/>
                          <a:hlinkClick r:id="rId30"/>
                        </a:rPr>
                        <a:t>[9]</a:t>
                      </a:r>
                      <a:endParaRPr lang="en-US" dirty="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426994902"/>
                  </a:ext>
                </a:extLst>
              </a:tr>
            </a:tbl>
          </a:graphicData>
        </a:graphic>
      </p:graphicFrame>
      <p:pic>
        <p:nvPicPr>
          <p:cNvPr id="1026" name="Picture 2">
            <a:extLst>
              <a:ext uri="{FF2B5EF4-FFF2-40B4-BE49-F238E27FC236}">
                <a16:creationId xmlns:a16="http://schemas.microsoft.com/office/drawing/2014/main" id="{E2960187-E2B9-50FD-826C-B05A55BADF06}"/>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898711" y="2924521"/>
            <a:ext cx="8666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596D2D23-03F2-AD19-4BBF-2E6F675D01C5}"/>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898711" y="2924521"/>
            <a:ext cx="8666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A728EC4-55A8-F2FF-12D1-28B5D01D039D}"/>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898711" y="2924521"/>
            <a:ext cx="8666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0FFBE0D2-6C71-F2B3-C1BA-A6FE94D635BA}"/>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898711" y="2924521"/>
            <a:ext cx="8666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A4C7E67-E22F-FD9E-2D16-AF4C17521AC1}"/>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898711" y="2924521"/>
            <a:ext cx="8666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13BCAF9F-3FCF-0919-55DD-C6BB73CC1627}"/>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898711" y="2924521"/>
            <a:ext cx="8666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D7BC44E-DE77-5861-B21B-B41F4231BD1D}"/>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898711" y="2924521"/>
            <a:ext cx="8666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6973C066-5782-3885-5C7B-271D5A092865}"/>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898711" y="2924521"/>
            <a:ext cx="8666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5B3C3299-E57D-F0FE-63EB-56FC0AB77DE1}"/>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898711" y="2924521"/>
            <a:ext cx="8666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1D56B518-B17C-C97B-C7BE-E02F373E2FE4}"/>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898711" y="2924521"/>
            <a:ext cx="86665" cy="14287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A688669A-365D-E4CF-FB4A-A12136A933D0}"/>
              </a:ext>
            </a:extLst>
          </p:cNvPr>
          <p:cNvSpPr>
            <a:spLocks noGrp="1"/>
          </p:cNvSpPr>
          <p:nvPr>
            <p:ph type="sldNum" sz="quarter" idx="12"/>
          </p:nvPr>
        </p:nvSpPr>
        <p:spPr/>
        <p:txBody>
          <a:bodyPr/>
          <a:lstStyle/>
          <a:p>
            <a:fld id="{8E65DDB9-E84A-4787-99F1-1C115AABD511}" type="slidenum">
              <a:rPr lang="en-US" smtClean="0"/>
              <a:t>59</a:t>
            </a:fld>
            <a:endParaRPr lang="en-US"/>
          </a:p>
        </p:txBody>
      </p:sp>
    </p:spTree>
    <p:extLst>
      <p:ext uri="{BB962C8B-B14F-4D97-AF65-F5344CB8AC3E}">
        <p14:creationId xmlns:p14="http://schemas.microsoft.com/office/powerpoint/2010/main" val="176263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1C91B-B5D6-2D2B-D705-276358AB600E}"/>
              </a:ext>
            </a:extLst>
          </p:cNvPr>
          <p:cNvSpPr>
            <a:spLocks noGrp="1"/>
          </p:cNvSpPr>
          <p:nvPr>
            <p:ph type="title"/>
          </p:nvPr>
        </p:nvSpPr>
        <p:spPr/>
        <p:txBody>
          <a:bodyPr/>
          <a:lstStyle/>
          <a:p>
            <a:r>
              <a:rPr lang="en-US" dirty="0"/>
              <a:t>Lack(!) of mutual intelligibility </a:t>
            </a:r>
          </a:p>
        </p:txBody>
      </p:sp>
      <p:sp>
        <p:nvSpPr>
          <p:cNvPr id="3" name="Content Placeholder 2">
            <a:extLst>
              <a:ext uri="{FF2B5EF4-FFF2-40B4-BE49-F238E27FC236}">
                <a16:creationId xmlns:a16="http://schemas.microsoft.com/office/drawing/2014/main" id="{E0250E7A-2EAF-1727-7232-5E50AC9B4BDC}"/>
              </a:ext>
            </a:extLst>
          </p:cNvPr>
          <p:cNvSpPr>
            <a:spLocks noGrp="1"/>
          </p:cNvSpPr>
          <p:nvPr>
            <p:ph idx="1"/>
          </p:nvPr>
        </p:nvSpPr>
        <p:spPr/>
        <p:txBody>
          <a:bodyPr/>
          <a:lstStyle/>
          <a:p>
            <a:pPr marL="457200" indent="-457200">
              <a:buFontTx/>
              <a:buChar char="-"/>
            </a:pPr>
            <a:r>
              <a:rPr lang="en-US" dirty="0"/>
              <a:t>Lack of mutual intelligibility.</a:t>
            </a:r>
          </a:p>
          <a:p>
            <a:pPr marL="457200" indent="-457200">
              <a:buFontTx/>
              <a:buChar char="-"/>
            </a:pPr>
            <a:r>
              <a:rPr lang="en-US" dirty="0"/>
              <a:t>Example recordings</a:t>
            </a:r>
          </a:p>
          <a:p>
            <a:pPr marL="457200" indent="-457200">
              <a:buFontTx/>
              <a:buChar char="-"/>
            </a:pPr>
            <a:r>
              <a:rPr lang="en-US" dirty="0"/>
              <a:t>Mandarin </a:t>
            </a:r>
          </a:p>
          <a:p>
            <a:pPr marL="457200" indent="-457200">
              <a:buFontTx/>
              <a:buChar char="-"/>
            </a:pPr>
            <a:r>
              <a:rPr lang="en-US" dirty="0"/>
              <a:t>Yue/Cantonese</a:t>
            </a:r>
          </a:p>
          <a:p>
            <a:pPr marL="457200" indent="-457200">
              <a:buFontTx/>
              <a:buChar char="-"/>
            </a:pPr>
            <a:r>
              <a:rPr lang="en-US" dirty="0"/>
              <a:t>Mutual intelligibility: a relationship btw languages or dialects.</a:t>
            </a:r>
          </a:p>
          <a:p>
            <a:pPr marL="457200" indent="-457200">
              <a:buFontTx/>
              <a:buChar char="-"/>
            </a:pPr>
            <a:r>
              <a:rPr lang="en-US" dirty="0"/>
              <a:t>Factors:</a:t>
            </a:r>
          </a:p>
          <a:p>
            <a:pPr marL="457200" lvl="1" indent="-457200">
              <a:buFontTx/>
              <a:buChar char="-"/>
            </a:pPr>
            <a:r>
              <a:rPr lang="en-US" dirty="0"/>
              <a:t>China’s size (9.6 mil km²); Europe’s size (10.5 mil km²)</a:t>
            </a:r>
          </a:p>
          <a:p>
            <a:pPr marL="457200" lvl="1" indent="-457200">
              <a:buFontTx/>
              <a:buChar char="-"/>
            </a:pPr>
            <a:r>
              <a:rPr lang="en-US" dirty="0"/>
              <a:t>China’s imperial system (until the early 20</a:t>
            </a:r>
            <a:r>
              <a:rPr lang="en-US" baseline="30000" dirty="0"/>
              <a:t>th</a:t>
            </a:r>
            <a:r>
              <a:rPr lang="en-US" dirty="0"/>
              <a:t> century)</a:t>
            </a:r>
          </a:p>
          <a:p>
            <a:pPr marL="457200" indent="-457200">
              <a:buFontTx/>
              <a:buChar char="-"/>
            </a:pPr>
            <a:r>
              <a:rPr lang="en-US" dirty="0"/>
              <a:t>Mandarin as the official language and the character system as a unifying force. </a:t>
            </a:r>
          </a:p>
        </p:txBody>
      </p:sp>
      <p:pic>
        <p:nvPicPr>
          <p:cNvPr id="4" name="Mandarin">
            <a:hlinkClick r:id="" action="ppaction://media"/>
            <a:extLst>
              <a:ext uri="{FF2B5EF4-FFF2-40B4-BE49-F238E27FC236}">
                <a16:creationId xmlns:a16="http://schemas.microsoft.com/office/drawing/2014/main" id="{875B8DF7-7FAB-596F-632E-43FE1191115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46664" y="2819400"/>
            <a:ext cx="609600" cy="609600"/>
          </a:xfrm>
          <a:prstGeom prst="rect">
            <a:avLst/>
          </a:prstGeom>
        </p:spPr>
      </p:pic>
      <p:pic>
        <p:nvPicPr>
          <p:cNvPr id="5" name="Cantonese">
            <a:hlinkClick r:id="" action="ppaction://media"/>
            <a:extLst>
              <a:ext uri="{FF2B5EF4-FFF2-40B4-BE49-F238E27FC236}">
                <a16:creationId xmlns:a16="http://schemas.microsoft.com/office/drawing/2014/main" id="{010D5426-2F3C-FFAF-4D11-C3FCCD8BFBA1}"/>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777842" y="3242400"/>
            <a:ext cx="609600" cy="609600"/>
          </a:xfrm>
          <a:prstGeom prst="rect">
            <a:avLst/>
          </a:prstGeom>
        </p:spPr>
      </p:pic>
      <p:sp>
        <p:nvSpPr>
          <p:cNvPr id="7" name="Slide Number Placeholder 6">
            <a:extLst>
              <a:ext uri="{FF2B5EF4-FFF2-40B4-BE49-F238E27FC236}">
                <a16:creationId xmlns:a16="http://schemas.microsoft.com/office/drawing/2014/main" id="{81A58CFF-F70B-3847-048A-0299871F2E53}"/>
              </a:ext>
            </a:extLst>
          </p:cNvPr>
          <p:cNvSpPr>
            <a:spLocks noGrp="1"/>
          </p:cNvSpPr>
          <p:nvPr>
            <p:ph type="sldNum" sz="quarter" idx="12"/>
          </p:nvPr>
        </p:nvSpPr>
        <p:spPr/>
        <p:txBody>
          <a:bodyPr/>
          <a:lstStyle/>
          <a:p>
            <a:fld id="{8E65DDB9-E84A-4787-99F1-1C115AABD511}" type="slidenum">
              <a:rPr lang="en-US" smtClean="0"/>
              <a:t>6</a:t>
            </a:fld>
            <a:endParaRPr lang="en-US"/>
          </a:p>
        </p:txBody>
      </p:sp>
    </p:spTree>
    <p:extLst>
      <p:ext uri="{BB962C8B-B14F-4D97-AF65-F5344CB8AC3E}">
        <p14:creationId xmlns:p14="http://schemas.microsoft.com/office/powerpoint/2010/main" val="367957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9933"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572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93051-6E86-A2EA-641C-B2C48B6DED0C}"/>
              </a:ext>
            </a:extLst>
          </p:cNvPr>
          <p:cNvSpPr>
            <a:spLocks noGrp="1"/>
          </p:cNvSpPr>
          <p:nvPr>
            <p:ph type="title"/>
          </p:nvPr>
        </p:nvSpPr>
        <p:spPr/>
        <p:txBody>
          <a:bodyPr/>
          <a:lstStyle/>
          <a:p>
            <a:r>
              <a:rPr lang="en-US" dirty="0"/>
              <a:t>Mandarin Chinese spoken and script used</a:t>
            </a:r>
          </a:p>
        </p:txBody>
      </p:sp>
      <p:sp>
        <p:nvSpPr>
          <p:cNvPr id="3" name="Content Placeholder 2">
            <a:extLst>
              <a:ext uri="{FF2B5EF4-FFF2-40B4-BE49-F238E27FC236}">
                <a16:creationId xmlns:a16="http://schemas.microsoft.com/office/drawing/2014/main" id="{9DBA1D3F-6A23-9CE9-AF40-7CA521CC3E4B}"/>
              </a:ext>
            </a:extLst>
          </p:cNvPr>
          <p:cNvSpPr>
            <a:spLocks noGrp="1"/>
          </p:cNvSpPr>
          <p:nvPr>
            <p:ph idx="1"/>
          </p:nvPr>
        </p:nvSpPr>
        <p:spPr/>
        <p:txBody>
          <a:bodyPr/>
          <a:lstStyle/>
          <a:p>
            <a:r>
              <a:rPr lang="en-US" dirty="0"/>
              <a:t>Standard Chinese spoken as an official language in: </a:t>
            </a:r>
          </a:p>
          <a:p>
            <a:r>
              <a:rPr lang="en-US" dirty="0"/>
              <a:t>	- China (incl. Hong Kong, Macau)</a:t>
            </a:r>
          </a:p>
          <a:p>
            <a:r>
              <a:rPr lang="en-US" dirty="0"/>
              <a:t>	- Singapore </a:t>
            </a:r>
          </a:p>
          <a:p>
            <a:r>
              <a:rPr lang="en-US" dirty="0"/>
              <a:t>	- Taiwan</a:t>
            </a:r>
          </a:p>
          <a:p>
            <a:endParaRPr lang="en-US" dirty="0"/>
          </a:p>
          <a:p>
            <a:r>
              <a:rPr lang="en-US" dirty="0"/>
              <a:t>Used by the United Nations as one of the official languages.</a:t>
            </a:r>
          </a:p>
          <a:p>
            <a:r>
              <a:rPr lang="en-US" dirty="0"/>
              <a:t>The simplified script.</a:t>
            </a:r>
          </a:p>
          <a:p>
            <a:endParaRPr lang="en-US" dirty="0"/>
          </a:p>
          <a:p>
            <a:endParaRPr lang="en-US" dirty="0"/>
          </a:p>
        </p:txBody>
      </p:sp>
      <p:sp>
        <p:nvSpPr>
          <p:cNvPr id="5" name="Slide Number Placeholder 4">
            <a:extLst>
              <a:ext uri="{FF2B5EF4-FFF2-40B4-BE49-F238E27FC236}">
                <a16:creationId xmlns:a16="http://schemas.microsoft.com/office/drawing/2014/main" id="{1EEC1F32-DC34-9C23-6FAA-C97530E45D2C}"/>
              </a:ext>
            </a:extLst>
          </p:cNvPr>
          <p:cNvSpPr>
            <a:spLocks noGrp="1"/>
          </p:cNvSpPr>
          <p:nvPr>
            <p:ph type="sldNum" sz="quarter" idx="12"/>
          </p:nvPr>
        </p:nvSpPr>
        <p:spPr/>
        <p:txBody>
          <a:bodyPr/>
          <a:lstStyle/>
          <a:p>
            <a:fld id="{8E65DDB9-E84A-4787-99F1-1C115AABD511}" type="slidenum">
              <a:rPr lang="en-US" smtClean="0"/>
              <a:t>60</a:t>
            </a:fld>
            <a:endParaRPr lang="en-US"/>
          </a:p>
        </p:txBody>
      </p:sp>
    </p:spTree>
    <p:extLst>
      <p:ext uri="{BB962C8B-B14F-4D97-AF65-F5344CB8AC3E}">
        <p14:creationId xmlns:p14="http://schemas.microsoft.com/office/powerpoint/2010/main" val="180983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A6C00-F09D-A305-5C58-891B74F5101E}"/>
              </a:ext>
            </a:extLst>
          </p:cNvPr>
          <p:cNvSpPr>
            <a:spLocks noGrp="1"/>
          </p:cNvSpPr>
          <p:nvPr>
            <p:ph type="title"/>
          </p:nvPr>
        </p:nvSpPr>
        <p:spPr/>
        <p:txBody>
          <a:bodyPr/>
          <a:lstStyle/>
          <a:p>
            <a:r>
              <a:rPr lang="en-US" dirty="0"/>
              <a:t>Writing system</a:t>
            </a:r>
          </a:p>
        </p:txBody>
      </p:sp>
      <p:sp>
        <p:nvSpPr>
          <p:cNvPr id="3" name="Content Placeholder 2">
            <a:extLst>
              <a:ext uri="{FF2B5EF4-FFF2-40B4-BE49-F238E27FC236}">
                <a16:creationId xmlns:a16="http://schemas.microsoft.com/office/drawing/2014/main" id="{A7F94B57-60B0-028A-1AB1-30AE563ED3B9}"/>
              </a:ext>
            </a:extLst>
          </p:cNvPr>
          <p:cNvSpPr>
            <a:spLocks noGrp="1"/>
          </p:cNvSpPr>
          <p:nvPr>
            <p:ph idx="1"/>
          </p:nvPr>
        </p:nvSpPr>
        <p:spPr>
          <a:xfrm>
            <a:off x="540000" y="1637108"/>
            <a:ext cx="10753200" cy="3960000"/>
          </a:xfrm>
        </p:spPr>
        <p:txBody>
          <a:bodyPr/>
          <a:lstStyle/>
          <a:p>
            <a:r>
              <a:rPr lang="en-US" dirty="0"/>
              <a:t>Evolution:</a:t>
            </a:r>
          </a:p>
          <a:p>
            <a:r>
              <a:rPr lang="en-US" dirty="0"/>
              <a:t>Traditional version used till end of WWII.</a:t>
            </a:r>
          </a:p>
          <a:p>
            <a:r>
              <a:rPr lang="en-US" dirty="0"/>
              <a:t>In 1950s, 1960s, the Chinese communist gov. started simplification process, resulted in the current system.</a:t>
            </a:r>
          </a:p>
          <a:p>
            <a:r>
              <a:rPr lang="en-US" dirty="0"/>
              <a:t>	- Used also in Singapore and Malaysia.</a:t>
            </a:r>
          </a:p>
          <a:p>
            <a:endParaRPr lang="en-US" dirty="0"/>
          </a:p>
          <a:p>
            <a:r>
              <a:rPr lang="en-US" dirty="0"/>
              <a:t>Traditional version has remained:</a:t>
            </a:r>
          </a:p>
          <a:p>
            <a:r>
              <a:rPr lang="en-US" dirty="0"/>
              <a:t>	- Taiwan</a:t>
            </a:r>
          </a:p>
          <a:p>
            <a:r>
              <a:rPr lang="en-US" dirty="0"/>
              <a:t>	- Hong Kong (British colony until 1997)</a:t>
            </a:r>
          </a:p>
          <a:p>
            <a:r>
              <a:rPr lang="en-US" dirty="0"/>
              <a:t>	- Macau (Portuguese colony until 1999)</a:t>
            </a:r>
          </a:p>
          <a:p>
            <a:r>
              <a:rPr lang="en-US" dirty="0"/>
              <a:t> </a:t>
            </a:r>
          </a:p>
          <a:p>
            <a:endParaRPr lang="en-US" dirty="0"/>
          </a:p>
        </p:txBody>
      </p:sp>
      <p:sp>
        <p:nvSpPr>
          <p:cNvPr id="5" name="Slide Number Placeholder 4">
            <a:extLst>
              <a:ext uri="{FF2B5EF4-FFF2-40B4-BE49-F238E27FC236}">
                <a16:creationId xmlns:a16="http://schemas.microsoft.com/office/drawing/2014/main" id="{817D7B63-37E0-09BD-C939-C26CDB62DA3D}"/>
              </a:ext>
            </a:extLst>
          </p:cNvPr>
          <p:cNvSpPr>
            <a:spLocks noGrp="1"/>
          </p:cNvSpPr>
          <p:nvPr>
            <p:ph type="sldNum" sz="quarter" idx="12"/>
          </p:nvPr>
        </p:nvSpPr>
        <p:spPr/>
        <p:txBody>
          <a:bodyPr/>
          <a:lstStyle/>
          <a:p>
            <a:fld id="{8E65DDB9-E84A-4787-99F1-1C115AABD511}" type="slidenum">
              <a:rPr lang="en-US" smtClean="0"/>
              <a:t>61</a:t>
            </a:fld>
            <a:endParaRPr lang="en-US"/>
          </a:p>
        </p:txBody>
      </p:sp>
    </p:spTree>
    <p:extLst>
      <p:ext uri="{BB962C8B-B14F-4D97-AF65-F5344CB8AC3E}">
        <p14:creationId xmlns:p14="http://schemas.microsoft.com/office/powerpoint/2010/main" val="26337292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D26E2-179E-8438-718A-4141E605743B}"/>
              </a:ext>
            </a:extLst>
          </p:cNvPr>
          <p:cNvSpPr>
            <a:spLocks noGrp="1"/>
          </p:cNvSpPr>
          <p:nvPr>
            <p:ph type="title"/>
          </p:nvPr>
        </p:nvSpPr>
        <p:spPr>
          <a:xfrm>
            <a:off x="230736" y="720000"/>
            <a:ext cx="6195701" cy="1459178"/>
          </a:xfrm>
        </p:spPr>
        <p:txBody>
          <a:bodyPr/>
          <a:lstStyle/>
          <a:p>
            <a:r>
              <a:rPr lang="en-US" dirty="0"/>
              <a:t>Diaspora and varieties of CN in Western countries</a:t>
            </a:r>
          </a:p>
        </p:txBody>
      </p:sp>
      <p:graphicFrame>
        <p:nvGraphicFramePr>
          <p:cNvPr id="6" name="Content Placeholder 5">
            <a:extLst>
              <a:ext uri="{FF2B5EF4-FFF2-40B4-BE49-F238E27FC236}">
                <a16:creationId xmlns:a16="http://schemas.microsoft.com/office/drawing/2014/main" id="{D87F69AC-A10E-9C58-D317-6CB2486C3CB5}"/>
              </a:ext>
            </a:extLst>
          </p:cNvPr>
          <p:cNvGraphicFramePr>
            <a:graphicFrameLocks noGrp="1"/>
          </p:cNvGraphicFramePr>
          <p:nvPr>
            <p:ph idx="1"/>
            <p:extLst>
              <p:ext uri="{D42A27DB-BD31-4B8C-83A1-F6EECF244321}">
                <p14:modId xmlns:p14="http://schemas.microsoft.com/office/powerpoint/2010/main" val="870158799"/>
              </p:ext>
            </p:extLst>
          </p:nvPr>
        </p:nvGraphicFramePr>
        <p:xfrm>
          <a:off x="6499738" y="2925921"/>
          <a:ext cx="10752135" cy="3931920"/>
        </p:xfrm>
        <a:graphic>
          <a:graphicData uri="http://schemas.openxmlformats.org/drawingml/2006/table">
            <a:tbl>
              <a:tblPr/>
              <a:tblGrid>
                <a:gridCol w="2150427">
                  <a:extLst>
                    <a:ext uri="{9D8B030D-6E8A-4147-A177-3AD203B41FA5}">
                      <a16:colId xmlns:a16="http://schemas.microsoft.com/office/drawing/2014/main" val="4250016433"/>
                    </a:ext>
                  </a:extLst>
                </a:gridCol>
                <a:gridCol w="2150427">
                  <a:extLst>
                    <a:ext uri="{9D8B030D-6E8A-4147-A177-3AD203B41FA5}">
                      <a16:colId xmlns:a16="http://schemas.microsoft.com/office/drawing/2014/main" val="2372886172"/>
                    </a:ext>
                  </a:extLst>
                </a:gridCol>
                <a:gridCol w="2150427">
                  <a:extLst>
                    <a:ext uri="{9D8B030D-6E8A-4147-A177-3AD203B41FA5}">
                      <a16:colId xmlns:a16="http://schemas.microsoft.com/office/drawing/2014/main" val="259962174"/>
                    </a:ext>
                  </a:extLst>
                </a:gridCol>
                <a:gridCol w="2150427">
                  <a:extLst>
                    <a:ext uri="{9D8B030D-6E8A-4147-A177-3AD203B41FA5}">
                      <a16:colId xmlns:a16="http://schemas.microsoft.com/office/drawing/2014/main" val="2441043863"/>
                    </a:ext>
                  </a:extLst>
                </a:gridCol>
                <a:gridCol w="2150427">
                  <a:extLst>
                    <a:ext uri="{9D8B030D-6E8A-4147-A177-3AD203B41FA5}">
                      <a16:colId xmlns:a16="http://schemas.microsoft.com/office/drawing/2014/main" val="70812826"/>
                    </a:ext>
                  </a:extLst>
                </a:gridCol>
              </a:tblGrid>
              <a:tr h="0">
                <a:tc>
                  <a:txBody>
                    <a:bodyPr/>
                    <a:lstStyle/>
                    <a:p>
                      <a:r>
                        <a:rPr lang="en-US">
                          <a:effectLst/>
                        </a:rPr>
                        <a:t> </a:t>
                      </a:r>
                      <a:r>
                        <a:rPr lang="en-US" u="sng">
                          <a:solidFill>
                            <a:srgbClr val="3366CC"/>
                          </a:solidFill>
                          <a:effectLst/>
                          <a:hlinkClick r:id="rId2"/>
                        </a:rPr>
                        <a:t>France</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u="none" strike="noStrike">
                          <a:solidFill>
                            <a:srgbClr val="3366CC"/>
                          </a:solidFill>
                          <a:effectLst/>
                          <a:hlinkClick r:id="rId3" tooltip="Chinese French"/>
                        </a:rPr>
                        <a:t>Chinese French</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600,000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2018</a:t>
                      </a:r>
                      <a:r>
                        <a:rPr lang="en-US" b="0" i="0" u="none" strike="noStrike" baseline="30000">
                          <a:solidFill>
                            <a:srgbClr val="3366CC"/>
                          </a:solidFill>
                          <a:effectLst/>
                          <a:hlinkClick r:id="rId4"/>
                        </a:rPr>
                        <a:t>[143]</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639023554"/>
                  </a:ext>
                </a:extLst>
              </a:tr>
              <a:tr h="0">
                <a:tc>
                  <a:txBody>
                    <a:bodyPr/>
                    <a:lstStyle/>
                    <a:p>
                      <a:r>
                        <a:rPr lang="en-US">
                          <a:effectLst/>
                        </a:rPr>
                        <a:t> </a:t>
                      </a:r>
                      <a:r>
                        <a:rPr lang="en-US" u="none" strike="noStrike">
                          <a:solidFill>
                            <a:srgbClr val="3366CC"/>
                          </a:solidFill>
                          <a:effectLst/>
                          <a:hlinkClick r:id="rId5" tooltip="United Kingdom"/>
                        </a:rPr>
                        <a:t>United Kingdom</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u="none" strike="noStrike">
                          <a:solidFill>
                            <a:srgbClr val="3366CC"/>
                          </a:solidFill>
                          <a:effectLst/>
                          <a:hlinkClick r:id="rId6" tooltip="British Chinese"/>
                        </a:rPr>
                        <a:t>British Chinese</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433,150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&lt;1%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2011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165976697"/>
                  </a:ext>
                </a:extLst>
              </a:tr>
              <a:tr h="0">
                <a:tc>
                  <a:txBody>
                    <a:bodyPr/>
                    <a:lstStyle/>
                    <a:p>
                      <a:r>
                        <a:rPr lang="en-US" dirty="0">
                          <a:effectLst/>
                        </a:rPr>
                        <a:t> </a:t>
                      </a:r>
                      <a:r>
                        <a:rPr lang="en-US" u="none" strike="noStrike" dirty="0">
                          <a:solidFill>
                            <a:srgbClr val="3366CC"/>
                          </a:solidFill>
                          <a:effectLst/>
                          <a:hlinkClick r:id="rId7" tooltip="Russia"/>
                        </a:rPr>
                        <a:t>Russia</a:t>
                      </a:r>
                      <a:endParaRPr lang="en-US" dirty="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u="none" strike="noStrike">
                          <a:solidFill>
                            <a:srgbClr val="3366CC"/>
                          </a:solidFill>
                          <a:effectLst/>
                          <a:hlinkClick r:id="rId8" tooltip="Chinese people in Russia"/>
                        </a:rPr>
                        <a:t>Chinese people in Russia</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28,943</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&lt;1%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2010</a:t>
                      </a:r>
                      <a:r>
                        <a:rPr lang="en-US" b="0" i="0" u="none" strike="noStrike" baseline="30000">
                          <a:solidFill>
                            <a:srgbClr val="3366CC"/>
                          </a:solidFill>
                          <a:effectLst/>
                          <a:hlinkClick r:id="rId9"/>
                        </a:rPr>
                        <a:t>[144]</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155130353"/>
                  </a:ext>
                </a:extLst>
              </a:tr>
              <a:tr h="0">
                <a:tc>
                  <a:txBody>
                    <a:bodyPr/>
                    <a:lstStyle/>
                    <a:p>
                      <a:r>
                        <a:rPr lang="en-US">
                          <a:effectLst/>
                        </a:rPr>
                        <a:t> </a:t>
                      </a:r>
                      <a:r>
                        <a:rPr lang="en-US" u="none" strike="noStrike">
                          <a:solidFill>
                            <a:srgbClr val="3366CC"/>
                          </a:solidFill>
                          <a:effectLst/>
                          <a:hlinkClick r:id="rId10" tooltip="Italy"/>
                        </a:rPr>
                        <a:t>Italy</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u="none" strike="noStrike">
                          <a:solidFill>
                            <a:srgbClr val="3366CC"/>
                          </a:solidFill>
                          <a:effectLst/>
                          <a:hlinkClick r:id="rId11" tooltip="Chinese people in Italy"/>
                        </a:rPr>
                        <a:t>Chinese people in Italy</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288,923</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&lt;1%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2020</a:t>
                      </a:r>
                      <a:r>
                        <a:rPr lang="en-US" b="0" i="0" u="none" strike="noStrike" baseline="30000">
                          <a:solidFill>
                            <a:srgbClr val="3366CC"/>
                          </a:solidFill>
                          <a:effectLst/>
                          <a:hlinkClick r:id="rId12"/>
                        </a:rPr>
                        <a:t>[145]</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887302604"/>
                  </a:ext>
                </a:extLst>
              </a:tr>
              <a:tr h="0">
                <a:tc>
                  <a:txBody>
                    <a:bodyPr/>
                    <a:lstStyle/>
                    <a:p>
                      <a:r>
                        <a:rPr lang="en-US">
                          <a:effectLst/>
                        </a:rPr>
                        <a:t> </a:t>
                      </a:r>
                      <a:r>
                        <a:rPr lang="en-US" u="none" strike="noStrike">
                          <a:solidFill>
                            <a:srgbClr val="3366CC"/>
                          </a:solidFill>
                          <a:effectLst/>
                          <a:hlinkClick r:id="rId13" tooltip="Spain"/>
                        </a:rPr>
                        <a:t>Spain</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u="none" strike="noStrike">
                          <a:solidFill>
                            <a:srgbClr val="3366CC"/>
                          </a:solidFill>
                          <a:effectLst/>
                          <a:hlinkClick r:id="rId14" tooltip="Chinese people in Spain"/>
                        </a:rPr>
                        <a:t>Chinese people in Spain</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197,390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&lt;1%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2020</a:t>
                      </a:r>
                      <a:r>
                        <a:rPr lang="en-US" b="0" i="0" u="none" strike="noStrike" baseline="30000">
                          <a:solidFill>
                            <a:srgbClr val="3366CC"/>
                          </a:solidFill>
                          <a:effectLst/>
                          <a:hlinkClick r:id="rId15"/>
                        </a:rPr>
                        <a:t>[146]</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082844118"/>
                  </a:ext>
                </a:extLst>
              </a:tr>
              <a:tr h="0">
                <a:tc>
                  <a:txBody>
                    <a:bodyPr/>
                    <a:lstStyle/>
                    <a:p>
                      <a:r>
                        <a:rPr lang="en-US">
                          <a:effectLst/>
                        </a:rPr>
                        <a:t> </a:t>
                      </a:r>
                      <a:r>
                        <a:rPr lang="en-US" u="none" strike="noStrike">
                          <a:solidFill>
                            <a:srgbClr val="3366CC"/>
                          </a:solidFill>
                          <a:effectLst/>
                          <a:hlinkClick r:id="rId16" tooltip="Germany"/>
                        </a:rPr>
                        <a:t>Germany</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u="none" strike="noStrike">
                          <a:solidFill>
                            <a:srgbClr val="3366CC"/>
                          </a:solidFill>
                          <a:effectLst/>
                          <a:hlinkClick r:id="rId17" tooltip="Chinese people in Germany"/>
                        </a:rPr>
                        <a:t>Chinese people in Germany</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145,610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&lt;1%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2020</a:t>
                      </a:r>
                      <a:r>
                        <a:rPr lang="en-US" b="0" i="0" u="none" strike="noStrike" baseline="30000">
                          <a:solidFill>
                            <a:srgbClr val="3366CC"/>
                          </a:solidFill>
                          <a:effectLst/>
                          <a:hlinkClick r:id="rId18"/>
                        </a:rPr>
                        <a:t>[147]</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560604102"/>
                  </a:ext>
                </a:extLst>
              </a:tr>
              <a:tr h="0">
                <a:tc>
                  <a:txBody>
                    <a:bodyPr/>
                    <a:lstStyle/>
                    <a:p>
                      <a:r>
                        <a:rPr lang="en-US">
                          <a:effectLst/>
                        </a:rPr>
                        <a:t> </a:t>
                      </a:r>
                      <a:r>
                        <a:rPr lang="en-US" u="none" strike="noStrike">
                          <a:solidFill>
                            <a:srgbClr val="3366CC"/>
                          </a:solidFill>
                          <a:effectLst/>
                          <a:hlinkClick r:id="rId19" tooltip="Netherlands"/>
                        </a:rPr>
                        <a:t>Netherlands</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u="none" strike="noStrike">
                          <a:solidFill>
                            <a:srgbClr val="3366CC"/>
                          </a:solidFill>
                          <a:effectLst/>
                          <a:hlinkClick r:id="rId20" tooltip="Chinese people in the Netherlands"/>
                        </a:rPr>
                        <a:t>Chinese people in the Netherlands</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94,000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&lt;1%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2018</a:t>
                      </a:r>
                      <a:r>
                        <a:rPr lang="en-US" baseline="30000" dirty="0">
                          <a:effectLst/>
                        </a:rPr>
                        <a:t>[</a:t>
                      </a:r>
                      <a:r>
                        <a:rPr lang="en-US" i="1" u="none" strike="noStrike" baseline="30000" dirty="0">
                          <a:solidFill>
                            <a:srgbClr val="3366CC"/>
                          </a:solidFill>
                          <a:effectLst/>
                          <a:hlinkClick r:id="rId21" tooltip="Wikipedia:Citation needed"/>
                        </a:rPr>
                        <a:t>citation needed</a:t>
                      </a:r>
                      <a:r>
                        <a:rPr lang="en-US" baseline="30000" dirty="0">
                          <a:effectLst/>
                        </a:rPr>
                        <a:t>]</a:t>
                      </a:r>
                      <a:endParaRPr lang="en-US" dirty="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818071009"/>
                  </a:ext>
                </a:extLst>
              </a:tr>
            </a:tbl>
          </a:graphicData>
        </a:graphic>
      </p:graphicFrame>
      <p:graphicFrame>
        <p:nvGraphicFramePr>
          <p:cNvPr id="7" name="Table 6">
            <a:extLst>
              <a:ext uri="{FF2B5EF4-FFF2-40B4-BE49-F238E27FC236}">
                <a16:creationId xmlns:a16="http://schemas.microsoft.com/office/drawing/2014/main" id="{51B144DB-2EC5-3D19-936D-5A7F101D3AED}"/>
              </a:ext>
            </a:extLst>
          </p:cNvPr>
          <p:cNvGraphicFramePr>
            <a:graphicFrameLocks noGrp="1"/>
          </p:cNvGraphicFramePr>
          <p:nvPr>
            <p:extLst>
              <p:ext uri="{D42A27DB-BD31-4B8C-83A1-F6EECF244321}">
                <p14:modId xmlns:p14="http://schemas.microsoft.com/office/powerpoint/2010/main" val="2293264328"/>
              </p:ext>
            </p:extLst>
          </p:nvPr>
        </p:nvGraphicFramePr>
        <p:xfrm>
          <a:off x="6499737" y="1107061"/>
          <a:ext cx="10752135" cy="1828800"/>
        </p:xfrm>
        <a:graphic>
          <a:graphicData uri="http://schemas.openxmlformats.org/drawingml/2006/table">
            <a:tbl>
              <a:tblPr/>
              <a:tblGrid>
                <a:gridCol w="2150427">
                  <a:extLst>
                    <a:ext uri="{9D8B030D-6E8A-4147-A177-3AD203B41FA5}">
                      <a16:colId xmlns:a16="http://schemas.microsoft.com/office/drawing/2014/main" val="4130245058"/>
                    </a:ext>
                  </a:extLst>
                </a:gridCol>
                <a:gridCol w="2150427">
                  <a:extLst>
                    <a:ext uri="{9D8B030D-6E8A-4147-A177-3AD203B41FA5}">
                      <a16:colId xmlns:a16="http://schemas.microsoft.com/office/drawing/2014/main" val="2065222340"/>
                    </a:ext>
                  </a:extLst>
                </a:gridCol>
                <a:gridCol w="2150427">
                  <a:extLst>
                    <a:ext uri="{9D8B030D-6E8A-4147-A177-3AD203B41FA5}">
                      <a16:colId xmlns:a16="http://schemas.microsoft.com/office/drawing/2014/main" val="869963164"/>
                    </a:ext>
                  </a:extLst>
                </a:gridCol>
                <a:gridCol w="2150427">
                  <a:extLst>
                    <a:ext uri="{9D8B030D-6E8A-4147-A177-3AD203B41FA5}">
                      <a16:colId xmlns:a16="http://schemas.microsoft.com/office/drawing/2014/main" val="1225482775"/>
                    </a:ext>
                  </a:extLst>
                </a:gridCol>
                <a:gridCol w="2150427">
                  <a:extLst>
                    <a:ext uri="{9D8B030D-6E8A-4147-A177-3AD203B41FA5}">
                      <a16:colId xmlns:a16="http://schemas.microsoft.com/office/drawing/2014/main" val="1365160892"/>
                    </a:ext>
                  </a:extLst>
                </a:gridCol>
              </a:tblGrid>
              <a:tr h="0">
                <a:tc>
                  <a:txBody>
                    <a:bodyPr/>
                    <a:lstStyle/>
                    <a:p>
                      <a:r>
                        <a:rPr lang="en-US">
                          <a:effectLst/>
                        </a:rPr>
                        <a:t> </a:t>
                      </a:r>
                      <a:r>
                        <a:rPr lang="en-US" u="none" strike="noStrike">
                          <a:solidFill>
                            <a:srgbClr val="3366CC"/>
                          </a:solidFill>
                          <a:effectLst/>
                          <a:hlinkClick r:id="rId22" tooltip="United States"/>
                        </a:rPr>
                        <a:t>United States</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u="none" strike="noStrike">
                          <a:solidFill>
                            <a:srgbClr val="3366CC"/>
                          </a:solidFill>
                          <a:effectLst/>
                          <a:hlinkClick r:id="rId23" tooltip="Chinese American"/>
                        </a:rPr>
                        <a:t>Chinese American</a:t>
                      </a:r>
                      <a:r>
                        <a:rPr lang="en-US">
                          <a:effectLst/>
                        </a:rPr>
                        <a:t>, </a:t>
                      </a:r>
                      <a:r>
                        <a:rPr lang="en-US" u="none" strike="noStrike">
                          <a:solidFill>
                            <a:srgbClr val="3366CC"/>
                          </a:solidFill>
                          <a:effectLst/>
                          <a:hlinkClick r:id="rId24" tooltip="American-born Chinese"/>
                        </a:rPr>
                        <a:t>American-born Chinese</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5,025,817</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1.5%</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2017</a:t>
                      </a:r>
                      <a:r>
                        <a:rPr lang="en-US" b="0" i="0" u="none" strike="noStrike" baseline="30000">
                          <a:solidFill>
                            <a:srgbClr val="3366CC"/>
                          </a:solidFill>
                          <a:effectLst/>
                          <a:hlinkClick r:id="rId25"/>
                        </a:rPr>
                        <a:t>[157]</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703990971"/>
                  </a:ext>
                </a:extLst>
              </a:tr>
              <a:tr h="0">
                <a:tc>
                  <a:txBody>
                    <a:bodyPr/>
                    <a:lstStyle/>
                    <a:p>
                      <a:r>
                        <a:rPr lang="en-US" dirty="0">
                          <a:effectLst/>
                        </a:rPr>
                        <a:t> </a:t>
                      </a:r>
                      <a:r>
                        <a:rPr lang="en-US" u="none" strike="noStrike" dirty="0">
                          <a:solidFill>
                            <a:srgbClr val="3366CC"/>
                          </a:solidFill>
                          <a:effectLst/>
                          <a:hlinkClick r:id="rId26" tooltip="Canada"/>
                        </a:rPr>
                        <a:t>Canada</a:t>
                      </a:r>
                      <a:endParaRPr lang="en-US" dirty="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u="none" strike="noStrike" dirty="0">
                          <a:solidFill>
                            <a:srgbClr val="3366CC"/>
                          </a:solidFill>
                          <a:effectLst/>
                          <a:hlinkClick r:id="rId27" tooltip="Chinese Canadian"/>
                        </a:rPr>
                        <a:t>Chinese Canadian</a:t>
                      </a:r>
                      <a:r>
                        <a:rPr lang="en-US" dirty="0">
                          <a:effectLst/>
                        </a:rPr>
                        <a:t>, </a:t>
                      </a:r>
                      <a:r>
                        <a:rPr lang="en-US" u="none" strike="noStrike" dirty="0">
                          <a:solidFill>
                            <a:srgbClr val="3366CC"/>
                          </a:solidFill>
                          <a:effectLst/>
                          <a:hlinkClick r:id="rId28" tooltip="Canadian-born Chinese"/>
                        </a:rPr>
                        <a:t>Canadian-born Chinese</a:t>
                      </a:r>
                      <a:endParaRPr lang="en-US" dirty="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1,769,195</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5.1%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2016</a:t>
                      </a:r>
                      <a:r>
                        <a:rPr lang="en-US" b="0" i="0" u="none" strike="noStrike" baseline="30000" dirty="0">
                          <a:solidFill>
                            <a:srgbClr val="3366CC"/>
                          </a:solidFill>
                          <a:effectLst/>
                          <a:hlinkClick r:id="rId29"/>
                        </a:rPr>
                        <a:t>[158]</a:t>
                      </a:r>
                      <a:r>
                        <a:rPr lang="en-US" b="0" i="0" u="none" strike="noStrike" baseline="30000" dirty="0">
                          <a:solidFill>
                            <a:srgbClr val="3366CC"/>
                          </a:solidFill>
                          <a:effectLst/>
                          <a:hlinkClick r:id="rId30"/>
                        </a:rPr>
                        <a:t>[159]</a:t>
                      </a:r>
                      <a:endParaRPr lang="en-US" dirty="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869659023"/>
                  </a:ext>
                </a:extLst>
              </a:tr>
            </a:tbl>
          </a:graphicData>
        </a:graphic>
      </p:graphicFrame>
      <p:sp>
        <p:nvSpPr>
          <p:cNvPr id="8" name="Content Placeholder 2">
            <a:extLst>
              <a:ext uri="{FF2B5EF4-FFF2-40B4-BE49-F238E27FC236}">
                <a16:creationId xmlns:a16="http://schemas.microsoft.com/office/drawing/2014/main" id="{1F03162C-0B80-9D35-9C09-CE1911F70B10}"/>
              </a:ext>
            </a:extLst>
          </p:cNvPr>
          <p:cNvSpPr txBox="1">
            <a:spLocks/>
          </p:cNvSpPr>
          <p:nvPr/>
        </p:nvSpPr>
        <p:spPr>
          <a:xfrm>
            <a:off x="299102" y="2114646"/>
            <a:ext cx="5796898" cy="4113353"/>
          </a:xfrm>
          <a:prstGeom prst="rect">
            <a:avLst/>
          </a:prstGeom>
        </p:spPr>
        <p:txBody>
          <a:bodyPr vert="horz" lIns="0" tIns="0" rIns="0" bIns="0" rtlCol="0">
            <a:noAutofit/>
          </a:bodyPr>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1"/>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en-US" kern="0" dirty="0"/>
              <a:t>Cantonese (+trad. script) for earlier arrivals (1984, 1989)</a:t>
            </a:r>
          </a:p>
          <a:p>
            <a:r>
              <a:rPr lang="en-US" kern="0" dirty="0"/>
              <a:t>	</a:t>
            </a:r>
            <a:r>
              <a:rPr lang="en-US" sz="2200" kern="0" dirty="0"/>
              <a:t>1984: Sino-British Joint Declaration</a:t>
            </a:r>
          </a:p>
          <a:p>
            <a:r>
              <a:rPr lang="en-US" sz="2200" kern="0" dirty="0"/>
              <a:t>	1989: </a:t>
            </a:r>
          </a:p>
          <a:p>
            <a:endParaRPr lang="en-US" kern="0" dirty="0"/>
          </a:p>
          <a:p>
            <a:r>
              <a:rPr lang="en-US" kern="0" dirty="0"/>
              <a:t>Standard Chinese (+simp. script) for later arrivals</a:t>
            </a:r>
          </a:p>
        </p:txBody>
      </p:sp>
      <p:sp>
        <p:nvSpPr>
          <p:cNvPr id="4" name="Slide Number Placeholder 3">
            <a:extLst>
              <a:ext uri="{FF2B5EF4-FFF2-40B4-BE49-F238E27FC236}">
                <a16:creationId xmlns:a16="http://schemas.microsoft.com/office/drawing/2014/main" id="{F02D86F2-08A4-B0F2-4C36-3DC7EA32B228}"/>
              </a:ext>
            </a:extLst>
          </p:cNvPr>
          <p:cNvSpPr>
            <a:spLocks noGrp="1"/>
          </p:cNvSpPr>
          <p:nvPr>
            <p:ph type="sldNum" sz="quarter" idx="12"/>
          </p:nvPr>
        </p:nvSpPr>
        <p:spPr/>
        <p:txBody>
          <a:bodyPr/>
          <a:lstStyle/>
          <a:p>
            <a:fld id="{8E65DDB9-E84A-4787-99F1-1C115AABD511}" type="slidenum">
              <a:rPr lang="en-US" smtClean="0"/>
              <a:t>62</a:t>
            </a:fld>
            <a:endParaRPr lang="en-US"/>
          </a:p>
        </p:txBody>
      </p:sp>
    </p:spTree>
    <p:extLst>
      <p:ext uri="{BB962C8B-B14F-4D97-AF65-F5344CB8AC3E}">
        <p14:creationId xmlns:p14="http://schemas.microsoft.com/office/powerpoint/2010/main" val="28389189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C7DB-5FA1-3609-EE57-E6776E768E55}"/>
              </a:ext>
            </a:extLst>
          </p:cNvPr>
          <p:cNvSpPr>
            <a:spLocks noGrp="1"/>
          </p:cNvSpPr>
          <p:nvPr>
            <p:ph type="title"/>
          </p:nvPr>
        </p:nvSpPr>
        <p:spPr/>
        <p:txBody>
          <a:bodyPr/>
          <a:lstStyle/>
          <a:p>
            <a:r>
              <a:rPr lang="en-US" dirty="0"/>
              <a:t>Variation of Chinese characters</a:t>
            </a:r>
          </a:p>
        </p:txBody>
      </p:sp>
      <p:sp>
        <p:nvSpPr>
          <p:cNvPr id="3" name="Content Placeholder 2">
            <a:extLst>
              <a:ext uri="{FF2B5EF4-FFF2-40B4-BE49-F238E27FC236}">
                <a16:creationId xmlns:a16="http://schemas.microsoft.com/office/drawing/2014/main" id="{B49AB4EC-48AE-EE84-7114-C85C881E4FEE}"/>
              </a:ext>
            </a:extLst>
          </p:cNvPr>
          <p:cNvSpPr>
            <a:spLocks noGrp="1"/>
          </p:cNvSpPr>
          <p:nvPr>
            <p:ph idx="1"/>
          </p:nvPr>
        </p:nvSpPr>
        <p:spPr/>
        <p:txBody>
          <a:bodyPr>
            <a:normAutofit lnSpcReduction="10000"/>
          </a:bodyPr>
          <a:lstStyle/>
          <a:p>
            <a:r>
              <a:rPr lang="en-US" dirty="0"/>
              <a:t>2 standard sets of Chinese characters:</a:t>
            </a:r>
          </a:p>
          <a:p>
            <a:r>
              <a:rPr lang="en-US" dirty="0"/>
              <a:t>1) </a:t>
            </a:r>
            <a:r>
              <a:rPr lang="en-US" dirty="0" err="1"/>
              <a:t>Fántǐzì</a:t>
            </a:r>
            <a:r>
              <a:rPr lang="en-US" dirty="0"/>
              <a:t> </a:t>
            </a:r>
            <a:r>
              <a:rPr lang="zh-TW" altLang="en-US" dirty="0"/>
              <a:t>繁体字 </a:t>
            </a:r>
            <a:r>
              <a:rPr lang="en-US" dirty="0"/>
              <a:t>so-called traditional characters (Taiwan, Hong Kong, Macau)</a:t>
            </a:r>
          </a:p>
          <a:p>
            <a:r>
              <a:rPr lang="en-US" dirty="0"/>
              <a:t>2) </a:t>
            </a:r>
            <a:r>
              <a:rPr lang="en-US" dirty="0" err="1"/>
              <a:t>Jiǎntǐzì</a:t>
            </a:r>
            <a:r>
              <a:rPr lang="en-US" dirty="0"/>
              <a:t> </a:t>
            </a:r>
            <a:r>
              <a:rPr lang="zh-TW" altLang="en-US" dirty="0"/>
              <a:t>简体字 </a:t>
            </a:r>
            <a:r>
              <a:rPr lang="en-US" dirty="0"/>
              <a:t>so-called simplified characters (PRC, Singapore) (they are the result of reforms from the 1950s)</a:t>
            </a:r>
          </a:p>
          <a:p>
            <a:r>
              <a:rPr lang="en-US" dirty="0"/>
              <a:t>Difference: number of strokes (types of simplification to be covered later)</a:t>
            </a:r>
          </a:p>
          <a:p>
            <a:r>
              <a:rPr lang="en-US" dirty="0"/>
              <a:t>Traditional/simplified: </a:t>
            </a:r>
            <a:r>
              <a:rPr lang="zh-TW" altLang="en-US" dirty="0"/>
              <a:t>馬／马</a:t>
            </a:r>
            <a:r>
              <a:rPr lang="en-US" altLang="zh-TW" dirty="0"/>
              <a:t>; </a:t>
            </a:r>
            <a:r>
              <a:rPr lang="zh-TW" altLang="en-US" dirty="0"/>
              <a:t>國／国  </a:t>
            </a:r>
            <a:r>
              <a:rPr lang="en-US" altLang="zh-TW" dirty="0"/>
              <a:t>(</a:t>
            </a:r>
            <a:r>
              <a:rPr lang="en-US" dirty="0"/>
              <a:t>complicated characters simplified in 50s)</a:t>
            </a:r>
          </a:p>
          <a:p>
            <a:r>
              <a:rPr lang="zh-TW" altLang="en-US" dirty="0"/>
              <a:t>人／人</a:t>
            </a:r>
            <a:r>
              <a:rPr lang="en-US" altLang="zh-TW" dirty="0"/>
              <a:t>; </a:t>
            </a:r>
            <a:r>
              <a:rPr lang="zh-TW" altLang="en-US" dirty="0"/>
              <a:t>月／月  </a:t>
            </a:r>
            <a:r>
              <a:rPr lang="en-US" altLang="zh-TW" dirty="0"/>
              <a:t>(</a:t>
            </a:r>
            <a:r>
              <a:rPr lang="en-US" dirty="0"/>
              <a:t>easier ones remain unchanged)</a:t>
            </a:r>
          </a:p>
          <a:p>
            <a:endParaRPr lang="en-US" dirty="0"/>
          </a:p>
        </p:txBody>
      </p:sp>
      <p:sp>
        <p:nvSpPr>
          <p:cNvPr id="5" name="Slide Number Placeholder 4">
            <a:extLst>
              <a:ext uri="{FF2B5EF4-FFF2-40B4-BE49-F238E27FC236}">
                <a16:creationId xmlns:a16="http://schemas.microsoft.com/office/drawing/2014/main" id="{DCB591C8-C211-A0D9-03A6-E308FC7F007E}"/>
              </a:ext>
            </a:extLst>
          </p:cNvPr>
          <p:cNvSpPr>
            <a:spLocks noGrp="1"/>
          </p:cNvSpPr>
          <p:nvPr>
            <p:ph type="sldNum" sz="quarter" idx="12"/>
          </p:nvPr>
        </p:nvSpPr>
        <p:spPr/>
        <p:txBody>
          <a:bodyPr/>
          <a:lstStyle/>
          <a:p>
            <a:fld id="{9074843F-63A5-46D3-AD2E-6E41A65F0445}" type="slidenum">
              <a:rPr lang="en-US" smtClean="0"/>
              <a:t>63</a:t>
            </a:fld>
            <a:endParaRPr lang="en-US"/>
          </a:p>
        </p:txBody>
      </p:sp>
    </p:spTree>
    <p:extLst>
      <p:ext uri="{BB962C8B-B14F-4D97-AF65-F5344CB8AC3E}">
        <p14:creationId xmlns:p14="http://schemas.microsoft.com/office/powerpoint/2010/main" val="28295191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2F4AD-C7B2-2F1F-02EA-07F17A69E1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7EFBEC-B1A5-FC22-C261-50C16ED7CE4E}"/>
              </a:ext>
            </a:extLst>
          </p:cNvPr>
          <p:cNvSpPr>
            <a:spLocks noGrp="1"/>
          </p:cNvSpPr>
          <p:nvPr>
            <p:ph type="title"/>
          </p:nvPr>
        </p:nvSpPr>
        <p:spPr/>
        <p:txBody>
          <a:bodyPr/>
          <a:lstStyle/>
          <a:p>
            <a:r>
              <a:rPr lang="en-US" dirty="0"/>
              <a:t>Summary of session 3</a:t>
            </a:r>
          </a:p>
        </p:txBody>
      </p:sp>
      <p:sp>
        <p:nvSpPr>
          <p:cNvPr id="3" name="Content Placeholder 2">
            <a:extLst>
              <a:ext uri="{FF2B5EF4-FFF2-40B4-BE49-F238E27FC236}">
                <a16:creationId xmlns:a16="http://schemas.microsoft.com/office/drawing/2014/main" id="{CE37C6D6-F21B-5E3C-2A3F-499F48FCE05B}"/>
              </a:ext>
            </a:extLst>
          </p:cNvPr>
          <p:cNvSpPr>
            <a:spLocks noGrp="1"/>
          </p:cNvSpPr>
          <p:nvPr>
            <p:ph idx="1"/>
          </p:nvPr>
        </p:nvSpPr>
        <p:spPr/>
        <p:txBody>
          <a:bodyPr>
            <a:normAutofit fontScale="85000" lnSpcReduction="20000"/>
          </a:bodyPr>
          <a:lstStyle/>
          <a:p>
            <a:r>
              <a:rPr lang="en-US" dirty="0"/>
              <a:t>Overview of CN: </a:t>
            </a:r>
          </a:p>
          <a:p>
            <a:pPr marL="514350" indent="-514350">
              <a:buAutoNum type="arabicPeriod"/>
            </a:pPr>
            <a:r>
              <a:rPr lang="en-US" dirty="0"/>
              <a:t>Section of </a:t>
            </a:r>
            <a:r>
              <a:rPr lang="en-US" i="1" dirty="0"/>
              <a:t>Mandarin</a:t>
            </a:r>
            <a:r>
              <a:rPr lang="en-US" dirty="0"/>
              <a:t> and </a:t>
            </a:r>
            <a:r>
              <a:rPr lang="en-US" i="1" dirty="0"/>
              <a:t>Chinese</a:t>
            </a:r>
            <a:r>
              <a:rPr lang="en-US" dirty="0"/>
              <a:t> (languages): Define the difference between </a:t>
            </a:r>
            <a:r>
              <a:rPr lang="en-US" i="1" dirty="0"/>
              <a:t>Mandarin</a:t>
            </a:r>
            <a:r>
              <a:rPr lang="en-US" dirty="0"/>
              <a:t> and </a:t>
            </a:r>
            <a:r>
              <a:rPr lang="en-US" i="1" dirty="0"/>
              <a:t>Chinese</a:t>
            </a:r>
            <a:r>
              <a:rPr lang="en-US" dirty="0"/>
              <a:t>.</a:t>
            </a:r>
          </a:p>
          <a:p>
            <a:pPr marL="514350" indent="-514350">
              <a:buAutoNum type="arabicPeriod"/>
            </a:pPr>
            <a:r>
              <a:rPr lang="en-US" dirty="0">
                <a:highlight>
                  <a:srgbClr val="008000"/>
                </a:highlight>
              </a:rPr>
              <a:t>Section of </a:t>
            </a:r>
            <a:r>
              <a:rPr lang="en-US" dirty="0" err="1">
                <a:highlight>
                  <a:srgbClr val="008000"/>
                </a:highlight>
              </a:rPr>
              <a:t>pluricentricity</a:t>
            </a:r>
            <a:r>
              <a:rPr lang="en-US" dirty="0">
                <a:highlight>
                  <a:srgbClr val="008000"/>
                </a:highlight>
              </a:rPr>
              <a:t>: Find out where Mandarin is spoken.</a:t>
            </a:r>
          </a:p>
          <a:p>
            <a:pPr marL="514350" indent="-514350">
              <a:buAutoNum type="arabicPeriod"/>
            </a:pPr>
            <a:r>
              <a:rPr lang="en-US" dirty="0"/>
              <a:t>Section of writing: </a:t>
            </a:r>
            <a:r>
              <a:rPr lang="en-US" i="1" dirty="0"/>
              <a:t>characters</a:t>
            </a:r>
            <a:r>
              <a:rPr lang="en-US" dirty="0"/>
              <a:t> as a writing system.</a:t>
            </a:r>
          </a:p>
          <a:p>
            <a:pPr marL="514350" indent="-514350">
              <a:buAutoNum type="arabicPeriod"/>
            </a:pPr>
            <a:r>
              <a:rPr lang="en-US" dirty="0"/>
              <a:t>Typological features of Chinese:</a:t>
            </a:r>
          </a:p>
          <a:p>
            <a:pPr lvl="1"/>
            <a:r>
              <a:rPr lang="en-US" dirty="0"/>
              <a:t>	- </a:t>
            </a:r>
            <a:r>
              <a:rPr lang="en-US" dirty="0" err="1"/>
              <a:t>monosyllabicity</a:t>
            </a:r>
            <a:r>
              <a:rPr lang="en-US" dirty="0"/>
              <a:t> </a:t>
            </a:r>
          </a:p>
          <a:p>
            <a:pPr lvl="1"/>
            <a:r>
              <a:rPr lang="en-US" dirty="0"/>
              <a:t>	- homophony</a:t>
            </a:r>
          </a:p>
          <a:p>
            <a:pPr lvl="1"/>
            <a:r>
              <a:rPr lang="en-US" dirty="0"/>
              <a:t>	- classifier language (categorization)</a:t>
            </a:r>
          </a:p>
          <a:p>
            <a:pPr lvl="1"/>
            <a:r>
              <a:rPr lang="en-US" dirty="0"/>
              <a:t>	- </a:t>
            </a:r>
            <a:r>
              <a:rPr lang="en-US" dirty="0">
                <a:highlight>
                  <a:srgbClr val="008000"/>
                </a:highlight>
              </a:rPr>
              <a:t>tonal language</a:t>
            </a:r>
          </a:p>
          <a:p>
            <a:pPr lvl="1"/>
            <a:r>
              <a:rPr lang="en-US" dirty="0">
                <a:highlight>
                  <a:srgbClr val="008000"/>
                </a:highlight>
              </a:rPr>
              <a:t>	- rare affixation (analytic language)</a:t>
            </a:r>
          </a:p>
          <a:p>
            <a:pPr lvl="1"/>
            <a:r>
              <a:rPr lang="en-US" dirty="0">
                <a:highlight>
                  <a:srgbClr val="008000"/>
                </a:highlight>
              </a:rPr>
              <a:t>	</a:t>
            </a:r>
            <a:r>
              <a:rPr lang="en-US" strike="sngStrike" dirty="0">
                <a:highlight>
                  <a:srgbClr val="008000"/>
                </a:highlight>
              </a:rPr>
              <a:t>- </a:t>
            </a:r>
            <a:r>
              <a:rPr lang="en-US" dirty="0">
                <a:highlight>
                  <a:srgbClr val="008000"/>
                </a:highlight>
              </a:rPr>
              <a:t>The Chinese TIME</a:t>
            </a:r>
          </a:p>
          <a:p>
            <a:pPr marL="514350" indent="-514350">
              <a:buAutoNum type="arabicPeriod"/>
            </a:pPr>
            <a:r>
              <a:rPr lang="en-US" dirty="0"/>
              <a:t>Culture: the love of numbers</a:t>
            </a:r>
          </a:p>
        </p:txBody>
      </p:sp>
      <p:sp>
        <p:nvSpPr>
          <p:cNvPr id="5" name="Slide Number Placeholder 4">
            <a:extLst>
              <a:ext uri="{FF2B5EF4-FFF2-40B4-BE49-F238E27FC236}">
                <a16:creationId xmlns:a16="http://schemas.microsoft.com/office/drawing/2014/main" id="{056AC40B-9ABB-3599-8651-E234AB063EF1}"/>
              </a:ext>
            </a:extLst>
          </p:cNvPr>
          <p:cNvSpPr>
            <a:spLocks noGrp="1"/>
          </p:cNvSpPr>
          <p:nvPr>
            <p:ph type="sldNum" sz="quarter" idx="12"/>
          </p:nvPr>
        </p:nvSpPr>
        <p:spPr/>
        <p:txBody>
          <a:bodyPr/>
          <a:lstStyle/>
          <a:p>
            <a:fld id="{8E65DDB9-E84A-4787-99F1-1C115AABD511}" type="slidenum">
              <a:rPr lang="en-US" smtClean="0"/>
              <a:t>64</a:t>
            </a:fld>
            <a:endParaRPr lang="en-US"/>
          </a:p>
        </p:txBody>
      </p:sp>
    </p:spTree>
    <p:extLst>
      <p:ext uri="{BB962C8B-B14F-4D97-AF65-F5344CB8AC3E}">
        <p14:creationId xmlns:p14="http://schemas.microsoft.com/office/powerpoint/2010/main" val="36978021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1401F-64ED-A502-68B7-1E08D07AC9A0}"/>
              </a:ext>
            </a:extLst>
          </p:cNvPr>
          <p:cNvSpPr>
            <a:spLocks noGrp="1"/>
          </p:cNvSpPr>
          <p:nvPr>
            <p:ph type="title"/>
          </p:nvPr>
        </p:nvSpPr>
        <p:spPr/>
        <p:txBody>
          <a:bodyPr/>
          <a:lstStyle/>
          <a:p>
            <a:r>
              <a:rPr lang="en-US" dirty="0"/>
              <a:t>Preparation for next week</a:t>
            </a:r>
            <a:r>
              <a:rPr lang="zh-TW" altLang="en-US" dirty="0"/>
              <a:t> </a:t>
            </a:r>
            <a:r>
              <a:rPr lang="en-US" altLang="zh-TW" dirty="0"/>
              <a:t>(JP block)</a:t>
            </a:r>
            <a:endParaRPr lang="en-US" dirty="0"/>
          </a:p>
        </p:txBody>
      </p:sp>
      <p:sp>
        <p:nvSpPr>
          <p:cNvPr id="3" name="Content Placeholder 2">
            <a:extLst>
              <a:ext uri="{FF2B5EF4-FFF2-40B4-BE49-F238E27FC236}">
                <a16:creationId xmlns:a16="http://schemas.microsoft.com/office/drawing/2014/main" id="{90240852-A4A7-BF15-E9FB-D128D6E8781E}"/>
              </a:ext>
            </a:extLst>
          </p:cNvPr>
          <p:cNvSpPr>
            <a:spLocks noGrp="1"/>
          </p:cNvSpPr>
          <p:nvPr>
            <p:ph idx="1"/>
          </p:nvPr>
        </p:nvSpPr>
        <p:spPr/>
        <p:txBody>
          <a:bodyPr/>
          <a:lstStyle/>
          <a:p>
            <a:pPr rtl="0">
              <a:buFont typeface="+mj-lt"/>
              <a:buAutoNum type="arabicPeriod"/>
            </a:pPr>
            <a:r>
              <a:rPr lang="en-US" dirty="0"/>
              <a:t>What words of Japanese origin can be seen in Czech/Slovak? Give at least 5 examples.</a:t>
            </a:r>
          </a:p>
          <a:p>
            <a:pPr rtl="0">
              <a:buFont typeface="+mj-lt"/>
              <a:buAutoNum type="arabicPeriod"/>
            </a:pPr>
            <a:endParaRPr lang="en-US" dirty="0"/>
          </a:p>
          <a:p>
            <a:pPr rtl="0">
              <a:buFont typeface="+mj-lt"/>
              <a:buAutoNum type="arabicPeriod"/>
            </a:pPr>
            <a:r>
              <a:rPr lang="en-US" dirty="0"/>
              <a:t>What toponyms (names of places) or names of companies, brands etc. of Japanese origin do you know? Give at least 10 examples.</a:t>
            </a:r>
          </a:p>
        </p:txBody>
      </p:sp>
      <p:sp>
        <p:nvSpPr>
          <p:cNvPr id="5" name="Slide Number Placeholder 4">
            <a:extLst>
              <a:ext uri="{FF2B5EF4-FFF2-40B4-BE49-F238E27FC236}">
                <a16:creationId xmlns:a16="http://schemas.microsoft.com/office/drawing/2014/main" id="{2CBDC378-E0AA-9B22-9D49-E18B5290FF25}"/>
              </a:ext>
            </a:extLst>
          </p:cNvPr>
          <p:cNvSpPr>
            <a:spLocks noGrp="1"/>
          </p:cNvSpPr>
          <p:nvPr>
            <p:ph type="sldNum" sz="quarter" idx="12"/>
          </p:nvPr>
        </p:nvSpPr>
        <p:spPr/>
        <p:txBody>
          <a:bodyPr/>
          <a:lstStyle/>
          <a:p>
            <a:fld id="{8E65DDB9-E84A-4787-99F1-1C115AABD511}" type="slidenum">
              <a:rPr lang="en-US" smtClean="0"/>
              <a:t>65</a:t>
            </a:fld>
            <a:endParaRPr lang="en-US"/>
          </a:p>
        </p:txBody>
      </p:sp>
    </p:spTree>
    <p:extLst>
      <p:ext uri="{BB962C8B-B14F-4D97-AF65-F5344CB8AC3E}">
        <p14:creationId xmlns:p14="http://schemas.microsoft.com/office/powerpoint/2010/main" val="4116990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Characters and thought: Chinese Numbers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1273" y="1596003"/>
            <a:ext cx="1726930" cy="2043660"/>
          </a:xfrm>
        </p:spPr>
      </p:pic>
      <p:sp>
        <p:nvSpPr>
          <p:cNvPr id="6" name="Content Placeholder 2"/>
          <p:cNvSpPr txBox="1">
            <a:spLocks/>
          </p:cNvSpPr>
          <p:nvPr/>
        </p:nvSpPr>
        <p:spPr>
          <a:xfrm>
            <a:off x="3771275" y="1596003"/>
            <a:ext cx="7394707" cy="434115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t>8</a:t>
            </a:r>
          </a:p>
          <a:p>
            <a:r>
              <a:rPr lang="zh-TW" altLang="en-US" dirty="0"/>
              <a:t>八 </a:t>
            </a:r>
            <a:r>
              <a:rPr lang="en-US" altLang="zh-TW" dirty="0"/>
              <a:t>(as in </a:t>
            </a:r>
            <a:r>
              <a:rPr lang="zh-TW" altLang="en-US" dirty="0"/>
              <a:t>八字鬍 </a:t>
            </a:r>
            <a:r>
              <a:rPr lang="en-US" altLang="zh-TW" dirty="0"/>
              <a:t>‘(lit.) 8-character-mustache’)</a:t>
            </a:r>
          </a:p>
          <a:p>
            <a:r>
              <a:rPr lang="en-US" dirty="0"/>
              <a:t>Think of MUSTACHE in terms of EIGHT. Conceptual association motivated by </a:t>
            </a:r>
            <a:r>
              <a:rPr lang="en-US" dirty="0" err="1"/>
              <a:t>imaginstic</a:t>
            </a:r>
            <a:r>
              <a:rPr lang="en-US" dirty="0"/>
              <a:t> similarity (based on the writing system)</a:t>
            </a:r>
          </a:p>
          <a:p>
            <a:pPr marL="0" indent="0">
              <a:buNone/>
            </a:pPr>
            <a:endParaRPr lang="en-US" dirty="0"/>
          </a:p>
          <a:p>
            <a:r>
              <a:rPr lang="en-US" dirty="0"/>
              <a:t>10</a:t>
            </a:r>
          </a:p>
          <a:p>
            <a:r>
              <a:rPr lang="zh-TW" altLang="en-US" dirty="0"/>
              <a:t>十 </a:t>
            </a:r>
            <a:r>
              <a:rPr lang="en-US" altLang="zh-TW" dirty="0"/>
              <a:t>(as in </a:t>
            </a:r>
            <a:r>
              <a:rPr lang="zh-TW" altLang="en-US" dirty="0"/>
              <a:t>十字架 </a:t>
            </a:r>
            <a:r>
              <a:rPr lang="en-US" altLang="zh-TW" dirty="0"/>
              <a:t>‘(lit. 10-character-structure)’)</a:t>
            </a:r>
          </a:p>
          <a:p>
            <a:r>
              <a:rPr lang="en-US" dirty="0"/>
              <a:t>Think of CROSS in terms of TEN. Conceptual association motivated by </a:t>
            </a:r>
            <a:r>
              <a:rPr lang="en-US" dirty="0" err="1"/>
              <a:t>imaginstic</a:t>
            </a:r>
            <a:r>
              <a:rPr lang="en-US" dirty="0"/>
              <a:t> similarity (based on the writing system)</a:t>
            </a:r>
          </a:p>
          <a:p>
            <a:endParaRPr lang="en-US" dirty="0"/>
          </a:p>
          <a:p>
            <a:r>
              <a:rPr lang="en-US" dirty="0"/>
              <a:t>Writing system helps people understand the world!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273" y="3639663"/>
            <a:ext cx="1726930" cy="2170998"/>
          </a:xfrm>
          <a:prstGeom prst="rect">
            <a:avLst/>
          </a:prstGeom>
        </p:spPr>
      </p:pic>
      <p:sp>
        <p:nvSpPr>
          <p:cNvPr id="4" name="Slide Number Placeholder 3">
            <a:extLst>
              <a:ext uri="{FF2B5EF4-FFF2-40B4-BE49-F238E27FC236}">
                <a16:creationId xmlns:a16="http://schemas.microsoft.com/office/drawing/2014/main" id="{B1E58A87-C350-1A9B-EA9D-DA449DC98C95}"/>
              </a:ext>
            </a:extLst>
          </p:cNvPr>
          <p:cNvSpPr>
            <a:spLocks noGrp="1"/>
          </p:cNvSpPr>
          <p:nvPr>
            <p:ph type="sldNum" sz="quarter" idx="12"/>
          </p:nvPr>
        </p:nvSpPr>
        <p:spPr/>
        <p:txBody>
          <a:bodyPr/>
          <a:lstStyle/>
          <a:p>
            <a:fld id="{9074843F-63A5-46D3-AD2E-6E41A65F0445}" type="slidenum">
              <a:rPr lang="en-US" smtClean="0"/>
              <a:t>7</a:t>
            </a:fld>
            <a:endParaRPr lang="en-US"/>
          </a:p>
        </p:txBody>
      </p:sp>
    </p:spTree>
    <p:extLst>
      <p:ext uri="{BB962C8B-B14F-4D97-AF65-F5344CB8AC3E}">
        <p14:creationId xmlns:p14="http://schemas.microsoft.com/office/powerpoint/2010/main" val="349721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6648-EA69-B664-40B1-8425299CDB90}"/>
              </a:ext>
            </a:extLst>
          </p:cNvPr>
          <p:cNvSpPr>
            <a:spLocks noGrp="1"/>
          </p:cNvSpPr>
          <p:nvPr>
            <p:ph type="title"/>
          </p:nvPr>
        </p:nvSpPr>
        <p:spPr/>
        <p:txBody>
          <a:bodyPr/>
          <a:lstStyle/>
          <a:p>
            <a:r>
              <a:rPr lang="en-US" dirty="0"/>
              <a:t>Chinese characters</a:t>
            </a:r>
          </a:p>
        </p:txBody>
      </p:sp>
      <p:sp>
        <p:nvSpPr>
          <p:cNvPr id="3" name="Content Placeholder 2">
            <a:extLst>
              <a:ext uri="{FF2B5EF4-FFF2-40B4-BE49-F238E27FC236}">
                <a16:creationId xmlns:a16="http://schemas.microsoft.com/office/drawing/2014/main" id="{6BBD1F9B-9982-2528-B127-8D212AD29033}"/>
              </a:ext>
            </a:extLst>
          </p:cNvPr>
          <p:cNvSpPr>
            <a:spLocks noGrp="1"/>
          </p:cNvSpPr>
          <p:nvPr>
            <p:ph idx="1"/>
          </p:nvPr>
        </p:nvSpPr>
        <p:spPr/>
        <p:txBody>
          <a:bodyPr/>
          <a:lstStyle/>
          <a:p>
            <a:r>
              <a:rPr lang="en-US" dirty="0"/>
              <a:t>The Chinese script is a writing system that was developed to record the language spoken around the Yellow River around the 2nd millennium BC. Cr.</a:t>
            </a:r>
          </a:p>
          <a:p>
            <a:r>
              <a:rPr lang="en-US" dirty="0"/>
              <a:t>The oldest evidence of the use of Chinese writing around 1200 BC. Cr.</a:t>
            </a:r>
          </a:p>
          <a:p>
            <a:r>
              <a:rPr lang="en-US" dirty="0" err="1"/>
              <a:t>jiǎgǔwén</a:t>
            </a:r>
            <a:r>
              <a:rPr lang="en-US" dirty="0"/>
              <a:t> </a:t>
            </a:r>
            <a:r>
              <a:rPr lang="en-US" dirty="0" err="1"/>
              <a:t>甲骨文</a:t>
            </a:r>
            <a:r>
              <a:rPr lang="en-US" dirty="0"/>
              <a:t> (oracle inscriptions on armor and bones)</a:t>
            </a:r>
          </a:p>
          <a:p>
            <a:r>
              <a:rPr lang="en-US" dirty="0"/>
              <a:t>Chinese is NOT the oldest script, but it is recorded as the longest continuous tradition of script use.</a:t>
            </a:r>
          </a:p>
          <a:p>
            <a:r>
              <a:rPr lang="en-US" i="1" dirty="0"/>
              <a:t>Syllable</a:t>
            </a:r>
            <a:r>
              <a:rPr lang="en-US" dirty="0"/>
              <a:t>-based.</a:t>
            </a:r>
          </a:p>
          <a:p>
            <a:r>
              <a:rPr lang="en-US" dirty="0"/>
              <a:t>Question: character = word? (HINT: look up words in Chinese)</a:t>
            </a:r>
          </a:p>
          <a:p>
            <a:endParaRPr lang="en-US" dirty="0"/>
          </a:p>
        </p:txBody>
      </p:sp>
      <p:sp>
        <p:nvSpPr>
          <p:cNvPr id="5" name="Slide Number Placeholder 4">
            <a:extLst>
              <a:ext uri="{FF2B5EF4-FFF2-40B4-BE49-F238E27FC236}">
                <a16:creationId xmlns:a16="http://schemas.microsoft.com/office/drawing/2014/main" id="{D7523E97-97E3-19BA-CC70-1DD8AAB834EB}"/>
              </a:ext>
            </a:extLst>
          </p:cNvPr>
          <p:cNvSpPr>
            <a:spLocks noGrp="1"/>
          </p:cNvSpPr>
          <p:nvPr>
            <p:ph type="sldNum" sz="quarter" idx="12"/>
          </p:nvPr>
        </p:nvSpPr>
        <p:spPr/>
        <p:txBody>
          <a:bodyPr/>
          <a:lstStyle/>
          <a:p>
            <a:fld id="{9074843F-63A5-46D3-AD2E-6E41A65F0445}" type="slidenum">
              <a:rPr lang="en-US" smtClean="0"/>
              <a:t>8</a:t>
            </a:fld>
            <a:endParaRPr lang="en-US"/>
          </a:p>
        </p:txBody>
      </p:sp>
    </p:spTree>
    <p:extLst>
      <p:ext uri="{BB962C8B-B14F-4D97-AF65-F5344CB8AC3E}">
        <p14:creationId xmlns:p14="http://schemas.microsoft.com/office/powerpoint/2010/main" val="3677140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FD76D-F461-BC0F-A670-FB6C66C5E6EC}"/>
              </a:ext>
            </a:extLst>
          </p:cNvPr>
          <p:cNvSpPr>
            <a:spLocks noGrp="1"/>
          </p:cNvSpPr>
          <p:nvPr>
            <p:ph type="title"/>
          </p:nvPr>
        </p:nvSpPr>
        <p:spPr/>
        <p:txBody>
          <a:bodyPr/>
          <a:lstStyle/>
          <a:p>
            <a:r>
              <a:rPr lang="en-US" dirty="0" err="1"/>
              <a:t>Sinosphere</a:t>
            </a:r>
            <a:endParaRPr lang="en-US" dirty="0"/>
          </a:p>
        </p:txBody>
      </p:sp>
      <p:sp>
        <p:nvSpPr>
          <p:cNvPr id="3" name="Content Placeholder 2">
            <a:extLst>
              <a:ext uri="{FF2B5EF4-FFF2-40B4-BE49-F238E27FC236}">
                <a16:creationId xmlns:a16="http://schemas.microsoft.com/office/drawing/2014/main" id="{13A8F46E-4007-8ACC-CC41-187B569DF5AD}"/>
              </a:ext>
            </a:extLst>
          </p:cNvPr>
          <p:cNvSpPr>
            <a:spLocks noGrp="1"/>
          </p:cNvSpPr>
          <p:nvPr>
            <p:ph idx="1"/>
          </p:nvPr>
        </p:nvSpPr>
        <p:spPr>
          <a:xfrm>
            <a:off x="738232" y="1825625"/>
            <a:ext cx="7097086" cy="4351338"/>
          </a:xfrm>
        </p:spPr>
        <p:txBody>
          <a:bodyPr>
            <a:normAutofit fontScale="85000" lnSpcReduction="10000"/>
          </a:bodyPr>
          <a:lstStyle/>
          <a:p>
            <a:r>
              <a:rPr lang="en-US" dirty="0"/>
              <a:t>Chinese characters (</a:t>
            </a:r>
            <a:r>
              <a:rPr lang="ko-KR" altLang="en-US" dirty="0"/>
              <a:t>한자</a:t>
            </a:r>
            <a:r>
              <a:rPr lang="en-US" altLang="ko-KR" dirty="0"/>
              <a:t>; </a:t>
            </a:r>
            <a:r>
              <a:rPr lang="zh-TW" altLang="en-US" dirty="0"/>
              <a:t>漢字</a:t>
            </a:r>
            <a:r>
              <a:rPr lang="en-US" altLang="zh-TW" dirty="0"/>
              <a:t>; </a:t>
            </a:r>
            <a:r>
              <a:rPr lang="en-US" i="1" dirty="0"/>
              <a:t>hanja</a:t>
            </a:r>
            <a:r>
              <a:rPr lang="en-US" dirty="0"/>
              <a:t>) entered Korea (possible date: 300-100 BC), remained in use in the 20</a:t>
            </a:r>
            <a:r>
              <a:rPr lang="en-US" baseline="30000" dirty="0"/>
              <a:t>th</a:t>
            </a:r>
            <a:r>
              <a:rPr lang="en-US" dirty="0"/>
              <a:t> century, has declined since the turn of century.</a:t>
            </a:r>
            <a:endParaRPr lang="en-US" altLang="zh-TW" dirty="0"/>
          </a:p>
          <a:p>
            <a:r>
              <a:rPr lang="zh-TW" altLang="en-US" dirty="0"/>
              <a:t>辛</a:t>
            </a:r>
            <a:endParaRPr lang="en-US" dirty="0"/>
          </a:p>
          <a:p>
            <a:endParaRPr lang="en-US" dirty="0"/>
          </a:p>
          <a:p>
            <a:r>
              <a:rPr lang="en-US" dirty="0"/>
              <a:t>Chinese characters (</a:t>
            </a:r>
            <a:r>
              <a:rPr lang="en-US" i="1" dirty="0"/>
              <a:t>kanji</a:t>
            </a:r>
            <a:r>
              <a:rPr lang="en-US" dirty="0"/>
              <a:t>; </a:t>
            </a:r>
            <a:r>
              <a:rPr lang="zh-TW" altLang="en-US" dirty="0"/>
              <a:t>漢字</a:t>
            </a:r>
            <a:r>
              <a:rPr lang="en-US" altLang="zh-TW" dirty="0"/>
              <a:t>) entered Japan around </a:t>
            </a:r>
            <a:r>
              <a:rPr lang="en-US" dirty="0"/>
              <a:t>57 AD (</a:t>
            </a:r>
            <a:r>
              <a:rPr lang="en-US" altLang="zh-TW" dirty="0"/>
              <a:t>e</a:t>
            </a:r>
            <a:r>
              <a:rPr lang="en-US" dirty="0"/>
              <a:t>arliest known date), remain in use as of today (along with hiragana and katakana).</a:t>
            </a:r>
          </a:p>
          <a:p>
            <a:endParaRPr lang="en-US" dirty="0"/>
          </a:p>
          <a:p>
            <a:r>
              <a:rPr lang="en-US" dirty="0"/>
              <a:t>Chinese characters (Chữ </a:t>
            </a:r>
            <a:r>
              <a:rPr lang="en-US" dirty="0" err="1"/>
              <a:t>Hán</a:t>
            </a:r>
            <a:r>
              <a:rPr lang="en-US" dirty="0"/>
              <a:t>; </a:t>
            </a:r>
            <a:r>
              <a:rPr lang="zh-TW" altLang="en-US" dirty="0"/>
              <a:t>𡨸漢 </a:t>
            </a:r>
            <a:r>
              <a:rPr lang="en-US" altLang="zh-TW" dirty="0"/>
              <a:t>/ </a:t>
            </a:r>
            <a:r>
              <a:rPr lang="en-US" dirty="0"/>
              <a:t>Chữ </a:t>
            </a:r>
            <a:r>
              <a:rPr lang="en-US" dirty="0" err="1"/>
              <a:t>Nôm</a:t>
            </a:r>
            <a:r>
              <a:rPr lang="en-US" dirty="0"/>
              <a:t>; </a:t>
            </a:r>
            <a:r>
              <a:rPr lang="zh-TW" altLang="en-US" dirty="0"/>
              <a:t>𡨸喃</a:t>
            </a:r>
            <a:r>
              <a:rPr lang="en-US" dirty="0"/>
              <a:t>) entered Vietnam around 111 BC, remained in use until early 20</a:t>
            </a:r>
            <a:r>
              <a:rPr lang="en-US" baseline="30000" dirty="0"/>
              <a:t>th</a:t>
            </a:r>
            <a:r>
              <a:rPr lang="en-US" dirty="0"/>
              <a:t> century.</a:t>
            </a:r>
          </a:p>
          <a:p>
            <a:endParaRPr lang="en-US" dirty="0"/>
          </a:p>
        </p:txBody>
      </p:sp>
      <p:pic>
        <p:nvPicPr>
          <p:cNvPr id="2050" name="Picture 2" descr="農心辛拉麵(120g) | 泡麵| Yahoo奇摩購物中心">
            <a:extLst>
              <a:ext uri="{FF2B5EF4-FFF2-40B4-BE49-F238E27FC236}">
                <a16:creationId xmlns:a16="http://schemas.microsoft.com/office/drawing/2014/main" id="{905DDAAB-5F65-3EA5-B18F-51EB11B4B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654" y="4483074"/>
            <a:ext cx="2374926" cy="23749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defined">
            <a:extLst>
              <a:ext uri="{FF2B5EF4-FFF2-40B4-BE49-F238E27FC236}">
                <a16:creationId xmlns:a16="http://schemas.microsoft.com/office/drawing/2014/main" id="{94AF0BAC-970D-3C97-B03E-79271D2B6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0065" y="-333205"/>
            <a:ext cx="3862873" cy="386287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0DCC0FD-E662-278F-F768-7F44CE945503}"/>
              </a:ext>
            </a:extLst>
          </p:cNvPr>
          <p:cNvSpPr>
            <a:spLocks noGrp="1"/>
          </p:cNvSpPr>
          <p:nvPr>
            <p:ph type="sldNum" sz="quarter" idx="12"/>
          </p:nvPr>
        </p:nvSpPr>
        <p:spPr/>
        <p:txBody>
          <a:bodyPr/>
          <a:lstStyle/>
          <a:p>
            <a:fld id="{9074843F-63A5-46D3-AD2E-6E41A65F0445}" type="slidenum">
              <a:rPr lang="en-US" smtClean="0"/>
              <a:t>9</a:t>
            </a:fld>
            <a:endParaRPr lang="en-US"/>
          </a:p>
        </p:txBody>
      </p:sp>
    </p:spTree>
    <p:extLst>
      <p:ext uri="{BB962C8B-B14F-4D97-AF65-F5344CB8AC3E}">
        <p14:creationId xmlns:p14="http://schemas.microsoft.com/office/powerpoint/2010/main" val="1650226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1" id="{537D0685-485C-4667-BE81-13AAC725A250}" vid="{DA130814-F9B3-4022-8252-F2F2B6A7EA6E}"/>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ezentace_MU_CZ">
  <a:themeElements>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Prezentace_MU_CZ">
  <a:themeElements>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1" id="{537D0685-485C-4667-BE81-13AAC725A250}" vid="{DA130814-F9B3-4022-8252-F2F2B6A7EA6E}"/>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4326</Words>
  <Application>Microsoft Office PowerPoint</Application>
  <PresentationFormat>Widescreen</PresentationFormat>
  <Paragraphs>633</Paragraphs>
  <Slides>65</Slides>
  <Notes>0</Notes>
  <HiddenSlides>0</HiddenSlides>
  <MMClips>3</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65</vt:i4>
      </vt:variant>
    </vt:vector>
  </HeadingPairs>
  <TitlesOfParts>
    <vt:vector size="84" baseType="lpstr">
      <vt:lpstr>DFKai-SB</vt:lpstr>
      <vt:lpstr>Arial</vt:lpstr>
      <vt:lpstr>Calibri</vt:lpstr>
      <vt:lpstr>Calibri Light</vt:lpstr>
      <vt:lpstr>Cambria</vt:lpstr>
      <vt:lpstr>Segoe UI</vt:lpstr>
      <vt:lpstr>Tahoma</vt:lpstr>
      <vt:lpstr>Univers</vt:lpstr>
      <vt:lpstr>Wingdings</vt:lpstr>
      <vt:lpstr>Office Theme</vt:lpstr>
      <vt:lpstr>Presentation_MU_EN</vt:lpstr>
      <vt:lpstr>1_Office Theme</vt:lpstr>
      <vt:lpstr>Prezentace_MU_CZ</vt:lpstr>
      <vt:lpstr>2_Office Theme</vt:lpstr>
      <vt:lpstr>1_Prezentace_MU_CZ</vt:lpstr>
      <vt:lpstr>1_Presentation_MU_EN</vt:lpstr>
      <vt:lpstr>Office Theme</vt:lpstr>
      <vt:lpstr>Office Theme</vt:lpstr>
      <vt:lpstr>GradientVTI</vt:lpstr>
      <vt:lpstr>ARTS023 (Chinese block)</vt:lpstr>
      <vt:lpstr>Block overview</vt:lpstr>
      <vt:lpstr>Check test (session 1)</vt:lpstr>
      <vt:lpstr>Block overview session 1</vt:lpstr>
      <vt:lpstr>Overview: linguistic facts</vt:lpstr>
      <vt:lpstr>Lack(!) of mutual intelligibility </vt:lpstr>
      <vt:lpstr>Characters and thought: Chinese Numbers</vt:lpstr>
      <vt:lpstr>Chinese characters</vt:lpstr>
      <vt:lpstr>Sinosphere</vt:lpstr>
      <vt:lpstr>What is a Chinese character made of and how to write it?</vt:lpstr>
      <vt:lpstr>Mono-syllabicity of Chinese</vt:lpstr>
      <vt:lpstr>Homophony in New Year rituals (spring)</vt:lpstr>
      <vt:lpstr>Homophony in traditional patterns </vt:lpstr>
      <vt:lpstr>Homophony in New Year rituals (cake, orange, apple)</vt:lpstr>
      <vt:lpstr>Food that brings a curse in a ritual…</vt:lpstr>
      <vt:lpstr>Radicals (in characters)</vt:lpstr>
      <vt:lpstr>Categorization: an issue of worldview</vt:lpstr>
      <vt:lpstr>Summary of session 1</vt:lpstr>
      <vt:lpstr>Preparation for session 2</vt:lpstr>
      <vt:lpstr>Check test for session 2</vt:lpstr>
      <vt:lpstr>Overview of session 2</vt:lpstr>
      <vt:lpstr>Linguistic categorization</vt:lpstr>
      <vt:lpstr>The example of TEA</vt:lpstr>
      <vt:lpstr>Numerical classifiers in Chinese </vt:lpstr>
      <vt:lpstr>Numerical classifiers</vt:lpstr>
      <vt:lpstr>Numbers in Chinese dishes</vt:lpstr>
      <vt:lpstr>Profiling (Langacker 2008: 66)</vt:lpstr>
      <vt:lpstr>Categorization (Langacker 2008: 57)</vt:lpstr>
      <vt:lpstr>Linguistic sample</vt:lpstr>
      <vt:lpstr>Numbers in Chinese-Czech menus</vt:lpstr>
      <vt:lpstr>五香 wǔ-xiāng ‘five-fragrance’</vt:lpstr>
      <vt:lpstr>八宝 bā-bǎo ‘eight-delicacy’</vt:lpstr>
      <vt:lpstr>三鲜 sān-xiān ‘three-fresh’</vt:lpstr>
      <vt:lpstr>双冬 shuāng-dōng ‘pair-winter’</vt:lpstr>
      <vt:lpstr>TWO-WINTER does not make sense in Czech menus!!</vt:lpstr>
      <vt:lpstr>Czech invention: TEN</vt:lpstr>
      <vt:lpstr>Multiple motivations of the Czech invention</vt:lpstr>
      <vt:lpstr>Summary of session 2</vt:lpstr>
      <vt:lpstr>Preparation for session 3</vt:lpstr>
      <vt:lpstr>Check test</vt:lpstr>
      <vt:lpstr>Overview of session 3</vt:lpstr>
      <vt:lpstr>Analyticity of Chinese</vt:lpstr>
      <vt:lpstr>The Chinese TIME</vt:lpstr>
      <vt:lpstr>Case 1: Tense and Narrative Viewpoint</vt:lpstr>
      <vt:lpstr>STR in a glimpse</vt:lpstr>
      <vt:lpstr>Research issue</vt:lpstr>
      <vt:lpstr>Sample FID feature (in SL): tense shifting </vt:lpstr>
      <vt:lpstr>Renditions in TL: Reduplications</vt:lpstr>
      <vt:lpstr>Implications for cross-linguistic FID research </vt:lpstr>
      <vt:lpstr>Case 2: Metaphorical understanding of TIME in CN</vt:lpstr>
      <vt:lpstr>Understanding TIME using UP-DOWN</vt:lpstr>
      <vt:lpstr>On reasoning about TIME</vt:lpstr>
      <vt:lpstr>You will see a picture and a statement. Raise your left hand if the statement is true. Raise your right hand if the statement is false. Be as fast as you can.</vt:lpstr>
      <vt:lpstr>You will see a picture and a statement. Raise your left hand if the statement is true. Raise your right hand if the statement is false. Be as fast as you can.</vt:lpstr>
      <vt:lpstr>Mandarin-English bilinguals</vt:lpstr>
      <vt:lpstr>Summary of Chinese TIME</vt:lpstr>
      <vt:lpstr>Tonal language</vt:lpstr>
      <vt:lpstr>Tonal tongue twister</vt:lpstr>
      <vt:lpstr>Pluricentricity</vt:lpstr>
      <vt:lpstr>Mandarin Chinese spoken and script used</vt:lpstr>
      <vt:lpstr>Writing system</vt:lpstr>
      <vt:lpstr>Diaspora and varieties of CN in Western countries</vt:lpstr>
      <vt:lpstr>Variation of Chinese characters</vt:lpstr>
      <vt:lpstr>Summary of session 3</vt:lpstr>
      <vt:lpstr>Preparation for next week (JP block)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ARTS023 Chinese</dc:title>
  <dc:creator>Wei-lun Lu</dc:creator>
  <cp:lastModifiedBy>Wei-lun Lu</cp:lastModifiedBy>
  <cp:revision>86</cp:revision>
  <dcterms:created xsi:type="dcterms:W3CDTF">2023-02-27T10:05:15Z</dcterms:created>
  <dcterms:modified xsi:type="dcterms:W3CDTF">2024-03-26T21:29:45Z</dcterms:modified>
</cp:coreProperties>
</file>