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62" r:id="rId3"/>
    <p:sldId id="263" r:id="rId4"/>
    <p:sldId id="264" r:id="rId5"/>
    <p:sldId id="265" r:id="rId6"/>
    <p:sldId id="258" r:id="rId7"/>
    <p:sldId id="259" r:id="rId8"/>
    <p:sldId id="290" r:id="rId9"/>
    <p:sldId id="268" r:id="rId10"/>
    <p:sldId id="269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idas Šeferis" userId="0c9cd00a-df69-4a92-b8a7-13a2645860c9" providerId="ADAL" clId="{837DE7C7-DF6A-4F63-B053-4F5BD2B16101}"/>
    <pc:docChg chg="delSld">
      <pc:chgData name="Vaidas Šeferis" userId="0c9cd00a-df69-4a92-b8a7-13a2645860c9" providerId="ADAL" clId="{837DE7C7-DF6A-4F63-B053-4F5BD2B16101}" dt="2024-03-04T07:50:28.738" v="0" actId="47"/>
      <pc:docMkLst>
        <pc:docMk/>
      </pc:docMkLst>
      <pc:sldChg chg="del">
        <pc:chgData name="Vaidas Šeferis" userId="0c9cd00a-df69-4a92-b8a7-13a2645860c9" providerId="ADAL" clId="{837DE7C7-DF6A-4F63-B053-4F5BD2B16101}" dt="2024-03-04T07:50:28.738" v="0" actId="47"/>
        <pc:sldMkLst>
          <pc:docMk/>
          <pc:sldMk cId="2936606134" sldId="256"/>
        </pc:sldMkLst>
      </pc:sldChg>
      <pc:sldChg chg="del">
        <pc:chgData name="Vaidas Šeferis" userId="0c9cd00a-df69-4a92-b8a7-13a2645860c9" providerId="ADAL" clId="{837DE7C7-DF6A-4F63-B053-4F5BD2B16101}" dt="2024-03-04T07:50:28.738" v="0" actId="47"/>
        <pc:sldMkLst>
          <pc:docMk/>
          <pc:sldMk cId="595622450" sldId="257"/>
        </pc:sldMkLst>
      </pc:sldChg>
      <pc:sldChg chg="del">
        <pc:chgData name="Vaidas Šeferis" userId="0c9cd00a-df69-4a92-b8a7-13a2645860c9" providerId="ADAL" clId="{837DE7C7-DF6A-4F63-B053-4F5BD2B16101}" dt="2024-03-04T07:50:28.738" v="0" actId="47"/>
        <pc:sldMkLst>
          <pc:docMk/>
          <pc:sldMk cId="2627024878" sldId="291"/>
        </pc:sldMkLst>
      </pc:sldChg>
      <pc:sldChg chg="del">
        <pc:chgData name="Vaidas Šeferis" userId="0c9cd00a-df69-4a92-b8a7-13a2645860c9" providerId="ADAL" clId="{837DE7C7-DF6A-4F63-B053-4F5BD2B16101}" dt="2024-03-04T07:50:28.738" v="0" actId="47"/>
        <pc:sldMkLst>
          <pc:docMk/>
          <pc:sldMk cId="501318626" sldId="293"/>
        </pc:sldMkLst>
      </pc:sldChg>
      <pc:sldChg chg="del">
        <pc:chgData name="Vaidas Šeferis" userId="0c9cd00a-df69-4a92-b8a7-13a2645860c9" providerId="ADAL" clId="{837DE7C7-DF6A-4F63-B053-4F5BD2B16101}" dt="2024-03-04T07:50:28.738" v="0" actId="47"/>
        <pc:sldMkLst>
          <pc:docMk/>
          <pc:sldMk cId="4054413432" sldId="294"/>
        </pc:sldMkLst>
      </pc:sldChg>
      <pc:sldChg chg="del">
        <pc:chgData name="Vaidas Šeferis" userId="0c9cd00a-df69-4a92-b8a7-13a2645860c9" providerId="ADAL" clId="{837DE7C7-DF6A-4F63-B053-4F5BD2B16101}" dt="2024-03-04T07:50:28.738" v="0" actId="47"/>
        <pc:sldMkLst>
          <pc:docMk/>
          <pc:sldMk cId="3432204032" sldId="29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8311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41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79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523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849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08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891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15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909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0880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331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9426F-F19A-48D8-933F-CBE00DA6EBBF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17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kalvian_language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en.wikipedia.org/wiki/Curonian_langu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Old_Prussian_language" TargetMode="External"/><Relationship Id="rId5" Type="http://schemas.openxmlformats.org/officeDocument/2006/relationships/hyperlink" Target="https://en.wikipedia.org/wiki/Galindian_language" TargetMode="External"/><Relationship Id="rId4" Type="http://schemas.openxmlformats.org/officeDocument/2006/relationships/hyperlink" Target="https://en.wikipedia.org/wiki/Sudovian_languag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E9CCB-F17C-BCF8-F2A9-B4BDA37AE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47A389-CC33-399C-CA11-534F309C0E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Štěpení </a:t>
            </a:r>
            <a:r>
              <a:rPr lang="cs-CZ" dirty="0" err="1"/>
              <a:t>protobaltštiny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5196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540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err="1"/>
              <a:t>Západo</a:t>
            </a:r>
            <a:r>
              <a:rPr lang="cs-CZ" dirty="0"/>
              <a:t>- a </a:t>
            </a:r>
            <a:r>
              <a:rPr lang="cs-CZ" dirty="0" err="1"/>
              <a:t>východobaltské</a:t>
            </a:r>
            <a:r>
              <a:rPr lang="cs-CZ" dirty="0"/>
              <a:t> jazyky (2)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107580"/>
            <a:ext cx="10515600" cy="557655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/>
              <a:t>Proto-baltština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err="1"/>
              <a:t>Západo</a:t>
            </a:r>
            <a:r>
              <a:rPr lang="cs-CZ" dirty="0"/>
              <a:t>-               </a:t>
            </a:r>
            <a:r>
              <a:rPr lang="cs-CZ" dirty="0" err="1"/>
              <a:t>Východo</a:t>
            </a:r>
            <a:r>
              <a:rPr lang="cs-CZ" dirty="0"/>
              <a:t>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/>
              <a:t>                                         baltské                  </a:t>
            </a:r>
            <a:r>
              <a:rPr lang="cs-CZ" dirty="0" err="1"/>
              <a:t>baltské</a:t>
            </a: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i="1" dirty="0"/>
              <a:t>          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i="1" dirty="0"/>
              <a:t>     </a:t>
            </a:r>
            <a:r>
              <a:rPr lang="cs-CZ" b="1" dirty="0"/>
              <a:t>Posesivní zájmena   </a:t>
            </a:r>
            <a:r>
              <a:rPr lang="cs-CZ" i="1" dirty="0" err="1"/>
              <a:t>mais</a:t>
            </a:r>
            <a:r>
              <a:rPr lang="cs-CZ" i="1" dirty="0"/>
              <a:t> </a:t>
            </a:r>
            <a:r>
              <a:rPr lang="cs-CZ" dirty="0"/>
              <a:t>(můj)              </a:t>
            </a:r>
            <a:r>
              <a:rPr lang="cs-CZ" i="1" dirty="0"/>
              <a:t>mano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i="1" dirty="0"/>
              <a:t>                                        </a:t>
            </a:r>
            <a:r>
              <a:rPr lang="cs-CZ" i="1" dirty="0" err="1"/>
              <a:t>twais</a:t>
            </a:r>
            <a:r>
              <a:rPr lang="cs-CZ" i="1" dirty="0"/>
              <a:t> </a:t>
            </a:r>
            <a:r>
              <a:rPr lang="cs-CZ" dirty="0"/>
              <a:t>(tvůj)               </a:t>
            </a:r>
            <a:r>
              <a:rPr lang="cs-CZ" i="1" dirty="0" err="1"/>
              <a:t>tavo</a:t>
            </a:r>
            <a:endParaRPr lang="cs-CZ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i="1" dirty="0"/>
              <a:t>                                       </a:t>
            </a:r>
            <a:r>
              <a:rPr lang="cs-CZ" i="1" dirty="0" err="1"/>
              <a:t>swais</a:t>
            </a:r>
            <a:r>
              <a:rPr lang="cs-CZ" i="1" dirty="0"/>
              <a:t> </a:t>
            </a:r>
            <a:r>
              <a:rPr lang="cs-CZ" dirty="0"/>
              <a:t>(svůj)               </a:t>
            </a:r>
            <a:r>
              <a:rPr lang="cs-CZ" i="1" dirty="0" err="1"/>
              <a:t>savo</a:t>
            </a:r>
            <a:endParaRPr lang="lt-LT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/>
              <a:t>	        </a:t>
            </a:r>
            <a:r>
              <a:rPr lang="cs-CZ" b="1" dirty="0"/>
              <a:t>Préterit</a:t>
            </a:r>
            <a:r>
              <a:rPr lang="cs-CZ" dirty="0"/>
              <a:t>        </a:t>
            </a:r>
            <a:r>
              <a:rPr lang="cs-CZ" i="1" dirty="0" err="1"/>
              <a:t>bēi</a:t>
            </a:r>
            <a:r>
              <a:rPr lang="cs-CZ" dirty="0"/>
              <a:t>, </a:t>
            </a:r>
            <a:r>
              <a:rPr lang="cs-CZ" i="1" dirty="0" err="1"/>
              <a:t>bē</a:t>
            </a:r>
            <a:r>
              <a:rPr lang="cs-CZ" i="1" dirty="0"/>
              <a:t>                      </a:t>
            </a:r>
            <a:r>
              <a:rPr lang="cs-CZ" i="1" dirty="0" err="1"/>
              <a:t>buv</a:t>
            </a:r>
            <a:r>
              <a:rPr lang="cs-CZ" i="1" dirty="0"/>
              <a:t>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dirty="0"/>
              <a:t>Střední </a:t>
            </a:r>
            <a:r>
              <a:rPr lang="cs-CZ" b="1"/>
              <a:t>rod substantiv:     </a:t>
            </a:r>
            <a:r>
              <a:rPr lang="cs-CZ" sz="6000" dirty="0"/>
              <a:t>+</a:t>
            </a:r>
            <a:r>
              <a:rPr lang="cs-CZ" dirty="0"/>
              <a:t>                                </a:t>
            </a:r>
            <a:r>
              <a:rPr lang="cs-CZ" sz="6000" dirty="0"/>
              <a:t>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i="1" dirty="0"/>
          </a:p>
        </p:txBody>
      </p:sp>
      <p:cxnSp>
        <p:nvCxnSpPr>
          <p:cNvPr id="22" name="Přímá spojnice se šipkou 21"/>
          <p:cNvCxnSpPr/>
          <p:nvPr/>
        </p:nvCxnSpPr>
        <p:spPr>
          <a:xfrm flipH="1">
            <a:off x="5186363" y="1600200"/>
            <a:ext cx="314325" cy="46042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6943725" y="1600200"/>
            <a:ext cx="228600" cy="4604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232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540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Třídění baltských jazyků (1): maximální rozsah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171976"/>
            <a:ext cx="10515600" cy="4843062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/>
              <a:t>Proto-baltština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err="1"/>
              <a:t>Pomeranské</a:t>
            </a:r>
            <a:r>
              <a:rPr lang="cs-CZ" dirty="0"/>
              <a:t>               </a:t>
            </a:r>
            <a:r>
              <a:rPr lang="cs-CZ" dirty="0" err="1"/>
              <a:t>Západo</a:t>
            </a:r>
            <a:r>
              <a:rPr lang="cs-CZ" dirty="0"/>
              <a:t>-               </a:t>
            </a:r>
            <a:r>
              <a:rPr lang="cs-CZ" dirty="0" err="1"/>
              <a:t>Východo</a:t>
            </a:r>
            <a:r>
              <a:rPr lang="cs-CZ" dirty="0"/>
              <a:t>-               Dněperské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/>
              <a:t>         baltské                     </a:t>
            </a:r>
            <a:r>
              <a:rPr lang="cs-CZ" dirty="0" err="1"/>
              <a:t>baltské</a:t>
            </a:r>
            <a:r>
              <a:rPr lang="cs-CZ" dirty="0"/>
              <a:t>                  </a:t>
            </a:r>
            <a:r>
              <a:rPr lang="cs-CZ" dirty="0" err="1"/>
              <a:t>baltské</a:t>
            </a:r>
            <a:r>
              <a:rPr lang="cs-CZ" dirty="0"/>
              <a:t>                     </a:t>
            </a:r>
            <a:r>
              <a:rPr lang="cs-CZ" dirty="0" err="1"/>
              <a:t>baltské</a:t>
            </a: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/>
              <a:t>              ?                                                                                                 ? </a:t>
            </a:r>
          </a:p>
        </p:txBody>
      </p:sp>
      <p:cxnSp>
        <p:nvCxnSpPr>
          <p:cNvPr id="16" name="Přímá spojnice se šipkou 15"/>
          <p:cNvCxnSpPr/>
          <p:nvPr/>
        </p:nvCxnSpPr>
        <p:spPr>
          <a:xfrm flipH="1">
            <a:off x="3348507" y="1442434"/>
            <a:ext cx="1416676" cy="6181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H="1">
            <a:off x="5186363" y="1600200"/>
            <a:ext cx="314325" cy="46042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6943725" y="1600200"/>
            <a:ext cx="228600" cy="4604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>
            <a:off x="7577439" y="1442434"/>
            <a:ext cx="1437974" cy="618186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761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540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Dněperští </a:t>
            </a:r>
            <a:r>
              <a:rPr lang="cs-CZ" dirty="0" err="1"/>
              <a:t>Baltové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894" y="675408"/>
            <a:ext cx="7931202" cy="6182591"/>
          </a:xfrm>
        </p:spPr>
      </p:pic>
    </p:spTree>
    <p:extLst>
      <p:ext uri="{BB962C8B-B14F-4D97-AF65-F5344CB8AC3E}">
        <p14:creationId xmlns:p14="http://schemas.microsoft.com/office/powerpoint/2010/main" val="1154857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540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err="1"/>
              <a:t>Pomeranští</a:t>
            </a:r>
            <a:r>
              <a:rPr lang="cs-CZ" dirty="0"/>
              <a:t> </a:t>
            </a:r>
            <a:r>
              <a:rPr lang="cs-CZ" dirty="0" err="1"/>
              <a:t>Baltové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181" y="675409"/>
            <a:ext cx="8101637" cy="6076228"/>
          </a:xfrm>
        </p:spPr>
      </p:pic>
    </p:spTree>
    <p:extLst>
      <p:ext uri="{BB962C8B-B14F-4D97-AF65-F5344CB8AC3E}">
        <p14:creationId xmlns:p14="http://schemas.microsoft.com/office/powerpoint/2010/main" val="1491438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540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Třídění baltských jazyků (2): minimální rozsah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171976"/>
            <a:ext cx="10515600" cy="4843062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/>
              <a:t>Proto-baltština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err="1"/>
              <a:t>Západo</a:t>
            </a:r>
            <a:r>
              <a:rPr lang="cs-CZ" dirty="0"/>
              <a:t>-               </a:t>
            </a:r>
            <a:r>
              <a:rPr lang="cs-CZ" dirty="0" err="1"/>
              <a:t>Východo</a:t>
            </a:r>
            <a:r>
              <a:rPr lang="cs-CZ" dirty="0"/>
              <a:t>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/>
              <a:t>                                         baltské                  </a:t>
            </a:r>
            <a:r>
              <a:rPr lang="cs-CZ" dirty="0" err="1"/>
              <a:t>baltské</a:t>
            </a:r>
            <a:endParaRPr lang="cs-CZ" dirty="0"/>
          </a:p>
        </p:txBody>
      </p:sp>
      <p:cxnSp>
        <p:nvCxnSpPr>
          <p:cNvPr id="22" name="Přímá spojnice se šipkou 21"/>
          <p:cNvCxnSpPr/>
          <p:nvPr/>
        </p:nvCxnSpPr>
        <p:spPr>
          <a:xfrm flipH="1">
            <a:off x="5186363" y="1600200"/>
            <a:ext cx="314325" cy="46042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6943725" y="1600200"/>
            <a:ext cx="228600" cy="4604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862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19082F3-8059-AB15-3663-D6D40B5D02DE}"/>
              </a:ext>
            </a:extLst>
          </p:cNvPr>
          <p:cNvSpPr txBox="1"/>
          <p:nvPr/>
        </p:nvSpPr>
        <p:spPr>
          <a:xfrm>
            <a:off x="6642930" y="573222"/>
            <a:ext cx="4387273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/>
              <a:t>Západobaltské</a:t>
            </a:r>
            <a:r>
              <a:rPr lang="cs-CZ" sz="2800" b="1" dirty="0"/>
              <a:t> jazyky</a:t>
            </a:r>
          </a:p>
          <a:p>
            <a:endParaRPr lang="lt-LT" dirty="0"/>
          </a:p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Western Baltic languages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2" tooltip="Curonian language"/>
              </a:rPr>
              <a:t>Old Curonian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†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 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 </a:t>
            </a:r>
            <a:endParaRPr lang="cs-CZ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l"/>
            <a:endParaRPr lang="cs-CZ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  <a:hlinkClick r:id="rId3" tooltip="Skalvian language"/>
            </a:endParaRPr>
          </a:p>
          <a:p>
            <a:pPr algn="l"/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Skalvian language"/>
              </a:rPr>
              <a:t>Skalvian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†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 </a:t>
            </a:r>
          </a:p>
          <a:p>
            <a:endParaRPr lang="cs-CZ" dirty="0"/>
          </a:p>
          <a:p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Sudovian language"/>
              </a:rPr>
              <a:t>Sudovian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†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 tooltip="Galindian language"/>
              </a:rPr>
              <a:t>Western 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 tooltip="Galindian language"/>
              </a:rPr>
              <a:t>Galindian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†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6" tooltip="Old Prussian language"/>
              </a:rPr>
              <a:t>Old Prussian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†</a:t>
            </a:r>
            <a:endParaRPr lang="lt-LT" dirty="0"/>
          </a:p>
          <a:p>
            <a:endParaRPr lang="cs-C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E7A1FFC-F1E9-3646-54D0-698D419E7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83" y="55419"/>
            <a:ext cx="5697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87C69938-CF3C-72BA-D975-1003E7A7FDED}"/>
              </a:ext>
            </a:extLst>
          </p:cNvPr>
          <p:cNvCxnSpPr/>
          <p:nvPr/>
        </p:nvCxnSpPr>
        <p:spPr>
          <a:xfrm flipH="1">
            <a:off x="3921097" y="1914258"/>
            <a:ext cx="3255948" cy="2102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A6CDF904-3E0D-160F-C5B7-643137DD6B89}"/>
              </a:ext>
            </a:extLst>
          </p:cNvPr>
          <p:cNvCxnSpPr/>
          <p:nvPr/>
        </p:nvCxnSpPr>
        <p:spPr>
          <a:xfrm flipH="1">
            <a:off x="3700329" y="2871387"/>
            <a:ext cx="2939753" cy="1683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FEF74C34-D2CE-6B7E-B45E-0CA0C14B44F4}"/>
              </a:ext>
            </a:extLst>
          </p:cNvPr>
          <p:cNvCxnSpPr/>
          <p:nvPr/>
        </p:nvCxnSpPr>
        <p:spPr>
          <a:xfrm flipH="1">
            <a:off x="4392538" y="3691783"/>
            <a:ext cx="2250392" cy="1208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16C52646-2240-D4F0-6B9F-3B127C8A72D6}"/>
              </a:ext>
            </a:extLst>
          </p:cNvPr>
          <p:cNvCxnSpPr/>
          <p:nvPr/>
        </p:nvCxnSpPr>
        <p:spPr>
          <a:xfrm flipH="1">
            <a:off x="3785787" y="5597495"/>
            <a:ext cx="2854295" cy="170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85C64F52-F310-1BD8-8AAA-04F94EEEED9E}"/>
              </a:ext>
            </a:extLst>
          </p:cNvPr>
          <p:cNvCxnSpPr/>
          <p:nvPr/>
        </p:nvCxnSpPr>
        <p:spPr>
          <a:xfrm flipH="1" flipV="1">
            <a:off x="3163366" y="5879507"/>
            <a:ext cx="3476716" cy="529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80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4DFFCE1-F76F-7290-A3ED-AFD9AEBA1B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0" t="17510" r="12" b="24848"/>
          <a:stretch/>
        </p:blipFill>
        <p:spPr bwMode="auto">
          <a:xfrm>
            <a:off x="3845607" y="321147"/>
            <a:ext cx="7204104" cy="642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5B743EE-C8ED-D0F5-436D-6C7AAF844F3E}"/>
              </a:ext>
            </a:extLst>
          </p:cNvPr>
          <p:cNvSpPr txBox="1"/>
          <p:nvPr/>
        </p:nvSpPr>
        <p:spPr>
          <a:xfrm>
            <a:off x="378691" y="757382"/>
            <a:ext cx="346691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/>
              <a:t>Východobaltské</a:t>
            </a:r>
            <a:r>
              <a:rPr lang="cs-CZ" sz="2800" b="1" dirty="0"/>
              <a:t> jazyky</a:t>
            </a:r>
          </a:p>
          <a:p>
            <a:endParaRPr lang="lt-LT" dirty="0"/>
          </a:p>
          <a:p>
            <a:pPr algn="l"/>
            <a:r>
              <a:rPr lang="cs-CZ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stern Baltic languages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1122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2594" y="1"/>
            <a:ext cx="10515600" cy="643944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err="1"/>
              <a:t>Východobaltské</a:t>
            </a:r>
            <a:r>
              <a:rPr lang="cs-CZ" b="1" dirty="0"/>
              <a:t> a </a:t>
            </a:r>
            <a:r>
              <a:rPr lang="cs-CZ" b="1" dirty="0" err="1"/>
              <a:t>západobaltské</a:t>
            </a:r>
            <a:r>
              <a:rPr lang="cs-CZ" b="1" dirty="0"/>
              <a:t> jazyky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9" y="643945"/>
            <a:ext cx="6156100" cy="6122214"/>
          </a:xfrm>
        </p:spPr>
      </p:pic>
      <p:sp>
        <p:nvSpPr>
          <p:cNvPr id="12" name="TextovéPole 11"/>
          <p:cNvSpPr txBox="1"/>
          <p:nvPr/>
        </p:nvSpPr>
        <p:spPr>
          <a:xfrm>
            <a:off x="7804597" y="19962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044744" y="1105195"/>
            <a:ext cx="43734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/>
              <a:t>Východobaltské</a:t>
            </a:r>
            <a:r>
              <a:rPr lang="cs-CZ" sz="3200" b="1" dirty="0"/>
              <a:t>:</a:t>
            </a:r>
          </a:p>
          <a:p>
            <a:r>
              <a:rPr lang="lt-LT" sz="3200" dirty="0"/>
              <a:t>    </a:t>
            </a:r>
            <a:r>
              <a:rPr lang="cs-CZ" sz="3200" dirty="0"/>
              <a:t>Litevština</a:t>
            </a:r>
          </a:p>
          <a:p>
            <a:r>
              <a:rPr lang="lt-LT" sz="3200" dirty="0"/>
              <a:t>    </a:t>
            </a:r>
            <a:r>
              <a:rPr lang="cs-CZ" sz="3200" dirty="0"/>
              <a:t>Lotyština</a:t>
            </a:r>
          </a:p>
          <a:p>
            <a:r>
              <a:rPr lang="lt-LT" sz="3200" dirty="0"/>
              <a:t>    </a:t>
            </a:r>
            <a:r>
              <a:rPr lang="cs-CZ" sz="3200" dirty="0" err="1"/>
              <a:t>Latgalština</a:t>
            </a:r>
            <a:r>
              <a:rPr lang="cs-CZ" sz="3200" dirty="0"/>
              <a:t> </a:t>
            </a:r>
            <a:r>
              <a:rPr lang="lt-LT" sz="3200" dirty="0"/>
              <a:t>[?]</a:t>
            </a:r>
            <a:endParaRPr lang="cs-CZ" sz="3200" dirty="0"/>
          </a:p>
          <a:p>
            <a:r>
              <a:rPr lang="lt-LT" sz="3200" dirty="0"/>
              <a:t>         [Z</a:t>
            </a:r>
            <a:r>
              <a:rPr lang="cs-CZ" sz="3200" dirty="0" err="1"/>
              <a:t>emgalština</a:t>
            </a:r>
            <a:r>
              <a:rPr lang="lt-LT" sz="3200" dirty="0"/>
              <a:t>]</a:t>
            </a:r>
            <a:endParaRPr lang="cs-CZ" sz="3200" dirty="0"/>
          </a:p>
          <a:p>
            <a:r>
              <a:rPr lang="lt-LT" sz="3200" dirty="0"/>
              <a:t>         [S</a:t>
            </a:r>
            <a:r>
              <a:rPr lang="cs-CZ" sz="3200" dirty="0" err="1"/>
              <a:t>élština</a:t>
            </a:r>
            <a:r>
              <a:rPr lang="lt-LT" sz="3200" dirty="0"/>
              <a:t>]</a:t>
            </a:r>
            <a:endParaRPr lang="cs-CZ" sz="3200" dirty="0"/>
          </a:p>
          <a:p>
            <a:endParaRPr lang="cs-CZ" sz="3200" dirty="0"/>
          </a:p>
          <a:p>
            <a:r>
              <a:rPr lang="cs-CZ" sz="3200" b="1" dirty="0" err="1"/>
              <a:t>Západobaltské</a:t>
            </a:r>
            <a:r>
              <a:rPr lang="cs-CZ" sz="3200" b="1" dirty="0"/>
              <a:t>:</a:t>
            </a:r>
          </a:p>
          <a:p>
            <a:r>
              <a:rPr lang="lt-LT" sz="3200" dirty="0"/>
              <a:t>    </a:t>
            </a:r>
            <a:r>
              <a:rPr lang="cs-CZ" sz="3200" dirty="0"/>
              <a:t>Pruština</a:t>
            </a:r>
          </a:p>
          <a:p>
            <a:r>
              <a:rPr lang="lt-LT" sz="3200" dirty="0"/>
              <a:t>         [</a:t>
            </a:r>
            <a:r>
              <a:rPr lang="lt-LT" sz="3200" dirty="0" err="1"/>
              <a:t>Kuron</a:t>
            </a:r>
            <a:r>
              <a:rPr lang="cs-CZ" sz="3200" dirty="0"/>
              <a:t>š</a:t>
            </a:r>
            <a:r>
              <a:rPr lang="lt-LT" sz="3200" dirty="0" err="1"/>
              <a:t>tina</a:t>
            </a:r>
            <a:r>
              <a:rPr lang="lt-LT" sz="3200" dirty="0"/>
              <a:t>]</a:t>
            </a:r>
            <a:endParaRPr lang="cs-CZ" sz="3200" dirty="0"/>
          </a:p>
          <a:p>
            <a:r>
              <a:rPr lang="lt-LT" sz="3200" dirty="0"/>
              <a:t>         [</a:t>
            </a:r>
            <a:r>
              <a:rPr lang="lt-LT" sz="3200" dirty="0" err="1"/>
              <a:t>Jotvinština</a:t>
            </a:r>
            <a:r>
              <a:rPr lang="lt-LT" sz="3200" dirty="0"/>
              <a:t>]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544817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540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err="1"/>
              <a:t>Západo</a:t>
            </a:r>
            <a:r>
              <a:rPr lang="cs-CZ" dirty="0"/>
              <a:t>- a </a:t>
            </a:r>
            <a:r>
              <a:rPr lang="cs-CZ" dirty="0" err="1"/>
              <a:t>východobaltské</a:t>
            </a:r>
            <a:r>
              <a:rPr lang="cs-CZ" dirty="0"/>
              <a:t> jazyky (1)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171976"/>
            <a:ext cx="10515600" cy="437424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/>
              <a:t>Proto-baltština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err="1"/>
              <a:t>Západo</a:t>
            </a:r>
            <a:r>
              <a:rPr lang="cs-CZ" dirty="0"/>
              <a:t>-               </a:t>
            </a:r>
            <a:r>
              <a:rPr lang="cs-CZ" dirty="0" err="1"/>
              <a:t>Východo</a:t>
            </a:r>
            <a:r>
              <a:rPr lang="cs-CZ" dirty="0"/>
              <a:t>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/>
              <a:t>                                         baltské                  </a:t>
            </a:r>
            <a:r>
              <a:rPr lang="cs-CZ" dirty="0" err="1"/>
              <a:t>baltské</a:t>
            </a:r>
            <a:endParaRPr lang="cs-CZ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/>
              <a:t>             </a:t>
            </a:r>
            <a:r>
              <a:rPr lang="cs-CZ" b="1" dirty="0">
                <a:solidFill>
                  <a:srgbClr val="FF0000"/>
                </a:solidFill>
              </a:rPr>
              <a:t>baltské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b="1" dirty="0">
                <a:solidFill>
                  <a:srgbClr val="FF0000"/>
                </a:solidFill>
              </a:rPr>
              <a:t>*</a:t>
            </a:r>
            <a:r>
              <a:rPr lang="cs-CZ" b="1" i="1" dirty="0" err="1">
                <a:solidFill>
                  <a:srgbClr val="FF0000"/>
                </a:solidFill>
              </a:rPr>
              <a:t>ei</a:t>
            </a:r>
            <a:r>
              <a:rPr lang="cs-CZ" i="1" dirty="0">
                <a:solidFill>
                  <a:srgbClr val="FF0000"/>
                </a:solidFill>
              </a:rPr>
              <a:t> →</a:t>
            </a:r>
            <a:r>
              <a:rPr lang="cs-CZ" i="1" dirty="0"/>
              <a:t>     </a:t>
            </a:r>
            <a:r>
              <a:rPr lang="lt-LT" i="1" dirty="0"/>
              <a:t>   </a:t>
            </a:r>
            <a:r>
              <a:rPr lang="cs-CZ" dirty="0"/>
              <a:t>  </a:t>
            </a:r>
            <a:r>
              <a:rPr lang="cs-CZ" b="1" i="1" dirty="0" err="1"/>
              <a:t>ei</a:t>
            </a:r>
            <a:r>
              <a:rPr lang="cs-CZ" b="1" i="1" dirty="0"/>
              <a:t>          </a:t>
            </a:r>
            <a:r>
              <a:rPr lang="lt-LT" b="1" i="1"/>
              <a:t>   </a:t>
            </a:r>
            <a:r>
              <a:rPr lang="cs-CZ" b="1" i="1"/>
              <a:t>                 </a:t>
            </a:r>
            <a:r>
              <a:rPr lang="lt-LT" b="1" i="1" dirty="0" err="1"/>
              <a:t>ie</a:t>
            </a:r>
            <a:r>
              <a:rPr lang="lt-LT" b="1" dirty="0"/>
              <a:t>/</a:t>
            </a:r>
            <a:r>
              <a:rPr lang="lt-LT" b="1" i="1" dirty="0"/>
              <a:t>ei</a:t>
            </a:r>
            <a:endParaRPr lang="cs-CZ" b="1" i="1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t-LT" i="1" dirty="0"/>
              <a:t> </a:t>
            </a:r>
            <a:endParaRPr lang="cs-CZ" i="1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/>
              <a:t>                                </a:t>
            </a:r>
            <a:r>
              <a:rPr lang="cs-CZ" dirty="0" err="1"/>
              <a:t>prus</a:t>
            </a:r>
            <a:r>
              <a:rPr lang="cs-CZ" dirty="0"/>
              <a:t>. </a:t>
            </a:r>
            <a:r>
              <a:rPr lang="cs-CZ" i="1" dirty="0" err="1"/>
              <a:t>d</a:t>
            </a:r>
            <a:r>
              <a:rPr lang="cs-CZ" b="1" i="1" dirty="0" err="1"/>
              <a:t>ei</a:t>
            </a:r>
            <a:r>
              <a:rPr lang="cs-CZ" i="1" dirty="0" err="1"/>
              <a:t>w</a:t>
            </a:r>
            <a:r>
              <a:rPr lang="cs-CZ" dirty="0"/>
              <a:t>(</a:t>
            </a:r>
            <a:r>
              <a:rPr lang="cs-CZ" i="1" dirty="0"/>
              <a:t>a</a:t>
            </a:r>
            <a:r>
              <a:rPr lang="cs-CZ" dirty="0"/>
              <a:t>)</a:t>
            </a:r>
            <a:r>
              <a:rPr lang="cs-CZ" i="1" dirty="0"/>
              <a:t>s             </a:t>
            </a:r>
            <a:r>
              <a:rPr lang="cs-CZ" dirty="0"/>
              <a:t>lit. </a:t>
            </a:r>
            <a:r>
              <a:rPr lang="cs-CZ" i="1" dirty="0"/>
              <a:t>d</a:t>
            </a:r>
            <a:r>
              <a:rPr lang="lt-LT" b="1" i="1" dirty="0"/>
              <a:t>ie</a:t>
            </a:r>
            <a:r>
              <a:rPr lang="lt-LT" i="1" dirty="0"/>
              <a:t>vas</a:t>
            </a:r>
            <a:r>
              <a:rPr lang="cs-CZ" i="1" dirty="0"/>
              <a:t> / </a:t>
            </a:r>
            <a:r>
              <a:rPr lang="cs-CZ" i="1" dirty="0" err="1"/>
              <a:t>d</a:t>
            </a:r>
            <a:r>
              <a:rPr lang="cs-CZ" b="1" i="1" dirty="0" err="1"/>
              <a:t>ei</a:t>
            </a:r>
            <a:r>
              <a:rPr lang="cs-CZ" i="1" dirty="0" err="1"/>
              <a:t>v</a:t>
            </a:r>
            <a:r>
              <a:rPr lang="lt-LT" i="1" dirty="0"/>
              <a:t>ė</a:t>
            </a:r>
            <a:endParaRPr lang="cs-CZ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/>
              <a:t>					              lot</a:t>
            </a:r>
            <a:r>
              <a:rPr lang="lt-LT" dirty="0"/>
              <a:t>. </a:t>
            </a:r>
            <a:r>
              <a:rPr lang="lt-LT" i="1" dirty="0" err="1"/>
              <a:t>d</a:t>
            </a:r>
            <a:r>
              <a:rPr lang="lt-LT" b="1" i="1" dirty="0" err="1"/>
              <a:t>ie</a:t>
            </a:r>
            <a:r>
              <a:rPr lang="lt-LT" i="1" dirty="0" err="1"/>
              <a:t>vs</a:t>
            </a:r>
            <a:endParaRPr lang="cs-CZ" i="1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/>
              <a:t>                                           </a:t>
            </a:r>
            <a:r>
              <a:rPr lang="cs-CZ" i="1" dirty="0" err="1"/>
              <a:t>pr</a:t>
            </a:r>
            <a:r>
              <a:rPr lang="cs-CZ" b="1" i="1" dirty="0" err="1"/>
              <a:t>ei</a:t>
            </a:r>
            <a:r>
              <a:rPr lang="cs-CZ" i="1" dirty="0" err="1"/>
              <a:t>calis</a:t>
            </a:r>
            <a:r>
              <a:rPr lang="cs-CZ" i="1" dirty="0"/>
              <a:t>              lit. </a:t>
            </a:r>
            <a:r>
              <a:rPr lang="lt-LT" i="1" dirty="0"/>
              <a:t>p</a:t>
            </a:r>
            <a:r>
              <a:rPr lang="cs-CZ" i="1" dirty="0" err="1"/>
              <a:t>r</a:t>
            </a:r>
            <a:r>
              <a:rPr lang="cs-CZ" b="1" i="1" dirty="0" err="1"/>
              <a:t>ie</a:t>
            </a:r>
            <a:r>
              <a:rPr lang="cs-CZ" i="1" dirty="0" err="1"/>
              <a:t>kalas</a:t>
            </a:r>
            <a:endParaRPr lang="cs-CZ" i="1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i="1" dirty="0"/>
              <a:t>                                           </a:t>
            </a:r>
            <a:r>
              <a:rPr lang="cs-CZ" i="1" dirty="0" err="1"/>
              <a:t>d</a:t>
            </a:r>
            <a:r>
              <a:rPr lang="cs-CZ" b="1" i="1" dirty="0" err="1"/>
              <a:t>ei</a:t>
            </a:r>
            <a:r>
              <a:rPr lang="cs-CZ" i="1" dirty="0" err="1"/>
              <a:t>nan</a:t>
            </a:r>
            <a:r>
              <a:rPr lang="cs-CZ" i="1" dirty="0"/>
              <a:t>                 lit. </a:t>
            </a:r>
            <a:r>
              <a:rPr lang="lt-LT" i="1" dirty="0"/>
              <a:t>d</a:t>
            </a:r>
            <a:r>
              <a:rPr lang="cs-CZ" b="1" i="1" dirty="0" err="1"/>
              <a:t>ie</a:t>
            </a:r>
            <a:r>
              <a:rPr lang="lt-LT" i="1" dirty="0" err="1"/>
              <a:t>ną</a:t>
            </a:r>
            <a:endParaRPr lang="lt-LT" i="1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t-LT" i="1" dirty="0"/>
              <a:t>                                           </a:t>
            </a:r>
            <a:r>
              <a:rPr lang="lt-LT" i="1" dirty="0" err="1"/>
              <a:t>pr</a:t>
            </a:r>
            <a:r>
              <a:rPr lang="lt-LT" b="1" i="1" dirty="0" err="1"/>
              <a:t>ei</a:t>
            </a:r>
            <a:r>
              <a:rPr lang="lt-LT" i="1" dirty="0"/>
              <a:t>                       lit. pr</a:t>
            </a:r>
            <a:r>
              <a:rPr lang="lt-LT" b="1" i="1" dirty="0"/>
              <a:t>ie</a:t>
            </a:r>
            <a:endParaRPr lang="cs-CZ" b="1" dirty="0"/>
          </a:p>
        </p:txBody>
      </p:sp>
      <p:cxnSp>
        <p:nvCxnSpPr>
          <p:cNvPr id="22" name="Přímá spojnice se šipkou 21"/>
          <p:cNvCxnSpPr/>
          <p:nvPr/>
        </p:nvCxnSpPr>
        <p:spPr>
          <a:xfrm flipH="1">
            <a:off x="5186363" y="1600200"/>
            <a:ext cx="314325" cy="46042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6943725" y="1600200"/>
            <a:ext cx="228600" cy="4604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03DB1D3A-F213-DCD3-C973-2293FF010020}"/>
              </a:ext>
            </a:extLst>
          </p:cNvPr>
          <p:cNvSpPr txBox="1"/>
          <p:nvPr/>
        </p:nvSpPr>
        <p:spPr>
          <a:xfrm>
            <a:off x="6571716" y="5546221"/>
            <a:ext cx="4204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0000"/>
                </a:solidFill>
                <a:latin typeface="Segoe UI" panose="020B0502040204020203" pitchFamily="34" charset="0"/>
              </a:rPr>
              <a:t>Sr</a:t>
            </a:r>
            <a:r>
              <a:rPr lang="lt-LT" dirty="0" err="1">
                <a:solidFill>
                  <a:srgbClr val="000000"/>
                </a:solidFill>
                <a:latin typeface="Segoe UI" panose="020B0502040204020203" pitchFamily="34" charset="0"/>
              </a:rPr>
              <a:t>ov</a:t>
            </a:r>
            <a:r>
              <a:rPr lang="lt-LT" dirty="0">
                <a:solidFill>
                  <a:srgbClr val="000000"/>
                </a:solidFill>
                <a:latin typeface="Segoe UI" panose="020B0502040204020203" pitchFamily="34" charset="0"/>
              </a:rPr>
              <a:t>. </a:t>
            </a:r>
            <a:r>
              <a:rPr lang="cs-CZ" dirty="0">
                <a:solidFill>
                  <a:srgbClr val="000000"/>
                </a:solidFill>
                <a:latin typeface="Segoe UI" panose="020B0502040204020203" pitchFamily="34" charset="0"/>
              </a:rPr>
              <a:t>l</a:t>
            </a:r>
            <a:r>
              <a:rPr lang="lt-LT" dirty="0" err="1">
                <a:solidFill>
                  <a:srgbClr val="000000"/>
                </a:solidFill>
                <a:latin typeface="Segoe UI" panose="020B0502040204020203" pitchFamily="34" charset="0"/>
              </a:rPr>
              <a:t>itevsk</a:t>
            </a:r>
            <a:r>
              <a:rPr lang="cs-CZ" dirty="0">
                <a:solidFill>
                  <a:srgbClr val="000000"/>
                </a:solidFill>
                <a:latin typeface="Segoe UI" panose="020B0502040204020203" pitchFamily="34" charset="0"/>
              </a:rPr>
              <a:t>é</a:t>
            </a:r>
            <a:r>
              <a:rPr lang="lt-LT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Segoe UI" panose="020B0502040204020203" pitchFamily="34" charset="0"/>
              </a:rPr>
              <a:t>duplety</a:t>
            </a:r>
            <a:r>
              <a:rPr lang="cs-CZ" dirty="0">
                <a:solidFill>
                  <a:srgbClr val="000000"/>
                </a:solidFill>
                <a:latin typeface="Segoe UI" panose="020B0502040204020203" pitchFamily="34" charset="0"/>
              </a:rPr>
              <a:t>:</a:t>
            </a:r>
          </a:p>
          <a:p>
            <a:r>
              <a:rPr lang="cs-CZ" sz="1800" i="1" dirty="0" err="1">
                <a:solidFill>
                  <a:srgbClr val="000000"/>
                </a:solidFill>
                <a:latin typeface="Segoe UI" panose="020B0502040204020203" pitchFamily="34" charset="0"/>
              </a:rPr>
              <a:t>šv</a:t>
            </a:r>
            <a:r>
              <a:rPr lang="cs-CZ" sz="1800" b="1" i="1" dirty="0" err="1">
                <a:solidFill>
                  <a:srgbClr val="000000"/>
                </a:solidFill>
                <a:latin typeface="Segoe UI" panose="020B0502040204020203" pitchFamily="34" charset="0"/>
              </a:rPr>
              <a:t>ei</a:t>
            </a:r>
            <a:r>
              <a:rPr lang="cs-CZ" sz="1800" i="1" dirty="0" err="1">
                <a:solidFill>
                  <a:srgbClr val="000000"/>
                </a:solidFill>
                <a:latin typeface="Segoe UI" panose="020B0502040204020203" pitchFamily="34" charset="0"/>
              </a:rPr>
              <a:t>sti</a:t>
            </a:r>
            <a:r>
              <a:rPr lang="cs-CZ" sz="1800" i="1" dirty="0">
                <a:solidFill>
                  <a:srgbClr val="000000"/>
                </a:solidFill>
                <a:latin typeface="Segoe UI" panose="020B0502040204020203" pitchFamily="34" charset="0"/>
              </a:rPr>
              <a:t> / </a:t>
            </a:r>
            <a:r>
              <a:rPr lang="cs-CZ" sz="1800" i="1" dirty="0" err="1">
                <a:solidFill>
                  <a:srgbClr val="000000"/>
                </a:solidFill>
                <a:latin typeface="Segoe UI" panose="020B0502040204020203" pitchFamily="34" charset="0"/>
              </a:rPr>
              <a:t>šv</a:t>
            </a:r>
            <a:r>
              <a:rPr lang="cs-CZ" sz="1800" b="1" i="1" dirty="0" err="1">
                <a:solidFill>
                  <a:srgbClr val="000000"/>
                </a:solidFill>
                <a:latin typeface="Segoe UI" panose="020B0502040204020203" pitchFamily="34" charset="0"/>
              </a:rPr>
              <a:t>ie</a:t>
            </a:r>
            <a:r>
              <a:rPr lang="cs-CZ" sz="1800" i="1" dirty="0" err="1">
                <a:solidFill>
                  <a:srgbClr val="000000"/>
                </a:solidFill>
                <a:latin typeface="Segoe UI" panose="020B0502040204020203" pitchFamily="34" charset="0"/>
              </a:rPr>
              <a:t>sti</a:t>
            </a:r>
            <a:endParaRPr lang="cs-CZ" sz="1800" i="1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cs-CZ" sz="1800" i="1" dirty="0" err="1">
                <a:solidFill>
                  <a:srgbClr val="000000"/>
                </a:solidFill>
                <a:latin typeface="Segoe UI" panose="020B0502040204020203" pitchFamily="34" charset="0"/>
              </a:rPr>
              <a:t>t</a:t>
            </a:r>
            <a:r>
              <a:rPr lang="cs-CZ" sz="1800" b="1" i="1" dirty="0" err="1">
                <a:solidFill>
                  <a:srgbClr val="000000"/>
                </a:solidFill>
                <a:latin typeface="Segoe UI" panose="020B0502040204020203" pitchFamily="34" charset="0"/>
              </a:rPr>
              <a:t>ei</a:t>
            </a:r>
            <a:r>
              <a:rPr lang="cs-CZ" sz="1800" i="1" dirty="0" err="1">
                <a:solidFill>
                  <a:srgbClr val="000000"/>
                </a:solidFill>
                <a:latin typeface="Segoe UI" panose="020B0502040204020203" pitchFamily="34" charset="0"/>
              </a:rPr>
              <a:t>sus</a:t>
            </a:r>
            <a:r>
              <a:rPr lang="cs-CZ" sz="1800" i="1" dirty="0">
                <a:solidFill>
                  <a:srgbClr val="000000"/>
                </a:solidFill>
                <a:latin typeface="Segoe UI" panose="020B0502040204020203" pitchFamily="34" charset="0"/>
              </a:rPr>
              <a:t> / </a:t>
            </a:r>
            <a:r>
              <a:rPr lang="cs-CZ" sz="1800" i="1" dirty="0" err="1">
                <a:solidFill>
                  <a:srgbClr val="000000"/>
                </a:solidFill>
                <a:latin typeface="Segoe UI" panose="020B0502040204020203" pitchFamily="34" charset="0"/>
              </a:rPr>
              <a:t>t</a:t>
            </a:r>
            <a:r>
              <a:rPr lang="cs-CZ" sz="1800" b="1" i="1" dirty="0" err="1">
                <a:solidFill>
                  <a:srgbClr val="000000"/>
                </a:solidFill>
                <a:latin typeface="Segoe UI" panose="020B0502040204020203" pitchFamily="34" charset="0"/>
              </a:rPr>
              <a:t>ie</a:t>
            </a:r>
            <a:r>
              <a:rPr lang="cs-CZ" sz="1800" i="1" dirty="0" err="1">
                <a:solidFill>
                  <a:srgbClr val="000000"/>
                </a:solidFill>
                <a:latin typeface="Segoe UI" panose="020B0502040204020203" pitchFamily="34" charset="0"/>
              </a:rPr>
              <a:t>sus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518968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232</Words>
  <Application>Microsoft Office PowerPoint</Application>
  <PresentationFormat>Širokoúhlá obrazovka</PresentationFormat>
  <Paragraphs>78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Segoe UI</vt:lpstr>
      <vt:lpstr>Motiv Office</vt:lpstr>
      <vt:lpstr>Štěpení protobaltštiny</vt:lpstr>
      <vt:lpstr>Třídění baltských jazyků (1): maximální rozsah</vt:lpstr>
      <vt:lpstr>Dněperští Baltové</vt:lpstr>
      <vt:lpstr>Pomeranští Baltové</vt:lpstr>
      <vt:lpstr>Třídění baltských jazyků (2): minimální rozsah</vt:lpstr>
      <vt:lpstr>Prezentace aplikace PowerPoint</vt:lpstr>
      <vt:lpstr>Prezentace aplikace PowerPoint</vt:lpstr>
      <vt:lpstr>Východobaltské a západobaltské jazyky</vt:lpstr>
      <vt:lpstr>Západo- a východobaltské jazyky (1)</vt:lpstr>
      <vt:lpstr>Západo- a východobaltské jazyky (2)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H. G. F. Nesselamann  Die Sprache der alten Preußen an ihren Überresten erläutert</dc:title>
  <dc:creator>Vaidas Šeferis</dc:creator>
  <cp:lastModifiedBy>Vaidas Šeferis</cp:lastModifiedBy>
  <cp:revision>22</cp:revision>
  <dcterms:created xsi:type="dcterms:W3CDTF">2017-02-22T13:57:30Z</dcterms:created>
  <dcterms:modified xsi:type="dcterms:W3CDTF">2024-03-04T07:50:30Z</dcterms:modified>
</cp:coreProperties>
</file>