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93" r:id="rId9"/>
    <p:sldId id="292" r:id="rId10"/>
    <p:sldId id="283" r:id="rId11"/>
    <p:sldId id="284" r:id="rId12"/>
    <p:sldId id="286" r:id="rId13"/>
    <p:sldId id="287" r:id="rId14"/>
    <p:sldId id="288" r:id="rId15"/>
    <p:sldId id="289" r:id="rId16"/>
    <p:sldId id="294" r:id="rId17"/>
    <p:sldId id="295" r:id="rId18"/>
    <p:sldId id="298" r:id="rId19"/>
    <p:sldId id="299" r:id="rId20"/>
    <p:sldId id="296" r:id="rId21"/>
    <p:sldId id="29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93"/>
            <p14:sldId id="292"/>
            <p14:sldId id="283"/>
            <p14:sldId id="284"/>
            <p14:sldId id="286"/>
            <p14:sldId id="287"/>
            <p14:sldId id="288"/>
            <p14:sldId id="289"/>
            <p14:sldId id="294"/>
            <p14:sldId id="295"/>
            <p14:sldId id="298"/>
            <p14:sldId id="299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356B8-4C09-4C05-8E6A-AA51453DDFA5}" v="2" dt="2024-04-08T06:45:55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E87356B8-4C09-4C05-8E6A-AA51453DDFA5}"/>
    <pc:docChg chg="undo custSel addSld modSld sldOrd">
      <pc:chgData name="Vaidas Šeferis" userId="0c9cd00a-df69-4a92-b8a7-13a2645860c9" providerId="ADAL" clId="{E87356B8-4C09-4C05-8E6A-AA51453DDFA5}" dt="2024-04-08T06:46:41.276" v="358" actId="20577"/>
      <pc:docMkLst>
        <pc:docMk/>
      </pc:docMkLst>
      <pc:sldChg chg="modSp mod">
        <pc:chgData name="Vaidas Šeferis" userId="0c9cd00a-df69-4a92-b8a7-13a2645860c9" providerId="ADAL" clId="{E87356B8-4C09-4C05-8E6A-AA51453DDFA5}" dt="2024-04-08T06:37:29.751" v="264" actId="6549"/>
        <pc:sldMkLst>
          <pc:docMk/>
          <pc:sldMk cId="3862916952" sldId="294"/>
        </pc:sldMkLst>
        <pc:spChg chg="mod">
          <ac:chgData name="Vaidas Šeferis" userId="0c9cd00a-df69-4a92-b8a7-13a2645860c9" providerId="ADAL" clId="{E87356B8-4C09-4C05-8E6A-AA51453DDFA5}" dt="2024-04-08T06:37:29.751" v="264" actId="6549"/>
          <ac:spMkLst>
            <pc:docMk/>
            <pc:sldMk cId="3862916952" sldId="294"/>
            <ac:spMk id="2" creationId="{0A79CC13-2D6B-EB6A-D273-DCCEBE451398}"/>
          </ac:spMkLst>
        </pc:spChg>
      </pc:sldChg>
      <pc:sldChg chg="modSp mod">
        <pc:chgData name="Vaidas Šeferis" userId="0c9cd00a-df69-4a92-b8a7-13a2645860c9" providerId="ADAL" clId="{E87356B8-4C09-4C05-8E6A-AA51453DDFA5}" dt="2024-04-08T06:46:35.484" v="357" actId="20577"/>
        <pc:sldMkLst>
          <pc:docMk/>
          <pc:sldMk cId="2667695361" sldId="295"/>
        </pc:sldMkLst>
        <pc:spChg chg="mod">
          <ac:chgData name="Vaidas Šeferis" userId="0c9cd00a-df69-4a92-b8a7-13a2645860c9" providerId="ADAL" clId="{E87356B8-4C09-4C05-8E6A-AA51453DDFA5}" dt="2024-04-08T06:46:35.484" v="357" actId="20577"/>
          <ac:spMkLst>
            <pc:docMk/>
            <pc:sldMk cId="2667695361" sldId="295"/>
            <ac:spMk id="2" creationId="{0A79CC13-2D6B-EB6A-D273-DCCEBE451398}"/>
          </ac:spMkLst>
        </pc:spChg>
      </pc:sldChg>
      <pc:sldChg chg="modSp mod">
        <pc:chgData name="Vaidas Šeferis" userId="0c9cd00a-df69-4a92-b8a7-13a2645860c9" providerId="ADAL" clId="{E87356B8-4C09-4C05-8E6A-AA51453DDFA5}" dt="2024-04-08T06:42:34.966" v="299" actId="6549"/>
        <pc:sldMkLst>
          <pc:docMk/>
          <pc:sldMk cId="1266470168" sldId="296"/>
        </pc:sldMkLst>
        <pc:spChg chg="mod">
          <ac:chgData name="Vaidas Šeferis" userId="0c9cd00a-df69-4a92-b8a7-13a2645860c9" providerId="ADAL" clId="{E87356B8-4C09-4C05-8E6A-AA51453DDFA5}" dt="2024-04-08T06:42:34.966" v="299" actId="6549"/>
          <ac:spMkLst>
            <pc:docMk/>
            <pc:sldMk cId="1266470168" sldId="296"/>
            <ac:spMk id="2" creationId="{7B8CAD01-38F6-82B2-9D65-799347AE65CC}"/>
          </ac:spMkLst>
        </pc:spChg>
      </pc:sldChg>
      <pc:sldChg chg="modSp mod">
        <pc:chgData name="Vaidas Šeferis" userId="0c9cd00a-df69-4a92-b8a7-13a2645860c9" providerId="ADAL" clId="{E87356B8-4C09-4C05-8E6A-AA51453DDFA5}" dt="2024-04-08T06:43:32.800" v="322" actId="5793"/>
        <pc:sldMkLst>
          <pc:docMk/>
          <pc:sldMk cId="3201296871" sldId="297"/>
        </pc:sldMkLst>
        <pc:spChg chg="mod">
          <ac:chgData name="Vaidas Šeferis" userId="0c9cd00a-df69-4a92-b8a7-13a2645860c9" providerId="ADAL" clId="{E87356B8-4C09-4C05-8E6A-AA51453DDFA5}" dt="2024-04-08T06:43:32.800" v="322" actId="5793"/>
          <ac:spMkLst>
            <pc:docMk/>
            <pc:sldMk cId="3201296871" sldId="297"/>
            <ac:spMk id="3" creationId="{5F864537-DFD8-8073-B9DC-712776D05660}"/>
          </ac:spMkLst>
        </pc:spChg>
      </pc:sldChg>
      <pc:sldChg chg="modSp add mod ord">
        <pc:chgData name="Vaidas Šeferis" userId="0c9cd00a-df69-4a92-b8a7-13a2645860c9" providerId="ADAL" clId="{E87356B8-4C09-4C05-8E6A-AA51453DDFA5}" dt="2024-04-08T06:46:41.276" v="358" actId="20577"/>
        <pc:sldMkLst>
          <pc:docMk/>
          <pc:sldMk cId="1154967317" sldId="298"/>
        </pc:sldMkLst>
        <pc:spChg chg="mod">
          <ac:chgData name="Vaidas Šeferis" userId="0c9cd00a-df69-4a92-b8a7-13a2645860c9" providerId="ADAL" clId="{E87356B8-4C09-4C05-8E6A-AA51453DDFA5}" dt="2024-04-08T06:46:41.276" v="358" actId="20577"/>
          <ac:spMkLst>
            <pc:docMk/>
            <pc:sldMk cId="1154967317" sldId="298"/>
            <ac:spMk id="2" creationId="{0A79CC13-2D6B-EB6A-D273-DCCEBE451398}"/>
          </ac:spMkLst>
        </pc:spChg>
      </pc:sldChg>
      <pc:sldChg chg="modSp add mod">
        <pc:chgData name="Vaidas Šeferis" userId="0c9cd00a-df69-4a92-b8a7-13a2645860c9" providerId="ADAL" clId="{E87356B8-4C09-4C05-8E6A-AA51453DDFA5}" dt="2024-04-08T06:46:18.874" v="355" actId="20577"/>
        <pc:sldMkLst>
          <pc:docMk/>
          <pc:sldMk cId="3741614259" sldId="299"/>
        </pc:sldMkLst>
        <pc:spChg chg="mod">
          <ac:chgData name="Vaidas Šeferis" userId="0c9cd00a-df69-4a92-b8a7-13a2645860c9" providerId="ADAL" clId="{E87356B8-4C09-4C05-8E6A-AA51453DDFA5}" dt="2024-04-08T06:46:18.874" v="355" actId="20577"/>
          <ac:spMkLst>
            <pc:docMk/>
            <pc:sldMk cId="3741614259" sldId="299"/>
            <ac:spMk id="2" creationId="{0A79CC13-2D6B-EB6A-D273-DCCEBE4513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E&amp;puslapis=175&amp;zodzio_i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G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II&amp;puslapis=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r>
              <a:rPr lang="cs-CZ" b="1" dirty="0" err="1"/>
              <a:t>Elbinský</a:t>
            </a:r>
            <a:r>
              <a:rPr lang="cs-CZ" b="1" dirty="0"/>
              <a:t> slovníček </a:t>
            </a:r>
            <a:r>
              <a:rPr lang="cs-CZ" dirty="0"/>
              <a:t>(originál se ztratil během Druhé světové války). Teno slovníček sám o sobě byl kopií staršího zdroje.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http://www.prusistika.flf.vu.lt/tekstai/paieska/?saltinis=E&amp;puslapis=175&amp;zodzio_id=1</a:t>
            </a:r>
            <a:endParaRPr lang="cs-CZ" dirty="0"/>
          </a:p>
          <a:p>
            <a:r>
              <a:rPr lang="cs-CZ" i="1" dirty="0"/>
              <a:t>Obsah</a:t>
            </a:r>
            <a:r>
              <a:rPr lang="cs-CZ" dirty="0"/>
              <a:t>: 802 slova (pouze substantiva a adjektiva)</a:t>
            </a:r>
          </a:p>
          <a:p>
            <a:r>
              <a:rPr lang="cs-CZ" i="1" dirty="0"/>
              <a:t>Datace: </a:t>
            </a:r>
          </a:p>
          <a:p>
            <a:pPr lvl="1"/>
            <a:r>
              <a:rPr lang="cs-CZ" sz="2800" dirty="0"/>
              <a:t>původní zdroj: konec 13. st. nebo počátek 14. století</a:t>
            </a:r>
          </a:p>
          <a:p>
            <a:pPr lvl="1"/>
            <a:r>
              <a:rPr lang="cs-CZ" sz="2800" dirty="0" err="1"/>
              <a:t>Elbinský</a:t>
            </a:r>
            <a:r>
              <a:rPr lang="cs-CZ" sz="2800" dirty="0"/>
              <a:t> slovníček: konec 14. st. nebo počátek 15. st.</a:t>
            </a:r>
          </a:p>
          <a:p>
            <a:pPr marL="0" indent="0">
              <a:buNone/>
            </a:pPr>
            <a:r>
              <a:rPr lang="cs-CZ" i="1" dirty="0"/>
              <a:t>Autor </a:t>
            </a:r>
            <a:r>
              <a:rPr lang="cs-CZ" dirty="0"/>
              <a:t>původního zdroje neznámý. </a:t>
            </a:r>
          </a:p>
          <a:p>
            <a:pPr marL="0" indent="0">
              <a:buNone/>
            </a:pPr>
            <a:r>
              <a:rPr lang="cs-CZ" dirty="0"/>
              <a:t>Opis (tzn. </a:t>
            </a:r>
            <a:r>
              <a:rPr lang="cs-CZ" dirty="0" err="1"/>
              <a:t>Elbinský</a:t>
            </a:r>
            <a:r>
              <a:rPr lang="cs-CZ" dirty="0"/>
              <a:t> slovníček) pořídil jistý </a:t>
            </a:r>
            <a:r>
              <a:rPr lang="de-DE" dirty="0"/>
              <a:t>Petr </a:t>
            </a:r>
            <a:r>
              <a:rPr lang="de-DE" dirty="0" err="1"/>
              <a:t>Holczwesscher</a:t>
            </a:r>
            <a:r>
              <a:rPr lang="de-DE" dirty="0"/>
              <a:t> </a:t>
            </a:r>
            <a:r>
              <a:rPr lang="cs-CZ" dirty="0"/>
              <a:t>z </a:t>
            </a:r>
            <a:r>
              <a:rPr lang="cs-CZ" dirty="0" err="1"/>
              <a:t>Marienburgu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/>
              <a:t>Důvod </a:t>
            </a:r>
            <a:r>
              <a:rPr lang="cs-CZ" i="1" dirty="0"/>
              <a:t>vzniku</a:t>
            </a:r>
            <a:r>
              <a:rPr lang="cs-CZ" dirty="0"/>
              <a:t>: slovník pro právní účely? Nebo čistě komunikativní účel, něco jako jazykový „průvodce“ pro Němce?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5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Slovníček Simona </a:t>
            </a:r>
            <a:r>
              <a:rPr lang="cs-CZ" b="1" dirty="0" err="1"/>
              <a:t>Grunau</a:t>
            </a:r>
            <a:r>
              <a:rPr lang="cs-CZ" b="1" dirty="0"/>
              <a:t>. </a:t>
            </a:r>
            <a:r>
              <a:rPr lang="cs-CZ" dirty="0"/>
              <a:t>Je součástí kroniky tohoto autora „</a:t>
            </a:r>
            <a:r>
              <a:rPr lang="cs-CZ" dirty="0" err="1"/>
              <a:t>Preussische</a:t>
            </a:r>
            <a:r>
              <a:rPr lang="cs-CZ" dirty="0"/>
              <a:t> Chronik“, kterou napsal 1517 – 1526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http://www.prusistika.flf.vu.lt/tekstai/paieska/?saltinis=GrG</a:t>
            </a:r>
            <a:endParaRPr lang="cs-CZ" sz="1200" dirty="0"/>
          </a:p>
          <a:p>
            <a:endParaRPr lang="cs-CZ" i="1" dirty="0"/>
          </a:p>
          <a:p>
            <a:r>
              <a:rPr lang="cs-CZ" i="1" dirty="0"/>
              <a:t>Obsah</a:t>
            </a:r>
            <a:r>
              <a:rPr lang="cs-CZ" dirty="0"/>
              <a:t>: 100 slov</a:t>
            </a:r>
          </a:p>
          <a:p>
            <a:endParaRPr lang="cs-CZ" i="1" dirty="0"/>
          </a:p>
          <a:p>
            <a:r>
              <a:rPr lang="cs-CZ" i="1" dirty="0"/>
              <a:t>Datace: </a:t>
            </a:r>
            <a:r>
              <a:rPr lang="cs-CZ" dirty="0"/>
              <a:t>1517 – 1526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1.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text je paralelně vytištěn v pruštině a němčině; 16 stránek celkem, z nichž 6 je v pruštině (zbytek – německý text).</a:t>
            </a:r>
          </a:p>
          <a:p>
            <a:endParaRPr lang="cs-CZ" dirty="0"/>
          </a:p>
          <a:p>
            <a:r>
              <a:rPr lang="cs-CZ" dirty="0"/>
              <a:t>Otrocký překlad z němčiny, četné chyby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1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2.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Jedná se o opravenou verzi 1. katechismu, pruština však vykazuje některé nářeční odlišnosti od 1. katechismu. Proto se 2. katechismus pokládá za samostatný zdroj pruštiny. Rozsah stejný jako u 1. katechismu: 16 stránek celkem, z nichž 6 je v pruštině.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6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3. pruský katechismus</a:t>
            </a:r>
            <a:r>
              <a:rPr lang="cs-CZ" dirty="0"/>
              <a:t>, také nazýván</a:t>
            </a:r>
            <a:r>
              <a:rPr lang="cs-CZ" b="1" dirty="0"/>
              <a:t> </a:t>
            </a:r>
            <a:r>
              <a:rPr lang="cs-CZ" b="1" i="1" dirty="0" err="1"/>
              <a:t>Enchiridion</a:t>
            </a:r>
            <a:r>
              <a:rPr lang="cs-CZ" b="1" dirty="0"/>
              <a:t> </a:t>
            </a:r>
            <a:r>
              <a:rPr lang="cs-CZ" dirty="0"/>
              <a:t>nebo</a:t>
            </a:r>
            <a:r>
              <a:rPr lang="cs-CZ" b="1" dirty="0"/>
              <a:t> katechismus Martina Luthera</a:t>
            </a:r>
            <a:r>
              <a:rPr lang="cs-CZ" dirty="0"/>
              <a:t>, 1561, Královec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Prekladatel</a:t>
            </a:r>
            <a:r>
              <a:rPr lang="cs-CZ" b="1" dirty="0"/>
              <a:t>: </a:t>
            </a:r>
            <a:r>
              <a:rPr lang="cs-CZ" dirty="0"/>
              <a:t>kněz Abel </a:t>
            </a:r>
            <a:r>
              <a:rPr lang="cs-CZ" dirty="0" err="1"/>
              <a:t>Will</a:t>
            </a:r>
            <a:r>
              <a:rPr lang="cs-CZ" dirty="0"/>
              <a:t>, pomocníkem mu byl rodilý mluvčí </a:t>
            </a:r>
            <a:r>
              <a:rPr lang="cs-CZ" i="1" dirty="0"/>
              <a:t>M</a:t>
            </a:r>
            <a:r>
              <a:rPr lang="lt-LT" i="1" dirty="0" err="1"/>
              <a:t>ėgott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http://www.prusistika.flf.vu.lt/tekstai/paieska/?saltinis=III&amp;puslapis=17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kniha má celkem 134 stran, z </a:t>
            </a:r>
            <a:r>
              <a:rPr lang="cs-CZ"/>
              <a:t>toho 55 </a:t>
            </a:r>
            <a:r>
              <a:rPr lang="cs-CZ" dirty="0"/>
              <a:t>stran pruského textu (zbytek německý text). Nejrozsáhlejší památka pruštiny.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82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i="1" dirty="0"/>
              <a:t>Celkový rozsah:</a:t>
            </a:r>
          </a:p>
          <a:p>
            <a:pPr marL="0" indent="0">
              <a:buNone/>
            </a:pPr>
            <a:r>
              <a:rPr lang="cs-CZ" dirty="0"/>
              <a:t>Několik desítek jednotlivých rukopisných záznamů (jmen, toponym apod.)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902 slova (</a:t>
            </a:r>
            <a:r>
              <a:rPr lang="cs-CZ" dirty="0" err="1"/>
              <a:t>Elbinský</a:t>
            </a:r>
            <a:r>
              <a:rPr lang="cs-CZ" dirty="0"/>
              <a:t> slovníček + Slovníček </a:t>
            </a:r>
            <a:r>
              <a:rPr lang="cs-CZ" dirty="0" err="1"/>
              <a:t>Grunau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Několik glos (Basilejský epigraf a další)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Celkem 66 stran tištěného textu (1., 2., 3. katechismy)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493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1384917" y="487025"/>
            <a:ext cx="97246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 err="1">
                <a:latin typeface="MyriadPro-Black"/>
              </a:rPr>
              <a:t>Phonology</a:t>
            </a:r>
            <a:endParaRPr lang="cs-CZ" sz="2400" b="1" i="0" u="none" strike="noStrike" baseline="0" dirty="0">
              <a:latin typeface="MyriadPro-Black"/>
            </a:endParaRPr>
          </a:p>
          <a:p>
            <a:pPr algn="l"/>
            <a:r>
              <a:rPr lang="en-US" sz="2400" b="0" i="0" u="none" strike="noStrike" baseline="0" dirty="0">
                <a:latin typeface="MyriadPro-Black"/>
              </a:rPr>
              <a:t>6.3.1.2. </a:t>
            </a:r>
            <a:r>
              <a:rPr lang="en-US" sz="2400" b="1" i="0" u="none" strike="noStrike" baseline="0" dirty="0">
                <a:latin typeface="MyriadPro-Bold"/>
              </a:rPr>
              <a:t>Specific traits. </a:t>
            </a:r>
            <a:r>
              <a:rPr lang="en-US" sz="2400" b="0" i="0" u="none" strike="noStrike" baseline="0" dirty="0">
                <a:latin typeface="Palemonas"/>
              </a:rPr>
              <a:t>Specific and archaic traits of </a:t>
            </a:r>
            <a:r>
              <a:rPr lang="en-US" sz="2400" b="0" i="0" u="none" strike="noStrike" baseline="0" dirty="0" err="1">
                <a:latin typeface="Palemonas"/>
              </a:rPr>
              <a:t>OPr</a:t>
            </a:r>
            <a:r>
              <a:rPr lang="en-US" sz="2400" b="0" i="0" u="none" strike="noStrike" baseline="0" dirty="0">
                <a:latin typeface="Palemonas"/>
              </a:rPr>
              <a:t>. in comparison with</a:t>
            </a:r>
          </a:p>
          <a:p>
            <a:pPr algn="l"/>
            <a:r>
              <a:rPr lang="en-US" sz="2400" b="0" i="0" u="none" strike="noStrike" baseline="0" dirty="0">
                <a:latin typeface="Palemonas"/>
              </a:rPr>
              <a:t>Lith. and </a:t>
            </a:r>
            <a:r>
              <a:rPr lang="en-US" sz="2400" b="0" i="0" u="none" strike="noStrike" baseline="0" dirty="0" err="1">
                <a:latin typeface="Palemonas"/>
              </a:rPr>
              <a:t>Latv</a:t>
            </a:r>
            <a:r>
              <a:rPr lang="en-US" sz="2400" b="0" i="0" u="none" strike="noStrike" baseline="0" dirty="0">
                <a:latin typeface="Palemonas"/>
              </a:rPr>
              <a:t>. appear as follows:</a:t>
            </a:r>
          </a:p>
          <a:p>
            <a:pPr algn="l"/>
            <a:r>
              <a:rPr lang="lt-LT" sz="2400" b="0" i="0" u="sng" strike="noStrike" baseline="0" dirty="0" err="1">
                <a:latin typeface="Palemonas"/>
              </a:rPr>
              <a:t>No</a:t>
            </a:r>
            <a:r>
              <a:rPr lang="en-US" sz="2400" b="0" i="0" u="sng" strike="noStrike" baseline="0" dirty="0">
                <a:latin typeface="Palemonas"/>
              </a:rPr>
              <a:t> assibilation of t’ and d’;</a:t>
            </a:r>
          </a:p>
          <a:p>
            <a:pPr algn="l"/>
            <a:r>
              <a:rPr lang="en-US" sz="2400" b="0" i="0" u="none" strike="noStrike" baseline="0" dirty="0">
                <a:latin typeface="Palemonas"/>
              </a:rPr>
              <a:t>Balt. </a:t>
            </a:r>
            <a:r>
              <a:rPr lang="en-US" sz="2400" b="0" i="0" u="none" strike="noStrike" baseline="0" dirty="0" err="1">
                <a:latin typeface="Palemonas"/>
              </a:rPr>
              <a:t>OPr</a:t>
            </a:r>
            <a:r>
              <a:rPr lang="en-US" sz="2400" b="0" i="0" u="none" strike="noStrike" baseline="0" dirty="0">
                <a:latin typeface="Palemonas"/>
              </a:rPr>
              <a:t>. Lith. </a:t>
            </a:r>
            <a:r>
              <a:rPr lang="en-US" sz="2400" b="0" i="0" u="none" strike="noStrike" baseline="0" dirty="0" err="1">
                <a:latin typeface="Palemonas"/>
              </a:rPr>
              <a:t>Latv</a:t>
            </a:r>
            <a:r>
              <a:rPr lang="en-US" sz="2400" b="0" i="0" u="none" strike="noStrike" baseline="0" dirty="0">
                <a:latin typeface="Palemonas"/>
              </a:rPr>
              <a:t>.</a:t>
            </a:r>
            <a:endParaRPr lang="lt-LT" sz="2400" b="0" i="0" u="none" strike="noStrike" baseline="0" dirty="0">
              <a:latin typeface="Palemonas"/>
            </a:endParaRPr>
          </a:p>
          <a:p>
            <a:pPr algn="l"/>
            <a:r>
              <a:rPr lang="cs-CZ" sz="2400" b="0" i="0" u="none" strike="noStrike" baseline="0" dirty="0">
                <a:latin typeface="Palemonas"/>
              </a:rPr>
              <a:t>*</a:t>
            </a:r>
            <a:r>
              <a:rPr lang="cs-CZ" sz="2400" b="0" i="1" u="none" strike="noStrike" baseline="0" dirty="0">
                <a:latin typeface="Palemonas-Italic"/>
              </a:rPr>
              <a:t>t</a:t>
            </a:r>
            <a:r>
              <a:rPr lang="lt-LT" sz="2400" i="1" dirty="0">
                <a:latin typeface="Palemonas-Italic"/>
              </a:rPr>
              <a:t>i      </a:t>
            </a:r>
            <a:r>
              <a:rPr lang="cs-CZ" sz="2400" b="0" i="1" u="none" strike="noStrike" baseline="0" dirty="0">
                <a:latin typeface="PalemonasMUFI-Italic" panose="02030603060206020803" pitchFamily="18" charset="0"/>
              </a:rPr>
              <a:t> </a:t>
            </a:r>
            <a:r>
              <a:rPr lang="cs-CZ" sz="2400" b="0" i="1" u="none" strike="noStrike" baseline="0" dirty="0">
                <a:latin typeface="Palemonas-Italic"/>
              </a:rPr>
              <a:t>t’ </a:t>
            </a:r>
            <a:r>
              <a:rPr lang="lt-LT" sz="2400" b="0" i="1" u="none" strike="noStrike" baseline="0" dirty="0">
                <a:latin typeface="Palemonas-Italic"/>
              </a:rPr>
              <a:t>      </a:t>
            </a:r>
            <a:r>
              <a:rPr lang="cs-CZ" sz="2400" b="0" i="1" u="none" strike="noStrike" baseline="0" dirty="0">
                <a:latin typeface="Palemonas-Italic"/>
              </a:rPr>
              <a:t>č </a:t>
            </a:r>
            <a:r>
              <a:rPr lang="lt-LT" sz="2400" b="0" i="1" u="none" strike="noStrike" baseline="0" dirty="0">
                <a:latin typeface="Palemonas-Italic"/>
              </a:rPr>
              <a:t>        </a:t>
            </a:r>
            <a:r>
              <a:rPr lang="cs-CZ" sz="2400" b="0" i="1" u="none" strike="noStrike" baseline="0" dirty="0">
                <a:latin typeface="Palemonas-Italic"/>
              </a:rPr>
              <a:t>š </a:t>
            </a:r>
            <a:r>
              <a:rPr lang="lt-LT" sz="2400" b="0" i="1" u="none" strike="noStrike" baseline="0" dirty="0">
                <a:latin typeface="Palemonas-Italic"/>
              </a:rPr>
              <a:t>      </a:t>
            </a:r>
            <a:r>
              <a:rPr lang="cs-CZ" sz="2400" b="0" i="0" u="none" strike="noStrike" baseline="0" dirty="0" err="1">
                <a:latin typeface="Palemonas"/>
              </a:rPr>
              <a:t>OPr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crixtianai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‘Christian’,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krikščiónys</a:t>
            </a:r>
            <a:r>
              <a:rPr lang="cs-CZ" sz="2400" b="0" i="0" u="none" strike="noStrike" baseline="0" dirty="0">
                <a:latin typeface="Palemonas"/>
              </a:rPr>
              <a:t>;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endParaRPr lang="lt-LT" sz="2400" dirty="0">
              <a:latin typeface="Palemonas"/>
            </a:endParaRPr>
          </a:p>
          <a:p>
            <a:pPr algn="l"/>
            <a:r>
              <a:rPr lang="lt-LT" sz="2400" b="0" i="0" u="none" strike="noStrike" baseline="0" dirty="0">
                <a:latin typeface="Palemonas"/>
              </a:rPr>
              <a:t>                                     </a:t>
            </a:r>
            <a:r>
              <a:rPr lang="cs-CZ" sz="2400" b="0" i="0" u="none" strike="noStrike" baseline="0" dirty="0">
                <a:latin typeface="Palemonas"/>
              </a:rPr>
              <a:t>gen.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en-US" sz="2400" b="0" i="0" u="none" strike="noStrike" baseline="0" dirty="0">
                <a:latin typeface="Palemonas"/>
              </a:rPr>
              <a:t>sing. </a:t>
            </a:r>
            <a:r>
              <a:rPr lang="en-US" sz="2400" b="0" i="1" u="none" strike="noStrike" baseline="0" dirty="0" err="1">
                <a:latin typeface="Palemonas-Italic"/>
              </a:rPr>
              <a:t>vācieša</a:t>
            </a:r>
            <a:r>
              <a:rPr lang="en-US" sz="2400" b="0" i="1" u="none" strike="noStrike" baseline="0" dirty="0">
                <a:latin typeface="Palemonas-Italic"/>
              </a:rPr>
              <a:t> </a:t>
            </a:r>
            <a:r>
              <a:rPr lang="en-US" sz="2400" b="0" i="0" u="none" strike="noStrike" baseline="0" dirty="0">
                <a:latin typeface="Palemonas"/>
              </a:rPr>
              <a:t>‘of the German’.</a:t>
            </a:r>
          </a:p>
          <a:p>
            <a:r>
              <a:rPr lang="cs-CZ" sz="2400" b="0" i="0" u="none" strike="noStrike" baseline="0" dirty="0">
                <a:latin typeface="Palemonas"/>
              </a:rPr>
              <a:t>*</a:t>
            </a:r>
            <a:r>
              <a:rPr lang="cs-CZ" sz="2400" b="0" i="1" u="none" strike="noStrike" baseline="0" dirty="0">
                <a:latin typeface="Palemonas-Italic"/>
              </a:rPr>
              <a:t>d</a:t>
            </a:r>
            <a:r>
              <a:rPr lang="lt-LT" sz="2400" b="0" i="1" u="none" strike="noStrike" baseline="0" dirty="0">
                <a:latin typeface="Palemonas-Italic"/>
              </a:rPr>
              <a:t>i</a:t>
            </a:r>
            <a:r>
              <a:rPr lang="cs-CZ" sz="2400" b="0" i="1" u="none" strike="noStrike" baseline="0" dirty="0">
                <a:latin typeface="PalemonasMUFI-Italic" panose="02030603060206020803" pitchFamily="18" charset="0"/>
              </a:rPr>
              <a:t> </a:t>
            </a:r>
            <a:r>
              <a:rPr lang="lt-LT" sz="2400" b="0" i="1" u="none" strike="noStrike" baseline="0" dirty="0">
                <a:latin typeface="PalemonasMUFI-Italic" panose="02030603060206020803" pitchFamily="18" charset="0"/>
              </a:rPr>
              <a:t>     </a:t>
            </a:r>
            <a:r>
              <a:rPr lang="cs-CZ" sz="2400" b="0" i="1" u="none" strike="noStrike" baseline="0" dirty="0">
                <a:latin typeface="Palemonas-Italic"/>
              </a:rPr>
              <a:t>d’ </a:t>
            </a:r>
            <a:r>
              <a:rPr lang="lt-LT" sz="2400" b="0" i="1" u="none" strike="noStrike" baseline="0" dirty="0">
                <a:latin typeface="Palemonas-Italic"/>
              </a:rPr>
              <a:t>      </a:t>
            </a:r>
            <a:r>
              <a:rPr lang="cs-CZ" sz="2400" b="0" i="1" u="none" strike="noStrike" baseline="0" dirty="0" err="1">
                <a:latin typeface="Palemonas-Italic"/>
              </a:rPr>
              <a:t>dž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lt-LT" sz="2400" b="0" i="1" u="none" strike="noStrike" baseline="0" dirty="0">
                <a:latin typeface="Palemonas-Italic"/>
              </a:rPr>
              <a:t>     </a:t>
            </a:r>
            <a:r>
              <a:rPr lang="cs-CZ" sz="2400" b="0" i="1" u="none" strike="noStrike" baseline="0" dirty="0">
                <a:latin typeface="Palemonas-Italic"/>
              </a:rPr>
              <a:t>ž </a:t>
            </a:r>
            <a:r>
              <a:rPr lang="lt-LT" sz="2400" b="0" i="1" u="none" strike="noStrike" baseline="0" dirty="0">
                <a:latin typeface="Palemonas-Italic"/>
              </a:rPr>
              <a:t>     </a:t>
            </a:r>
            <a:r>
              <a:rPr lang="cs-CZ" sz="2400" b="0" i="0" u="none" strike="noStrike" baseline="0" dirty="0" err="1">
                <a:latin typeface="Palemonas"/>
              </a:rPr>
              <a:t>OPr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median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forest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0" u="none" strike="noStrike" baseline="0" dirty="0" err="1">
                <a:latin typeface="Palemonas"/>
              </a:rPr>
              <a:t>dial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mẽdžias</a:t>
            </a:r>
            <a:r>
              <a:rPr lang="cs-CZ" sz="2400" b="0" i="0" u="none" strike="noStrike" baseline="0" dirty="0">
                <a:latin typeface="Palemonas"/>
              </a:rPr>
              <a:t>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mežs</a:t>
            </a:r>
            <a:r>
              <a:rPr lang="cs-CZ" sz="2400" b="0" i="0" u="none" strike="noStrike" baseline="0" dirty="0">
                <a:latin typeface="Palemonas"/>
              </a:rPr>
              <a:t>.</a:t>
            </a:r>
          </a:p>
          <a:p>
            <a:pPr algn="l"/>
            <a:endParaRPr lang="lt-LT" sz="2400" b="0" i="0" u="none" strike="noStrike" baseline="0" dirty="0">
              <a:latin typeface="MyriadPro-Semibold"/>
            </a:endParaRPr>
          </a:p>
          <a:p>
            <a:pPr algn="l"/>
            <a:r>
              <a:rPr lang="lt-LT" sz="2400" b="0" i="0" u="sng" strike="noStrike" baseline="0" dirty="0" err="1">
                <a:latin typeface="Palemonas"/>
              </a:rPr>
              <a:t>Pr</a:t>
            </a:r>
            <a:r>
              <a:rPr lang="en-US" sz="2400" b="0" i="0" u="sng" strike="noStrike" baseline="0" dirty="0" err="1">
                <a:latin typeface="Palemonas"/>
              </a:rPr>
              <a:t>eservation</a:t>
            </a:r>
            <a:r>
              <a:rPr lang="en-US" sz="2400" b="0" i="0" u="sng" strike="noStrike" baseline="0" dirty="0">
                <a:latin typeface="Palemonas"/>
              </a:rPr>
              <a:t> of the nasal vowel before fricatives or in word-final position</a:t>
            </a:r>
            <a:r>
              <a:rPr lang="en-US" sz="2400" b="0" i="0" u="none" strike="noStrike" baseline="0" dirty="0">
                <a:latin typeface="Palemonas"/>
              </a:rPr>
              <a:t>:</a:t>
            </a:r>
          </a:p>
          <a:p>
            <a:pPr algn="l"/>
            <a:r>
              <a:rPr lang="en-US" sz="2400" b="0" i="0" u="none" strike="noStrike" baseline="0" dirty="0">
                <a:latin typeface="Palemonas"/>
              </a:rPr>
              <a:t>Balt. 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en-US" sz="2400" b="0" i="0" u="none" strike="noStrike" baseline="0" dirty="0" err="1">
                <a:latin typeface="Palemonas"/>
              </a:rPr>
              <a:t>OPr</a:t>
            </a:r>
            <a:r>
              <a:rPr lang="en-US" sz="2400" b="0" i="0" u="none" strike="noStrike" baseline="0" dirty="0">
                <a:latin typeface="Palemonas"/>
              </a:rPr>
              <a:t>. Lith. </a:t>
            </a:r>
            <a:r>
              <a:rPr lang="en-US" sz="2400" b="0" i="0" u="none" strike="noStrike" baseline="0" dirty="0" err="1">
                <a:latin typeface="Palemonas"/>
              </a:rPr>
              <a:t>Latv</a:t>
            </a:r>
            <a:r>
              <a:rPr lang="en-US" sz="24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2400" b="0" i="0" u="none" strike="noStrike" baseline="0" dirty="0">
                <a:latin typeface="Palemonas"/>
              </a:rPr>
              <a:t>*</a:t>
            </a:r>
            <a:r>
              <a:rPr lang="cs-CZ" sz="2400" b="0" i="1" u="none" strike="noStrike" baseline="0" dirty="0" err="1">
                <a:latin typeface="Palemonas-Italic"/>
              </a:rPr>
              <a:t>Vn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lt-LT" sz="2400" b="0" i="1" u="none" strike="noStrike" baseline="0" dirty="0">
                <a:latin typeface="Palemonas-Italic"/>
              </a:rPr>
              <a:t>   </a:t>
            </a:r>
            <a:r>
              <a:rPr lang="cs-CZ" sz="2400" b="0" i="1" u="none" strike="noStrike" baseline="0" dirty="0" err="1">
                <a:latin typeface="Palemonas-Italic"/>
              </a:rPr>
              <a:t>Vn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lt-LT" sz="2400" b="0" i="1" u="none" strike="noStrike" baseline="0" dirty="0">
                <a:latin typeface="Palemonas-Italic"/>
              </a:rPr>
              <a:t>    </a:t>
            </a:r>
            <a:r>
              <a:rPr lang="cs-CZ" sz="2400" b="0" i="1" u="none" strike="noStrike" baseline="0" dirty="0">
                <a:latin typeface="Palemonas-Italic"/>
              </a:rPr>
              <a:t>V </a:t>
            </a:r>
            <a:r>
              <a:rPr lang="lt-LT" sz="2400" b="0" i="1" u="none" strike="noStrike" baseline="0" dirty="0">
                <a:latin typeface="Palemonas-Italic"/>
              </a:rPr>
              <a:t>      </a:t>
            </a:r>
            <a:r>
              <a:rPr lang="cs-CZ" sz="2400" b="0" i="1" u="none" strike="noStrike" baseline="0" dirty="0">
                <a:latin typeface="Palemonas-Italic"/>
              </a:rPr>
              <a:t>V </a:t>
            </a:r>
            <a:r>
              <a:rPr lang="lt-LT" sz="2400" b="0" i="1" u="none" strike="noStrike" baseline="0" dirty="0">
                <a:latin typeface="Palemonas-Italic"/>
              </a:rPr>
              <a:t>     </a:t>
            </a:r>
            <a:r>
              <a:rPr lang="cs-CZ" sz="2400" b="0" i="0" u="none" strike="noStrike" baseline="0" dirty="0" err="1">
                <a:latin typeface="Palemonas"/>
              </a:rPr>
              <a:t>OPr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sansy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goose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acc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0" u="none" strike="noStrike" baseline="0" dirty="0" err="1">
                <a:latin typeface="Palemonas"/>
              </a:rPr>
              <a:t>sing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naktin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‘night’;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endParaRPr lang="lt-LT" sz="2400" b="0" i="0" u="none" strike="noStrike" baseline="0" dirty="0">
              <a:latin typeface="Palemonas"/>
            </a:endParaRPr>
          </a:p>
          <a:p>
            <a:pPr algn="l"/>
            <a:r>
              <a:rPr lang="lt-LT" sz="2400" dirty="0">
                <a:latin typeface="Palemonas"/>
              </a:rPr>
              <a:t>                                           </a:t>
            </a:r>
            <a:r>
              <a:rPr lang="cs-CZ" sz="2400" b="0" i="1" u="none" strike="noStrike" baseline="0" dirty="0" err="1">
                <a:latin typeface="Palemonas-Italic"/>
              </a:rPr>
              <a:t>žąsìs</a:t>
            </a:r>
            <a:r>
              <a:rPr lang="cs-CZ" sz="2400" b="0" i="0" u="none" strike="noStrike" baseline="0" dirty="0">
                <a:latin typeface="Palemonas"/>
              </a:rPr>
              <a:t>,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1" u="none" strike="noStrike" baseline="0" dirty="0" err="1">
                <a:latin typeface="Palemonas-Italic"/>
              </a:rPr>
              <a:t>nãktį</a:t>
            </a:r>
            <a:r>
              <a:rPr lang="cs-CZ" sz="2400" b="0" i="0" u="none" strike="noStrike" baseline="0" dirty="0">
                <a:latin typeface="Palemonas"/>
              </a:rPr>
              <a:t>;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zoss</a:t>
            </a:r>
            <a:r>
              <a:rPr lang="cs-CZ" sz="2400" b="0" i="0" u="none" strike="noStrike" baseline="0" dirty="0">
                <a:latin typeface="Palemonas"/>
              </a:rPr>
              <a:t>, </a:t>
            </a:r>
            <a:r>
              <a:rPr lang="cs-CZ" sz="2400" b="0" i="1" u="none" strike="noStrike" baseline="0" dirty="0" err="1">
                <a:latin typeface="Palemonas-Italic"/>
              </a:rPr>
              <a:t>nakts</a:t>
            </a:r>
            <a:r>
              <a:rPr lang="cs-CZ" sz="2400" b="0" i="0" u="none" strike="noStrike" baseline="0" dirty="0">
                <a:latin typeface="Palemonas"/>
              </a:rPr>
              <a:t>.</a:t>
            </a:r>
          </a:p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2916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239281" y="102548"/>
            <a:ext cx="1167455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sz="2800" b="0" i="0" u="none" strike="noStrike" baseline="0" dirty="0">
              <a:latin typeface="MyriadPro-Black"/>
            </a:endParaRPr>
          </a:p>
          <a:p>
            <a:r>
              <a:rPr lang="en-US" sz="2800" b="0" i="0" u="none" strike="noStrike" baseline="0" dirty="0">
                <a:latin typeface="MyriadPro-Black"/>
              </a:rPr>
              <a:t>6.3.2.2. </a:t>
            </a:r>
            <a:r>
              <a:rPr lang="en-US" sz="2800" b="1" i="0" u="none" strike="noStrike" baseline="0" dirty="0">
                <a:latin typeface="MyriadPro-Bold"/>
              </a:rPr>
              <a:t>Gender. </a:t>
            </a:r>
            <a:r>
              <a:rPr lang="en-US" sz="2800" b="0" i="0" u="none" strike="noStrike" baseline="0" dirty="0">
                <a:latin typeface="Palemonas"/>
              </a:rPr>
              <a:t>Although the neuter gender is still alive in the </a:t>
            </a:r>
            <a:r>
              <a:rPr lang="en-US" sz="2800" b="0" i="0" u="none" strike="noStrike" baseline="0" dirty="0" err="1">
                <a:latin typeface="Palemonas"/>
              </a:rPr>
              <a:t>OPr</a:t>
            </a:r>
            <a:r>
              <a:rPr lang="en-US" sz="2800" b="0" i="0" u="none" strike="noStrike" baseline="0" dirty="0">
                <a:latin typeface="Palemonas"/>
              </a:rPr>
              <a:t>. texts, in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the IE inherited words and also in some more recent forms, nevertheless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one observes that it is already limited to few semantic categories and clearly</a:t>
            </a:r>
          </a:p>
          <a:p>
            <a:pPr algn="l"/>
            <a:r>
              <a:rPr lang="en-US" sz="2800" b="0" i="0" u="none" strike="noStrike" baseline="0" dirty="0">
                <a:latin typeface="Palemonas"/>
              </a:rPr>
              <a:t>disappearing (Petit 2000). The traces of the neuter are still better encountered</a:t>
            </a:r>
            <a:r>
              <a:rPr lang="cs-CZ" sz="2800" b="0" i="0" u="none" strike="noStrike" baseline="0" dirty="0">
                <a:latin typeface="Palemonas"/>
              </a:rPr>
              <a:t> in EV (stem </a:t>
            </a:r>
            <a:r>
              <a:rPr lang="cs-CZ" sz="2800" b="0" i="0" u="none" strike="noStrike" baseline="0" dirty="0" err="1">
                <a:latin typeface="Palemonas"/>
              </a:rPr>
              <a:t>without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ending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e.g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[EV 33 </a:t>
            </a:r>
            <a:r>
              <a:rPr lang="cs-CZ" sz="2800" b="0" i="1" u="none" strike="noStrike" baseline="0" dirty="0" err="1">
                <a:latin typeface="Palemonas-Italic"/>
              </a:rPr>
              <a:t>Vue</a:t>
            </a:r>
            <a:r>
              <a:rPr lang="cs-CZ" sz="2800" b="0" i="0" u="none" strike="noStrike" baseline="0" dirty="0" err="1">
                <a:latin typeface="CambriaMath"/>
              </a:rPr>
              <a:t>ͤ</a:t>
            </a:r>
            <a:r>
              <a:rPr lang="cs-CZ" sz="2800" b="0" i="1" u="none" strike="noStrike" baseline="0" dirty="0" err="1">
                <a:latin typeface="Palemonas-Italic"/>
              </a:rPr>
              <a:t>r</a:t>
            </a:r>
            <a:r>
              <a:rPr lang="cs-CZ" sz="2800" b="0" i="0" u="none" strike="noStrike" baseline="0" dirty="0">
                <a:latin typeface="Palemonas"/>
              </a:rPr>
              <a:t>] </a:t>
            </a:r>
            <a:r>
              <a:rPr lang="cs-CZ" sz="2800" b="0" i="1" u="none" strike="noStrike" baseline="0" dirty="0">
                <a:latin typeface="Palemonas-Italic"/>
              </a:rPr>
              <a:t>panno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fire</a:t>
            </a:r>
            <a:r>
              <a:rPr lang="cs-CZ" sz="2800" b="0" i="0" u="none" strike="noStrike" baseline="0" dirty="0">
                <a:latin typeface="Palemonas"/>
              </a:rPr>
              <a:t>’, [EV </a:t>
            </a:r>
            <a:r>
              <a:rPr lang="en-US" sz="2800" b="0" i="0" u="none" strike="noStrike" baseline="0" dirty="0">
                <a:latin typeface="Palemonas"/>
              </a:rPr>
              <a:t>392 </a:t>
            </a:r>
            <a:r>
              <a:rPr lang="en-US" sz="2800" b="0" i="1" u="none" strike="noStrike" baseline="0" dirty="0">
                <a:latin typeface="Palemonas-Italic"/>
              </a:rPr>
              <a:t>Mete</a:t>
            </a:r>
            <a:r>
              <a:rPr lang="en-US" sz="2800" b="0" i="0" u="none" strike="noStrike" baseline="0" dirty="0">
                <a:latin typeface="Palemonas"/>
              </a:rPr>
              <a:t>] </a:t>
            </a:r>
            <a:r>
              <a:rPr lang="en-US" sz="2800" b="0" i="1" u="none" strike="noStrike" baseline="0" dirty="0" err="1">
                <a:latin typeface="Palemonas-Italic"/>
              </a:rPr>
              <a:t>alu</a:t>
            </a:r>
            <a:r>
              <a:rPr lang="en-US" sz="2800" b="0" i="1" u="none" strike="noStrike" baseline="0" dirty="0">
                <a:latin typeface="Palemonas-Italic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‘mead’, and with the ending </a:t>
            </a:r>
            <a:r>
              <a:rPr lang="en-US" sz="2800" b="0" i="1" u="none" strike="noStrike" baseline="0" dirty="0">
                <a:latin typeface="Palemonas-Italic"/>
              </a:rPr>
              <a:t>-m/n</a:t>
            </a:r>
            <a:r>
              <a:rPr lang="en-US" sz="2800" b="0" i="0" u="none" strike="noStrike" baseline="0" dirty="0">
                <a:latin typeface="Palemonas"/>
              </a:rPr>
              <a:t>, e.g. </a:t>
            </a:r>
            <a:r>
              <a:rPr lang="en-US" sz="2800" b="0" i="0" u="none" strike="noStrike" baseline="0" dirty="0" err="1">
                <a:latin typeface="Palemonas"/>
              </a:rPr>
              <a:t>OPr</a:t>
            </a:r>
            <a:r>
              <a:rPr lang="en-US" sz="2800" b="0" i="0" u="none" strike="noStrike" baseline="0" dirty="0">
                <a:latin typeface="Palemonas"/>
              </a:rPr>
              <a:t>. [EV 689 </a:t>
            </a:r>
            <a:r>
              <a:rPr lang="en-US" sz="2800" b="0" i="1" u="none" strike="noStrike" baseline="0" dirty="0" err="1">
                <a:latin typeface="Palemonas-Italic"/>
              </a:rPr>
              <a:t>Puttir</a:t>
            </a:r>
            <a:r>
              <a:rPr lang="en-US" sz="2800" b="0" i="0" u="none" strike="noStrike" baseline="0" dirty="0">
                <a:latin typeface="Palemonas"/>
              </a:rPr>
              <a:t>]</a:t>
            </a:r>
          </a:p>
          <a:p>
            <a:pPr algn="l"/>
            <a:r>
              <a:rPr lang="cs-CZ" sz="2800" b="0" i="1" u="none" strike="noStrike" baseline="0" dirty="0" err="1">
                <a:latin typeface="Palemonas-Italic"/>
              </a:rPr>
              <a:t>Anctan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butter</a:t>
            </a:r>
            <a:r>
              <a:rPr lang="cs-CZ" sz="2800" b="0" i="0" u="none" strike="noStrike" baseline="0" dirty="0">
                <a:latin typeface="Palemonas"/>
              </a:rPr>
              <a:t>’, [EV 687 </a:t>
            </a:r>
            <a:r>
              <a:rPr lang="cs-CZ" sz="2800" b="0" i="1" u="none" strike="noStrike" baseline="0" dirty="0" err="1">
                <a:latin typeface="Palemonas-Italic"/>
              </a:rPr>
              <a:t>MJlch</a:t>
            </a:r>
            <a:r>
              <a:rPr lang="cs-CZ" sz="2800" b="0" i="0" u="none" strike="noStrike" baseline="0" dirty="0">
                <a:latin typeface="Palemonas"/>
              </a:rPr>
              <a:t>] </a:t>
            </a:r>
            <a:r>
              <a:rPr lang="cs-CZ" sz="2800" b="0" i="1" u="none" strike="noStrike" baseline="0" dirty="0" err="1">
                <a:latin typeface="Palemonas-Italic"/>
              </a:rPr>
              <a:t>Dadan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milk</a:t>
            </a:r>
            <a:r>
              <a:rPr lang="cs-CZ" sz="2800" b="0" i="0" u="none" strike="noStrike" baseline="0" dirty="0">
                <a:latin typeface="Palemonas"/>
              </a:rPr>
              <a:t>’). </a:t>
            </a:r>
          </a:p>
          <a:p>
            <a:pPr algn="l"/>
            <a:endParaRPr lang="cs-CZ" sz="2800" b="0" i="0" u="none" strike="noStrike" baseline="0" dirty="0">
              <a:latin typeface="Palemonas"/>
            </a:endParaRPr>
          </a:p>
          <a:p>
            <a:pPr algn="l"/>
            <a:r>
              <a:rPr lang="en-US" sz="2800" b="0" i="0" u="none" strike="noStrike" baseline="0" dirty="0">
                <a:latin typeface="Palemonas"/>
              </a:rPr>
              <a:t>It is thought that endingless forms of the neuter present a more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archaic state of language as compared with the more prevalent forms with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endings in a nasal consonant; the addition of such an ending is a later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phenomenon, maybe originating through analogy with the masculine acc.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dirty="0" err="1">
                <a:latin typeface="Palemonas"/>
              </a:rPr>
              <a:t>s</a:t>
            </a:r>
            <a:r>
              <a:rPr lang="cs-CZ" sz="2800" b="0" i="0" u="none" strike="noStrike" baseline="0" dirty="0" err="1">
                <a:latin typeface="Palemonas"/>
              </a:rPr>
              <a:t>ing</a:t>
            </a:r>
            <a:endParaRPr lang="cs-CZ" sz="2800" b="0" i="0" u="none" strike="noStrike" baseline="0" dirty="0">
              <a:latin typeface="Palemonas"/>
            </a:endParaRPr>
          </a:p>
          <a:p>
            <a:pPr algn="l"/>
            <a:endParaRPr lang="cs-CZ" sz="2800" dirty="0">
              <a:latin typeface="Palemonas"/>
            </a:endParaRPr>
          </a:p>
        </p:txBody>
      </p:sp>
    </p:spTree>
    <p:extLst>
      <p:ext uri="{BB962C8B-B14F-4D97-AF65-F5344CB8AC3E}">
        <p14:creationId xmlns:p14="http://schemas.microsoft.com/office/powerpoint/2010/main" val="2667695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239282" y="102549"/>
            <a:ext cx="11049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lt-LT" sz="2800" b="0" i="0" u="none" strike="noStrike" baseline="0">
              <a:latin typeface="Palemonas"/>
            </a:endParaRPr>
          </a:p>
          <a:p>
            <a:pPr algn="l"/>
            <a:r>
              <a:rPr lang="en-US" sz="2800" b="0" i="0" u="none" strike="noStrike" baseline="0">
                <a:latin typeface="Palemonas"/>
              </a:rPr>
              <a:t>Thus</a:t>
            </a:r>
            <a:r>
              <a:rPr lang="en-US" sz="2800" b="0" i="0" u="none" strike="noStrike" baseline="0" dirty="0">
                <a:latin typeface="Palemonas"/>
              </a:rPr>
              <a:t>, in </a:t>
            </a:r>
            <a:r>
              <a:rPr lang="en-US" sz="2800" b="0" i="0" u="none" strike="noStrike" baseline="0" dirty="0" err="1">
                <a:latin typeface="Palemonas"/>
              </a:rPr>
              <a:t>OPr</a:t>
            </a:r>
            <a:r>
              <a:rPr lang="en-US" sz="2800" b="0" i="0" u="none" strike="noStrike" baseline="0" dirty="0">
                <a:latin typeface="Palemonas"/>
              </a:rPr>
              <a:t>. it is probably still possible to observe a three-gender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system (masculine, feminine and neuter), the precursor of the merging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of neuter with masculine</a:t>
            </a:r>
            <a:r>
              <a:rPr lang="lt-LT" sz="2800" dirty="0">
                <a:latin typeface="Palemonas"/>
              </a:rPr>
              <a:t>:</a:t>
            </a:r>
            <a:endParaRPr lang="cs-CZ" sz="2800" b="0" i="0" u="none" strike="noStrike" baseline="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neutrum </a:t>
            </a:r>
            <a:r>
              <a:rPr lang="cs-CZ" sz="2800" b="0" i="1" u="none" strike="noStrike" baseline="0" dirty="0" err="1">
                <a:latin typeface="Palemonas-Italic"/>
              </a:rPr>
              <a:t>assaran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lake</a:t>
            </a:r>
            <a:r>
              <a:rPr lang="cs-CZ" sz="2800" b="0" i="0" u="none" strike="noStrike" baseline="0" dirty="0">
                <a:latin typeface="Palemonas"/>
              </a:rPr>
              <a:t>’, </a:t>
            </a:r>
            <a:r>
              <a:rPr lang="cs-CZ" sz="2800" b="0" i="0" u="none" strike="noStrike" baseline="0" dirty="0" err="1">
                <a:latin typeface="Palemonas"/>
              </a:rPr>
              <a:t>cf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ẽžeras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also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ezers</a:t>
            </a:r>
            <a:r>
              <a:rPr lang="cs-CZ" sz="2800" b="0" i="0" u="none" strike="noStrike" baseline="0" dirty="0">
                <a:latin typeface="Palemonas"/>
              </a:rPr>
              <a:t>;</a:t>
            </a:r>
          </a:p>
          <a:p>
            <a:pPr algn="l"/>
            <a:r>
              <a:rPr lang="en-US" sz="2800" b="0" i="0" u="none" strike="noStrike" baseline="0" dirty="0" err="1">
                <a:latin typeface="Palemonas"/>
              </a:rPr>
              <a:t>OPr</a:t>
            </a:r>
            <a:r>
              <a:rPr lang="en-US" sz="2800" b="0" i="0" u="none" strike="noStrike" baseline="0" dirty="0">
                <a:latin typeface="Palemonas"/>
              </a:rPr>
              <a:t>. </a:t>
            </a:r>
            <a:r>
              <a:rPr lang="en-US" sz="2800" b="0" i="0" u="none" strike="noStrike" baseline="0" dirty="0" err="1">
                <a:latin typeface="Palemonas"/>
              </a:rPr>
              <a:t>neutrum</a:t>
            </a:r>
            <a:r>
              <a:rPr lang="en-US" sz="2800" b="0" i="0" u="none" strike="noStrike" baseline="0" dirty="0">
                <a:latin typeface="Palemonas"/>
              </a:rPr>
              <a:t> </a:t>
            </a:r>
            <a:r>
              <a:rPr lang="en-US" sz="2800" b="0" i="1" u="none" strike="noStrike" baseline="0" dirty="0" err="1">
                <a:latin typeface="Palemonas-Italic"/>
              </a:rPr>
              <a:t>buttan</a:t>
            </a:r>
            <a:r>
              <a:rPr lang="en-US" sz="2800" b="0" i="1" u="none" strike="noStrike" baseline="0" dirty="0">
                <a:latin typeface="Palemonas-Italic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‘house’, cf. Lith. masc. </a:t>
            </a:r>
            <a:r>
              <a:rPr lang="en-US" sz="2800" b="0" i="1" u="none" strike="noStrike" baseline="0" dirty="0" err="1">
                <a:latin typeface="Palemonas-Italic"/>
              </a:rPr>
              <a:t>bùtas</a:t>
            </a:r>
            <a:r>
              <a:rPr lang="en-US" sz="2800" b="0" i="1" u="none" strike="noStrike" baseline="0" dirty="0">
                <a:latin typeface="Palemonas-Italic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‘house, apartment’;</a:t>
            </a:r>
          </a:p>
          <a:p>
            <a:pPr algn="l"/>
            <a:r>
              <a:rPr lang="lt-LT" sz="2800" b="0" i="0" u="none" strike="noStrike" baseline="0" dirty="0" err="1">
                <a:latin typeface="Palemonas"/>
              </a:rPr>
              <a:t>OPr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0" u="none" strike="noStrike" baseline="0" dirty="0" err="1">
                <a:latin typeface="Palemonas"/>
              </a:rPr>
              <a:t>neutrum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lt-LT" sz="2800" b="0" i="1" u="none" strike="noStrike" baseline="0" dirty="0" err="1">
                <a:latin typeface="Palemonas-Italic"/>
              </a:rPr>
              <a:t>eristian</a:t>
            </a:r>
            <a:r>
              <a:rPr lang="lt-LT" sz="2800" b="0" i="1" u="none" strike="noStrike" baseline="0" dirty="0">
                <a:latin typeface="Palemonas-Italic"/>
              </a:rPr>
              <a:t> </a:t>
            </a:r>
            <a:r>
              <a:rPr lang="lt-LT" sz="2800" b="0" i="0" u="none" strike="noStrike" baseline="0" dirty="0">
                <a:latin typeface="Palemonas"/>
              </a:rPr>
              <a:t>‘</a:t>
            </a:r>
            <a:r>
              <a:rPr lang="lt-LT" sz="2800" b="0" i="0" u="none" strike="noStrike" baseline="0" dirty="0" err="1">
                <a:latin typeface="Palemonas"/>
              </a:rPr>
              <a:t>lamb</a:t>
            </a:r>
            <a:r>
              <a:rPr lang="lt-LT" sz="2800" b="0" i="0" u="none" strike="noStrike" baseline="0" dirty="0">
                <a:latin typeface="Palemonas"/>
              </a:rPr>
              <a:t>’, </a:t>
            </a:r>
            <a:r>
              <a:rPr lang="lt-LT" sz="2800" b="0" i="0" u="none" strike="noStrike" baseline="0" dirty="0" err="1">
                <a:latin typeface="Palemonas"/>
              </a:rPr>
              <a:t>cf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0" u="none" strike="noStrike" baseline="0" dirty="0" err="1">
                <a:latin typeface="Palemonas"/>
              </a:rPr>
              <a:t>Lith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0" u="none" strike="noStrike" baseline="0" dirty="0" err="1">
                <a:latin typeface="Palemonas"/>
              </a:rPr>
              <a:t>masc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1" u="none" strike="noStrike" baseline="0" dirty="0" err="1">
                <a:latin typeface="Palemonas-Italic"/>
              </a:rPr>
              <a:t>ėriùkas</a:t>
            </a:r>
            <a:r>
              <a:rPr lang="lt-LT" sz="2800" b="0" i="0" u="none" strike="noStrike" baseline="0" dirty="0">
                <a:latin typeface="Palemonas"/>
              </a:rPr>
              <a:t>, also </a:t>
            </a:r>
            <a:r>
              <a:rPr lang="lt-LT" sz="2800" b="0" i="0" u="none" strike="noStrike" baseline="0" dirty="0" err="1">
                <a:latin typeface="Palemonas"/>
              </a:rPr>
              <a:t>Latv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0" u="none" strike="noStrike" baseline="0" dirty="0" err="1">
                <a:latin typeface="Palemonas"/>
              </a:rPr>
              <a:t>masc</a:t>
            </a:r>
            <a:r>
              <a:rPr lang="lt-LT" sz="2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lv-LV" sz="2800" b="0" i="1" u="none" strike="noStrike" baseline="0" dirty="0">
                <a:latin typeface="Palemonas-Italic"/>
              </a:rPr>
              <a:t>jērs</a:t>
            </a:r>
            <a:r>
              <a:rPr lang="lv-LV" sz="2800" b="0" i="0" u="none" strike="noStrike" baseline="0" dirty="0">
                <a:latin typeface="Palemonas"/>
              </a:rPr>
              <a:t>, </a:t>
            </a:r>
            <a:r>
              <a:rPr lang="lv-LV" sz="2800" b="0" i="1" u="none" strike="noStrike" baseline="0" dirty="0">
                <a:latin typeface="Palemonas-Italic"/>
              </a:rPr>
              <a:t>jēriņš</a:t>
            </a:r>
            <a:r>
              <a:rPr lang="lv-LV" sz="2800" b="0" i="0" u="none" strike="noStrike" baseline="0" dirty="0">
                <a:latin typeface="Palemonas"/>
              </a:rPr>
              <a:t>;</a:t>
            </a:r>
          </a:p>
          <a:p>
            <a:pPr algn="l"/>
            <a:r>
              <a:rPr lang="lv-LV" sz="2800" b="0" i="0" u="none" strike="noStrike" baseline="0" dirty="0">
                <a:latin typeface="Palemonas"/>
              </a:rPr>
              <a:t>OPr. neutrum </a:t>
            </a:r>
            <a:r>
              <a:rPr lang="lv-LV" sz="2800" b="0" i="1" u="none" strike="noStrike" baseline="0" dirty="0">
                <a:latin typeface="Palemonas-Italic"/>
              </a:rPr>
              <a:t>meddo </a:t>
            </a:r>
            <a:r>
              <a:rPr lang="lv-LV" sz="2800" b="0" i="0" u="none" strike="noStrike" baseline="0" dirty="0">
                <a:latin typeface="Palemonas"/>
              </a:rPr>
              <a:t>‘honey’, cf. Lith. masc. </a:t>
            </a:r>
            <a:r>
              <a:rPr lang="lv-LV" sz="2800" b="0" i="1" u="none" strike="noStrike" baseline="0" dirty="0">
                <a:latin typeface="Palemonas-Italic"/>
              </a:rPr>
              <a:t>medùs</a:t>
            </a:r>
            <a:r>
              <a:rPr lang="lv-LV" sz="2800" b="0" i="0" u="none" strike="noStrike" baseline="0" dirty="0">
                <a:latin typeface="Palemonas"/>
              </a:rPr>
              <a:t>, also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>
                <a:latin typeface="Palemonas-Italic"/>
              </a:rPr>
              <a:t>medus</a:t>
            </a:r>
            <a:r>
              <a:rPr lang="cs-CZ" sz="2800" b="0" i="0" u="none" strike="noStrike" baseline="0" dirty="0">
                <a:latin typeface="Palemona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967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239282" y="102549"/>
            <a:ext cx="11049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lt-LT" sz="2800" b="0" i="0" u="none" strike="noStrike" baseline="0" dirty="0">
              <a:latin typeface="Palemonas"/>
            </a:endParaRPr>
          </a:p>
          <a:p>
            <a:pPr algn="l"/>
            <a:r>
              <a:rPr lang="lt-LT" sz="2800" b="0" i="0" u="none" strike="noStrike" baseline="0" dirty="0">
                <a:latin typeface="Palemonas"/>
              </a:rPr>
              <a:t>A</a:t>
            </a:r>
            <a:r>
              <a:rPr lang="en-US" sz="2800" b="0" i="0" u="none" strike="noStrike" baseline="0" dirty="0" err="1">
                <a:latin typeface="Palemonas"/>
              </a:rPr>
              <a:t>lready</a:t>
            </a:r>
            <a:r>
              <a:rPr lang="en-US" sz="2800" b="0" i="0" u="none" strike="noStrike" baseline="0" dirty="0">
                <a:latin typeface="Palemonas"/>
              </a:rPr>
              <a:t> in the Catechisms there is competition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between </a:t>
            </a:r>
            <a:r>
              <a:rPr lang="cs-CZ" sz="2800" b="0" i="0" u="none" strike="noStrike" baseline="0" dirty="0">
                <a:latin typeface="Palemonas"/>
              </a:rPr>
              <a:t>m</a:t>
            </a:r>
            <a:r>
              <a:rPr lang="en-US" sz="2800" b="0" i="0" u="none" strike="noStrike" baseline="0" dirty="0" err="1">
                <a:latin typeface="Palemonas"/>
              </a:rPr>
              <a:t>asculine</a:t>
            </a:r>
            <a:r>
              <a:rPr lang="en-US" sz="2800" b="0" i="0" u="none" strike="noStrike" baseline="0" dirty="0">
                <a:latin typeface="Palemonas"/>
              </a:rPr>
              <a:t> and neuter, or the neuter’s substitution with animate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nouns</a:t>
            </a:r>
            <a:r>
              <a:rPr lang="cs-CZ" sz="2800" b="0" i="0" u="none" strike="noStrike" baseline="0" dirty="0">
                <a:latin typeface="Palemonas"/>
              </a:rPr>
              <a:t> (</a:t>
            </a:r>
            <a:r>
              <a:rPr lang="cs-CZ" sz="2800" b="0" i="0" u="none" strike="noStrike" baseline="0" dirty="0" err="1">
                <a:latin typeface="Palemonas"/>
              </a:rPr>
              <a:t>masculine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feminine</a:t>
            </a:r>
            <a:r>
              <a:rPr lang="cs-CZ" sz="2800" b="0" i="0" u="none" strike="noStrike" baseline="0" dirty="0">
                <a:latin typeface="Palemonas"/>
              </a:rPr>
              <a:t>):</a:t>
            </a:r>
          </a:p>
          <a:p>
            <a:pPr algn="l"/>
            <a:endParaRPr lang="lt-LT" sz="2800" b="0" i="0" u="none" strike="noStrike" baseline="0" dirty="0">
              <a:latin typeface="Palemonas"/>
            </a:endParaRPr>
          </a:p>
          <a:p>
            <a:pPr algn="l"/>
            <a:r>
              <a:rPr lang="pt-BR" sz="2800" b="0" i="0" u="none" strike="noStrike" baseline="0" dirty="0">
                <a:latin typeface="Palemonas"/>
              </a:rPr>
              <a:t>OPr. </a:t>
            </a:r>
            <a:r>
              <a:rPr lang="pt-BR" sz="2800" b="0" i="0" u="none" strike="noStrike" baseline="0" dirty="0" err="1">
                <a:latin typeface="Palemonas"/>
              </a:rPr>
              <a:t>neutrum</a:t>
            </a:r>
            <a:r>
              <a:rPr lang="pt-BR" sz="2800" b="0" i="0" u="none" strike="noStrike" baseline="0" dirty="0">
                <a:latin typeface="Palemonas"/>
              </a:rPr>
              <a:t> </a:t>
            </a:r>
            <a:r>
              <a:rPr lang="pt-BR" sz="2800" b="0" i="1" u="none" strike="noStrike" baseline="0" dirty="0" err="1">
                <a:latin typeface="Palemonas-Italic"/>
              </a:rPr>
              <a:t>testamentan</a:t>
            </a:r>
            <a:r>
              <a:rPr lang="pt-BR" sz="2800" b="0" i="1" u="none" strike="noStrike" baseline="0" dirty="0">
                <a:latin typeface="Palemonas-Italic"/>
              </a:rPr>
              <a:t> </a:t>
            </a:r>
            <a:r>
              <a:rPr lang="pt-BR" sz="2800" b="0" i="0" u="none" strike="noStrike" baseline="0" dirty="0">
                <a:latin typeface="Palemonas"/>
              </a:rPr>
              <a:t>~ masc. </a:t>
            </a:r>
            <a:r>
              <a:rPr lang="pt-BR" sz="2800" b="0" i="1" u="none" strike="noStrike" baseline="0" dirty="0">
                <a:latin typeface="Palemonas-Italic"/>
              </a:rPr>
              <a:t>testaments </a:t>
            </a:r>
            <a:r>
              <a:rPr lang="pt-BR" sz="2800" b="0" i="0" u="none" strike="noStrike" baseline="0" dirty="0">
                <a:latin typeface="Palemonas"/>
              </a:rPr>
              <a:t>‘testament’, cf.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testamentas</a:t>
            </a:r>
            <a:r>
              <a:rPr lang="cs-CZ" sz="2800" b="0" i="0" u="none" strike="noStrike" baseline="0" dirty="0">
                <a:latin typeface="Palemonas"/>
              </a:rPr>
              <a:t>,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also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Testaments</a:t>
            </a:r>
            <a:endParaRPr lang="lt-LT" sz="2800" dirty="0">
              <a:latin typeface="Palemonas"/>
            </a:endParaRPr>
          </a:p>
          <a:p>
            <a:pPr algn="l"/>
            <a:endParaRPr lang="lt-LT" sz="2800" b="0" i="0" u="none" strike="noStrike" baseline="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Neutrum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1" u="none" strike="noStrike" baseline="0" dirty="0" err="1">
                <a:latin typeface="Palemonas-Italic"/>
              </a:rPr>
              <a:t>Wundan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~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unds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water</a:t>
            </a:r>
            <a:r>
              <a:rPr lang="cs-CZ" sz="2800" b="0" i="0" u="none" strike="noStrike" baseline="0" dirty="0">
                <a:latin typeface="Palemonas"/>
              </a:rPr>
              <a:t>’, </a:t>
            </a:r>
            <a:r>
              <a:rPr lang="cs-CZ" sz="2800" b="0" i="0" u="none" strike="noStrike" baseline="0" dirty="0" err="1">
                <a:latin typeface="Palemonas"/>
              </a:rPr>
              <a:t>cf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vanduõ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also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masc</a:t>
            </a:r>
            <a:r>
              <a:rPr lang="cs-CZ" sz="2800" b="0" i="0" u="none" strike="noStrike" baseline="0" dirty="0">
                <a:latin typeface="Palemonas"/>
              </a:rPr>
              <a:t>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1" u="none" strike="noStrike" baseline="0" dirty="0" err="1">
                <a:latin typeface="Palemonas-Italic"/>
              </a:rPr>
              <a:t>ūdens</a:t>
            </a:r>
            <a:r>
              <a:rPr lang="cs-CZ" sz="2800" b="0" i="0" u="none" strike="noStrike" baseline="0" dirty="0">
                <a:latin typeface="Palemona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161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/>
              <a:t>PRUSKÉ KMENY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B8CAD01-38F6-82B2-9D65-799347AE65CC}"/>
              </a:ext>
            </a:extLst>
          </p:cNvPr>
          <p:cNvSpPr txBox="1"/>
          <p:nvPr/>
        </p:nvSpPr>
        <p:spPr>
          <a:xfrm>
            <a:off x="700755" y="521293"/>
            <a:ext cx="11314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 sz="2800" dirty="0">
              <a:latin typeface="Palemonas"/>
            </a:endParaRPr>
          </a:p>
          <a:p>
            <a:pPr algn="l"/>
            <a:r>
              <a:rPr lang="en-US" sz="2800" b="0" i="0" u="none" strike="noStrike" baseline="0" dirty="0">
                <a:latin typeface="MyriadPro-Black"/>
              </a:rPr>
              <a:t>6.3.2.7.6. </a:t>
            </a:r>
            <a:r>
              <a:rPr lang="en-US" sz="2800" b="1" i="0" u="none" strike="noStrike" baseline="0" dirty="0">
                <a:latin typeface="MyriadPro-Bold"/>
              </a:rPr>
              <a:t>Infinitives. </a:t>
            </a:r>
            <a:r>
              <a:rPr lang="en-US" sz="2800" b="0" i="0" u="none" strike="noStrike" baseline="0" dirty="0">
                <a:latin typeface="Palemonas"/>
              </a:rPr>
              <a:t>Three infinitive endings are encountered in Prussian:</a:t>
            </a:r>
          </a:p>
          <a:p>
            <a:pPr algn="l"/>
            <a:endParaRPr lang="lt-LT" sz="2800" b="0" i="1" u="none" strike="noStrike" baseline="0" dirty="0">
              <a:latin typeface="Palemonas-Italic"/>
            </a:endParaRPr>
          </a:p>
          <a:p>
            <a:pPr algn="l"/>
            <a:r>
              <a:rPr lang="cs-CZ" sz="2800" b="0" i="1" u="none" strike="noStrike" baseline="0" dirty="0">
                <a:latin typeface="Palemonas-Italic"/>
              </a:rPr>
              <a:t>-t </a:t>
            </a:r>
            <a:r>
              <a:rPr lang="cs-CZ" sz="2800" b="0" i="0" u="none" strike="noStrike" baseline="0" dirty="0">
                <a:latin typeface="Palemonas"/>
              </a:rPr>
              <a:t>(&lt; </a:t>
            </a:r>
            <a:r>
              <a:rPr lang="cs-CZ" sz="2800" b="0" i="1" u="none" strike="noStrike" baseline="0" dirty="0">
                <a:latin typeface="Palemonas-Italic"/>
              </a:rPr>
              <a:t>-ti </a:t>
            </a:r>
            <a:r>
              <a:rPr lang="cs-CZ" sz="2800" b="0" i="0" u="none" strike="noStrike" baseline="0" dirty="0">
                <a:latin typeface="Palemonas"/>
              </a:rPr>
              <a:t>&lt; *</a:t>
            </a:r>
            <a:r>
              <a:rPr lang="cs-CZ" sz="2800" b="0" i="1" u="none" strike="noStrike" baseline="0" dirty="0">
                <a:latin typeface="Palemonas-Italic"/>
              </a:rPr>
              <a:t>-</a:t>
            </a:r>
            <a:r>
              <a:rPr lang="cs-CZ" sz="2800" b="0" i="1" u="none" strike="noStrike" baseline="0" dirty="0" err="1">
                <a:latin typeface="Palemonas-Italic"/>
              </a:rPr>
              <a:t>tei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e.g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boūt</a:t>
            </a:r>
            <a:r>
              <a:rPr lang="cs-CZ" sz="2800" b="0" i="0" u="none" strike="noStrike" baseline="0" dirty="0">
                <a:latin typeface="Palemonas"/>
              </a:rPr>
              <a:t>; </a:t>
            </a:r>
            <a:r>
              <a:rPr lang="cs-CZ" sz="2800" b="0" i="0" u="none" strike="noStrike" baseline="0" dirty="0" err="1">
                <a:latin typeface="Palemonas"/>
              </a:rPr>
              <a:t>cf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bti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‘to </a:t>
            </a:r>
            <a:r>
              <a:rPr lang="cs-CZ" sz="2800" b="0" i="0" u="none" strike="noStrike" baseline="0" dirty="0" err="1">
                <a:latin typeface="Palemonas"/>
              </a:rPr>
              <a:t>be</a:t>
            </a:r>
            <a:r>
              <a:rPr lang="cs-CZ" sz="2800" b="0" i="0" u="none" strike="noStrike" baseline="0" dirty="0">
                <a:latin typeface="Palemonas"/>
              </a:rPr>
              <a:t>’)</a:t>
            </a:r>
            <a:endParaRPr lang="lt-LT" sz="2800" b="0" i="0" u="none" strike="noStrike" baseline="0" dirty="0">
              <a:latin typeface="Palemonas"/>
            </a:endParaRPr>
          </a:p>
          <a:p>
            <a:pPr algn="l"/>
            <a:endParaRPr lang="lt-LT" sz="2800" b="0" i="1" u="none" strike="noStrike" baseline="0" dirty="0">
              <a:latin typeface="Palemonas-Italic"/>
            </a:endParaRPr>
          </a:p>
          <a:p>
            <a:pPr algn="l"/>
            <a:r>
              <a:rPr lang="cs-CZ" sz="2800" b="0" i="1" u="none" strike="noStrike" baseline="0" dirty="0">
                <a:latin typeface="Palemonas-Italic"/>
              </a:rPr>
              <a:t>-tun </a:t>
            </a:r>
            <a:r>
              <a:rPr lang="cs-CZ" sz="2800" b="0" i="0" u="none" strike="noStrike" baseline="0" dirty="0">
                <a:latin typeface="Palemonas"/>
              </a:rPr>
              <a:t>~ </a:t>
            </a:r>
            <a:r>
              <a:rPr lang="cs-CZ" sz="2800" b="0" i="1" u="none" strike="noStrike" baseline="0" dirty="0">
                <a:latin typeface="Palemonas-Italic"/>
              </a:rPr>
              <a:t>-ton </a:t>
            </a:r>
            <a:r>
              <a:rPr lang="cs-CZ" sz="2800" b="0" i="0" u="none" strike="noStrike" baseline="0" dirty="0">
                <a:latin typeface="Palemonas"/>
              </a:rPr>
              <a:t>(&lt; *</a:t>
            </a:r>
            <a:r>
              <a:rPr lang="cs-CZ" sz="2800" b="0" i="1" u="none" strike="noStrike" baseline="0" dirty="0">
                <a:latin typeface="Palemonas-Italic"/>
              </a:rPr>
              <a:t>-</a:t>
            </a:r>
            <a:r>
              <a:rPr lang="cs-CZ" sz="2800" b="0" i="1" u="none" strike="noStrike" baseline="0" dirty="0" err="1">
                <a:latin typeface="Palemonas-Italic"/>
              </a:rPr>
              <a:t>tum</a:t>
            </a:r>
            <a:r>
              <a:rPr lang="cs-CZ" sz="2800" b="0" i="0" u="none" strike="noStrike" baseline="0" dirty="0">
                <a:latin typeface="Palemonas"/>
              </a:rPr>
              <a:t>, e.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g.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lt-LT" sz="2800" b="0" i="1" u="none" strike="noStrike" baseline="0" dirty="0" err="1">
                <a:latin typeface="Palemonas-Italic"/>
              </a:rPr>
              <a:t>boūton</a:t>
            </a:r>
            <a:r>
              <a:rPr lang="lt-LT" sz="2800" b="0" i="1" u="none" strike="noStrike" baseline="0" dirty="0">
                <a:latin typeface="Palemonas-Italic"/>
              </a:rPr>
              <a:t> </a:t>
            </a:r>
            <a:r>
              <a:rPr lang="lt-LT" sz="2800" b="0" i="0" u="none" strike="noStrike" baseline="0" dirty="0">
                <a:latin typeface="Palemonas"/>
              </a:rPr>
              <a:t>‘to be’, </a:t>
            </a:r>
            <a:r>
              <a:rPr lang="lt-LT" sz="2800" b="0" i="0" u="none" strike="noStrike" baseline="0" dirty="0" err="1">
                <a:latin typeface="Palemonas"/>
              </a:rPr>
              <a:t>cf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0" u="none" strike="noStrike" baseline="0" dirty="0" err="1">
                <a:latin typeface="Palemonas"/>
              </a:rPr>
              <a:t>Lith</a:t>
            </a:r>
            <a:r>
              <a:rPr lang="lt-LT" sz="2800" b="0" i="0" u="none" strike="noStrike" baseline="0" dirty="0">
                <a:latin typeface="Palemonas"/>
              </a:rPr>
              <a:t>. supine </a:t>
            </a:r>
            <a:r>
              <a:rPr lang="lt-LT" sz="2800" b="0" i="1" u="none" strike="noStrike" baseline="0" dirty="0" err="1">
                <a:latin typeface="Palemonas-Italic"/>
              </a:rPr>
              <a:t>btų</a:t>
            </a:r>
            <a:r>
              <a:rPr lang="lt-LT" sz="2800" b="0" i="0" u="none" strike="noStrike" baseline="0" dirty="0">
                <a:latin typeface="Palemonas"/>
              </a:rPr>
              <a:t>)</a:t>
            </a:r>
          </a:p>
          <a:p>
            <a:pPr algn="l"/>
            <a:endParaRPr lang="lt-LT" sz="2800" b="0" i="1" u="none" strike="noStrike" baseline="0" dirty="0">
              <a:latin typeface="Palemonas-Italic"/>
            </a:endParaRPr>
          </a:p>
          <a:p>
            <a:pPr algn="l"/>
            <a:r>
              <a:rPr lang="lt-LT" sz="2800" b="0" i="1" u="none" strike="noStrike" baseline="0" dirty="0">
                <a:latin typeface="Palemonas-Italic"/>
              </a:rPr>
              <a:t>-</a:t>
            </a:r>
            <a:r>
              <a:rPr lang="lt-LT" sz="2800" b="0" i="1" u="none" strike="noStrike" baseline="0" dirty="0" err="1">
                <a:latin typeface="Palemonas-Italic"/>
              </a:rPr>
              <a:t>twei</a:t>
            </a:r>
            <a:r>
              <a:rPr lang="lt-LT" sz="2800" b="0" i="1" u="none" strike="noStrike" baseline="0" dirty="0">
                <a:latin typeface="Palemonas-Italic"/>
              </a:rPr>
              <a:t> </a:t>
            </a:r>
            <a:r>
              <a:rPr lang="lt-LT" sz="2800" b="0" i="0" u="none" strike="noStrike" baseline="0" dirty="0">
                <a:latin typeface="Palemonas"/>
              </a:rPr>
              <a:t>(&lt; *</a:t>
            </a:r>
            <a:r>
              <a:rPr lang="lt-LT" sz="2800" b="0" i="1" u="none" strike="noStrike" baseline="0" dirty="0">
                <a:latin typeface="Palemonas-Italic"/>
              </a:rPr>
              <a:t>-t</a:t>
            </a:r>
            <a:r>
              <a:rPr lang="lt-LT" sz="2800" b="0" i="1" u="none" strike="noStrike" baseline="0" dirty="0">
                <a:latin typeface="PalemonasMUFI-Italic" panose="02030603060206020803" pitchFamily="18" charset="0"/>
              </a:rPr>
              <a:t></a:t>
            </a:r>
            <a:r>
              <a:rPr lang="lt-LT" sz="2800" b="0" i="1" u="none" strike="noStrike" baseline="0" dirty="0">
                <a:latin typeface="Palemonas-Italic"/>
              </a:rPr>
              <a:t>-ei</a:t>
            </a:r>
            <a:r>
              <a:rPr lang="lt-LT" sz="2800" b="0" i="0" u="none" strike="noStrike" baseline="0" dirty="0">
                <a:latin typeface="Palemonas"/>
              </a:rPr>
              <a:t>, </a:t>
            </a:r>
            <a:r>
              <a:rPr lang="lt-LT" sz="2800" b="0" i="0" u="none" strike="noStrike" baseline="0" dirty="0" err="1">
                <a:latin typeface="Palemonas"/>
              </a:rPr>
              <a:t>e.g</a:t>
            </a:r>
            <a:r>
              <a:rPr lang="lt-LT" sz="2800" b="0" i="0" u="none" strike="noStrike" baseline="0" dirty="0">
                <a:latin typeface="Palemonas"/>
              </a:rPr>
              <a:t>. </a:t>
            </a:r>
            <a:r>
              <a:rPr lang="lt-LT" sz="2800" b="0" i="1" u="none" strike="noStrike" baseline="0" dirty="0" err="1">
                <a:latin typeface="Palemonas-Italic"/>
              </a:rPr>
              <a:t>dātwei</a:t>
            </a:r>
            <a:r>
              <a:rPr lang="lt-LT" sz="2800" b="0" i="1" u="none" strike="noStrike" baseline="0" dirty="0">
                <a:latin typeface="Palemonas-Italic"/>
              </a:rPr>
              <a:t> </a:t>
            </a:r>
            <a:r>
              <a:rPr lang="lt-LT" sz="2800" b="0" i="0" u="none" strike="noStrike" baseline="0" dirty="0">
                <a:latin typeface="Palemonas"/>
              </a:rPr>
              <a:t>‘to </a:t>
            </a:r>
            <a:r>
              <a:rPr lang="lt-LT" sz="2800" b="0" i="0" u="none" strike="noStrike" baseline="0" dirty="0" err="1">
                <a:latin typeface="Palemonas"/>
              </a:rPr>
              <a:t>give</a:t>
            </a:r>
            <a:r>
              <a:rPr lang="lt-LT" sz="2800" b="0" i="0" u="none" strike="noStrike" baseline="0" dirty="0">
                <a:latin typeface="Palemonas"/>
              </a:rPr>
              <a:t>’, </a:t>
            </a:r>
            <a:r>
              <a:rPr lang="en-US" sz="2800" b="0" i="0" u="none" strike="noStrike" baseline="0" dirty="0">
                <a:latin typeface="Palemonas"/>
              </a:rPr>
              <a:t>cf. Old Ind. </a:t>
            </a:r>
            <a:r>
              <a:rPr lang="en-US" sz="2800" b="0" i="1" u="none" strike="noStrike" baseline="0" dirty="0">
                <a:latin typeface="Palemonas-Italic"/>
              </a:rPr>
              <a:t>dh</a:t>
            </a:r>
            <a:r>
              <a:rPr lang="lt-LT" sz="2800" i="1" dirty="0">
                <a:latin typeface="Palemonas-Italic"/>
              </a:rPr>
              <a:t>a</a:t>
            </a:r>
            <a:r>
              <a:rPr lang="en-US" sz="2800" b="0" i="1" u="none" strike="noStrike" baseline="0" dirty="0" err="1">
                <a:latin typeface="Palemonas-Italic"/>
              </a:rPr>
              <a:t>tave</a:t>
            </a:r>
            <a:r>
              <a:rPr lang="en-US" sz="2800" b="0" i="1" u="none" strike="noStrike" baseline="0" dirty="0">
                <a:latin typeface="Palemonas-Italic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‘to put, place’), which are traditionally thought of as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0" u="none" strike="noStrike" baseline="0" dirty="0" err="1">
                <a:latin typeface="Palemonas"/>
              </a:rPr>
              <a:t>equivalents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6470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F864537-DFD8-8073-B9DC-712776D05660}"/>
              </a:ext>
            </a:extLst>
          </p:cNvPr>
          <p:cNvSpPr txBox="1"/>
          <p:nvPr/>
        </p:nvSpPr>
        <p:spPr>
          <a:xfrm>
            <a:off x="1100830" y="1065319"/>
            <a:ext cx="1042238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MyriadPro-Black"/>
              </a:rPr>
              <a:t>6.3.4.1. </a:t>
            </a:r>
            <a:r>
              <a:rPr lang="en-US" sz="2800" b="1" i="0" u="none" strike="noStrike" baseline="0" dirty="0">
                <a:latin typeface="MyriadPro-Bold"/>
              </a:rPr>
              <a:t>Archaisms. </a:t>
            </a:r>
            <a:r>
              <a:rPr lang="en-US" sz="2800" b="0" i="0" u="none" strike="noStrike" baseline="0" dirty="0">
                <a:latin typeface="Palemonas"/>
              </a:rPr>
              <a:t>The following </a:t>
            </a:r>
            <a:r>
              <a:rPr lang="en-US" sz="2800" b="0" i="0" u="none" strike="noStrike" baseline="0" dirty="0" err="1">
                <a:latin typeface="Palemonas"/>
              </a:rPr>
              <a:t>OPr</a:t>
            </a:r>
            <a:r>
              <a:rPr lang="en-US" sz="2800" b="0" i="0" u="none" strike="noStrike" baseline="0" dirty="0">
                <a:latin typeface="Palemonas"/>
              </a:rPr>
              <a:t>. words do not have parallels in Lithuanian</a:t>
            </a:r>
            <a:r>
              <a:rPr lang="cs-CZ" sz="2800" b="0" i="0" u="none" strike="noStrike" baseline="0" dirty="0">
                <a:latin typeface="Palemonas"/>
              </a:rPr>
              <a:t> </a:t>
            </a:r>
            <a:r>
              <a:rPr lang="en-US" sz="2800" b="0" i="0" u="none" strike="noStrike" baseline="0" dirty="0">
                <a:latin typeface="Palemonas"/>
              </a:rPr>
              <a:t>and Latvian and are usually regarded as Baltic (and IE) archaisms, e.g.:</a:t>
            </a: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aglo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rain</a:t>
            </a:r>
            <a:r>
              <a:rPr lang="cs-CZ" sz="2800" b="0" i="0" u="none" strike="noStrike" baseline="0" dirty="0">
                <a:latin typeface="Palemonas"/>
              </a:rPr>
              <a:t>’ ~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lietùs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Lietus</a:t>
            </a:r>
            <a:endParaRPr lang="lt-LT" sz="280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dadan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milk</a:t>
            </a:r>
            <a:r>
              <a:rPr lang="cs-CZ" sz="2800" b="0" i="0" u="none" strike="noStrike" baseline="0" dirty="0">
                <a:latin typeface="Palemonas"/>
              </a:rPr>
              <a:t>’ ~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1" u="none" strike="noStrike" baseline="0" dirty="0" err="1">
                <a:latin typeface="Palemonas-Italic"/>
              </a:rPr>
              <a:t>píenas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Piens</a:t>
            </a:r>
            <a:endParaRPr lang="lt-LT" sz="280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garbis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hill</a:t>
            </a:r>
            <a:r>
              <a:rPr lang="cs-CZ" sz="2800" b="0" i="0" u="none" strike="noStrike" baseline="0" dirty="0">
                <a:latin typeface="Palemonas"/>
              </a:rPr>
              <a:t>; </a:t>
            </a:r>
            <a:r>
              <a:rPr lang="cs-CZ" sz="2800" b="0" i="0" u="none" strike="noStrike" baseline="0" dirty="0" err="1">
                <a:latin typeface="Palemonas"/>
              </a:rPr>
              <a:t>mountain</a:t>
            </a:r>
            <a:r>
              <a:rPr lang="cs-CZ" sz="2800" b="0" i="0" u="none" strike="noStrike" baseline="0" dirty="0">
                <a:latin typeface="Palemonas"/>
              </a:rPr>
              <a:t>’ ~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kálnas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</a:t>
            </a:r>
            <a:r>
              <a:rPr lang="lt-LT" sz="2800" b="0" i="0" u="none" strike="noStrike" baseline="0" dirty="0">
                <a:latin typeface="Palemonas"/>
              </a:rPr>
              <a:t> </a:t>
            </a:r>
            <a:r>
              <a:rPr lang="cs-CZ" sz="2800" b="0" i="1" u="none" strike="noStrike" baseline="0" dirty="0" err="1">
                <a:latin typeface="Palemonas-Italic"/>
              </a:rPr>
              <a:t>Kalns</a:t>
            </a:r>
            <a:endParaRPr lang="lt-LT" sz="280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kērdan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time</a:t>
            </a:r>
            <a:r>
              <a:rPr lang="cs-CZ" sz="2800" b="0" i="0" u="none" strike="noStrike" baseline="0" dirty="0">
                <a:latin typeface="Palemonas"/>
              </a:rPr>
              <a:t>’ ~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laikas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Laiks</a:t>
            </a:r>
            <a:endParaRPr lang="lt-LT" sz="2800" dirty="0">
              <a:latin typeface="Palemonas"/>
            </a:endParaRPr>
          </a:p>
          <a:p>
            <a:pPr algn="l"/>
            <a:r>
              <a:rPr lang="cs-CZ" sz="2800" b="0" i="0" u="none" strike="noStrike" baseline="0" dirty="0" err="1">
                <a:latin typeface="Palemonas"/>
              </a:rPr>
              <a:t>OPr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pintis</a:t>
            </a:r>
            <a:r>
              <a:rPr lang="cs-CZ" sz="2800" b="0" i="1" u="none" strike="noStrike" baseline="0" dirty="0">
                <a:latin typeface="Palemonas-Italic"/>
              </a:rPr>
              <a:t> </a:t>
            </a:r>
            <a:r>
              <a:rPr lang="cs-CZ" sz="2800" b="0" i="0" u="none" strike="noStrike" baseline="0" dirty="0">
                <a:latin typeface="Palemonas"/>
              </a:rPr>
              <a:t>‘</a:t>
            </a:r>
            <a:r>
              <a:rPr lang="cs-CZ" sz="2800" b="0" i="0" u="none" strike="noStrike" baseline="0" dirty="0" err="1">
                <a:latin typeface="Palemonas"/>
              </a:rPr>
              <a:t>road</a:t>
            </a:r>
            <a:r>
              <a:rPr lang="cs-CZ" sz="2800" b="0" i="0" u="none" strike="noStrike" baseline="0" dirty="0">
                <a:latin typeface="Palemonas"/>
              </a:rPr>
              <a:t>’ ~ </a:t>
            </a:r>
            <a:r>
              <a:rPr lang="cs-CZ" sz="2800" b="0" i="0" u="none" strike="noStrike" baseline="0" dirty="0" err="1">
                <a:latin typeface="Palemonas"/>
              </a:rPr>
              <a:t>Lith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-Italic"/>
              </a:rPr>
              <a:t>kẽlias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Latv</a:t>
            </a:r>
            <a:r>
              <a:rPr lang="cs-CZ" sz="2800" b="0" i="0" u="none" strike="noStrike" baseline="0" dirty="0">
                <a:latin typeface="Palemonas"/>
              </a:rPr>
              <a:t>. </a:t>
            </a:r>
            <a:r>
              <a:rPr lang="cs-CZ" sz="2800" b="0" i="1" u="none" strike="noStrike" baseline="0" dirty="0" err="1">
                <a:latin typeface="PalemonasMUFI-Italic" panose="02030603060206020803" pitchFamily="18" charset="0"/>
              </a:rPr>
              <a:t>cel̦š</a:t>
            </a:r>
            <a:r>
              <a:rPr lang="cs-CZ" sz="2800" b="0" i="0" u="none" strike="noStrike" baseline="0" dirty="0">
                <a:latin typeface="Palemonas"/>
              </a:rPr>
              <a:t>, </a:t>
            </a:r>
            <a:r>
              <a:rPr lang="cs-CZ" sz="2800" b="0" i="0" u="none" strike="noStrike" baseline="0" dirty="0" err="1">
                <a:latin typeface="Palemonas"/>
              </a:rPr>
              <a:t>etc</a:t>
            </a:r>
            <a:r>
              <a:rPr lang="cs-CZ" sz="2800" b="0" i="0" u="none" strike="noStrike" baseline="0" dirty="0">
                <a:latin typeface="Palemonas"/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0129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/>
              <a:t>PRUSOV</a:t>
            </a:r>
            <a:r>
              <a:rPr lang="cs-CZ" b="1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/>
              <a:t>Bruzi</a:t>
            </a:r>
            <a:endParaRPr lang="cs-CZ" i="1" dirty="0"/>
          </a:p>
          <a:p>
            <a:pPr marL="0" indent="0" algn="ctr">
              <a:buNone/>
            </a:pPr>
            <a:r>
              <a:rPr lang="cs-CZ" i="1" dirty="0" err="1"/>
              <a:t>Burūs</a:t>
            </a:r>
            <a:endParaRPr lang="cs-CZ" i="1" dirty="0"/>
          </a:p>
          <a:p>
            <a:pPr marL="0" indent="0">
              <a:buNone/>
            </a:pPr>
            <a:r>
              <a:rPr lang="cs-CZ" b="1" dirty="0"/>
              <a:t>Pozdější zmínky:</a:t>
            </a:r>
          </a:p>
          <a:p>
            <a:pPr marL="0" indent="0" algn="ctr">
              <a:buNone/>
            </a:pPr>
            <a:r>
              <a:rPr lang="cs-CZ" i="1" dirty="0" err="1"/>
              <a:t>Pruzze</a:t>
            </a:r>
            <a:r>
              <a:rPr lang="cs-CZ" i="1" dirty="0"/>
              <a:t>, </a:t>
            </a:r>
            <a:r>
              <a:rPr lang="cs-CZ" i="1" dirty="0" err="1"/>
              <a:t>Pruze</a:t>
            </a:r>
            <a:r>
              <a:rPr lang="cs-CZ" dirty="0"/>
              <a:t>, </a:t>
            </a:r>
            <a:r>
              <a:rPr lang="cs-CZ" i="1" dirty="0" err="1"/>
              <a:t>Pruzzorum</a:t>
            </a:r>
            <a:r>
              <a:rPr lang="cs-CZ" dirty="0"/>
              <a:t>, </a:t>
            </a:r>
            <a:r>
              <a:rPr lang="cs-CZ" i="1" dirty="0" err="1"/>
              <a:t>Prucorum</a:t>
            </a:r>
            <a:r>
              <a:rPr lang="cs-CZ" dirty="0"/>
              <a:t>, </a:t>
            </a:r>
            <a:r>
              <a:rPr lang="cs-CZ" i="1" dirty="0" err="1"/>
              <a:t>Pruciam</a:t>
            </a:r>
            <a:endParaRPr lang="cs-CZ" i="1" dirty="0"/>
          </a:p>
          <a:p>
            <a:pPr marL="0" indent="0" algn="ctr">
              <a:buNone/>
            </a:pPr>
            <a:r>
              <a:rPr lang="lt-LT" i="1" dirty="0"/>
              <a:t>[</a:t>
            </a:r>
            <a:r>
              <a:rPr lang="cs-CZ" i="1" dirty="0" err="1"/>
              <a:t>Borussi</a:t>
            </a:r>
            <a:r>
              <a:rPr lang="cs-CZ" dirty="0"/>
              <a:t>, </a:t>
            </a:r>
            <a:r>
              <a:rPr lang="cs-CZ" i="1" dirty="0" err="1"/>
              <a:t>Prutheni</a:t>
            </a:r>
            <a:r>
              <a:rPr lang="lt-LT" i="1" dirty="0"/>
              <a:t>]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/>
              <a:t>prūsiskan</a:t>
            </a:r>
            <a:r>
              <a:rPr lang="cs-CZ" i="1" dirty="0"/>
              <a:t> – </a:t>
            </a:r>
            <a:r>
              <a:rPr lang="cs-CZ" dirty="0"/>
              <a:t>přídavné jméno „pruský“</a:t>
            </a:r>
          </a:p>
          <a:p>
            <a:pPr marL="0" indent="0" algn="ctr">
              <a:buNone/>
            </a:pPr>
            <a:r>
              <a:rPr lang="cs-CZ" i="1" dirty="0" err="1"/>
              <a:t>prūsiskai</a:t>
            </a:r>
            <a:r>
              <a:rPr lang="cs-CZ" i="1" dirty="0"/>
              <a:t> – </a:t>
            </a:r>
            <a:r>
              <a:rPr lang="cs-CZ" dirty="0"/>
              <a:t>příslovce „</a:t>
            </a:r>
            <a:r>
              <a:rPr lang="cs-CZ" dirty="0" err="1"/>
              <a:t>prusky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 době vládnutí Boleslava Ch</a:t>
            </a:r>
            <a:r>
              <a:rPr lang="lt-LT" dirty="0"/>
              <a:t>ra</a:t>
            </a:r>
            <a:r>
              <a:rPr lang="cs-CZ" dirty="0" err="1"/>
              <a:t>brého</a:t>
            </a:r>
            <a:r>
              <a:rPr lang="cs-CZ" dirty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Zavražděn 23. dubna 997 Prusem jménem Siko v posvátném dubovém háji nedaleko místa </a:t>
            </a:r>
            <a:r>
              <a:rPr lang="cs-CZ" dirty="0" err="1"/>
              <a:t>Druso</a:t>
            </a:r>
            <a:r>
              <a:rPr lang="cs-CZ" dirty="0"/>
              <a:t> v Prusku.</a:t>
            </a:r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DOBYTÍ PRUSKA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Mazovský kníže Konrad pozval roku 1226 Řád německých rytířů (křižáků) na boj s pohanskými Prusy. </a:t>
            </a:r>
          </a:p>
          <a:p>
            <a:endParaRPr lang="cs-CZ" sz="3200" dirty="0"/>
          </a:p>
          <a:p>
            <a:r>
              <a:rPr lang="cs-CZ" sz="3200" dirty="0"/>
              <a:t>Mezi lety 1226 – 1283 křižáci dobyli všechny Pruské kmeny. </a:t>
            </a:r>
          </a:p>
          <a:p>
            <a:endParaRPr lang="cs-CZ" sz="3200" dirty="0"/>
          </a:p>
          <a:p>
            <a:r>
              <a:rPr lang="cs-CZ" sz="3200" dirty="0"/>
              <a:t>Největší povstání Prusů probíhalo 1260 – 1274, nejznámější vůdce byl </a:t>
            </a:r>
            <a:r>
              <a:rPr lang="cs-CZ" sz="3200" i="1" dirty="0" err="1"/>
              <a:t>Herkus</a:t>
            </a:r>
            <a:r>
              <a:rPr lang="cs-CZ" sz="3200" i="1" dirty="0"/>
              <a:t> </a:t>
            </a:r>
            <a:r>
              <a:rPr lang="cs-CZ" sz="3200" i="1" dirty="0" err="1"/>
              <a:t>Mantas</a:t>
            </a:r>
            <a:r>
              <a:rPr lang="cs-CZ" sz="3200" i="1" dirty="0"/>
              <a:t> </a:t>
            </a:r>
            <a:r>
              <a:rPr lang="cs-CZ" sz="3200" dirty="0"/>
              <a:t>z </a:t>
            </a:r>
            <a:r>
              <a:rPr lang="cs-CZ" sz="3200" dirty="0" err="1"/>
              <a:t>Notangy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období od 9. do 16. století máme jednotlivá slova (většinou názvy míst, jména osob a bohů), resp. fráze (Basilejský epigram, </a:t>
            </a:r>
            <a:r>
              <a:rPr lang="cs-CZ" sz="2000" dirty="0"/>
              <a:t>viz dále v této prezentaci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17. století pruština definitivně vymírá.</a:t>
            </a:r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3" y="952856"/>
            <a:ext cx="11607353" cy="495228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14407" y="6038494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EDC824-E643-415A-B637-07DA9C4F8A8E}"/>
              </a:ext>
            </a:extLst>
          </p:cNvPr>
          <p:cNvSpPr txBox="1"/>
          <p:nvPr/>
        </p:nvSpPr>
        <p:spPr>
          <a:xfrm>
            <a:off x="3057525" y="429636"/>
            <a:ext cx="574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cap="small" dirty="0"/>
              <a:t>Basilejský epigram</a:t>
            </a:r>
          </a:p>
        </p:txBody>
      </p:sp>
    </p:spTree>
    <p:extLst>
      <p:ext uri="{BB962C8B-B14F-4D97-AF65-F5344CB8AC3E}">
        <p14:creationId xmlns:p14="http://schemas.microsoft.com/office/powerpoint/2010/main" val="121708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90" y="254248"/>
            <a:ext cx="7118548" cy="30371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364690" y="3495787"/>
            <a:ext cx="7462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Kayle</a:t>
            </a:r>
            <a:r>
              <a:rPr lang="cs-CZ" sz="2400" dirty="0"/>
              <a:t> </a:t>
            </a:r>
            <a:r>
              <a:rPr lang="cs-CZ" sz="2400" dirty="0" err="1"/>
              <a:t>rekyse</a:t>
            </a:r>
            <a:r>
              <a:rPr lang="cs-CZ" sz="2400" dirty="0"/>
              <a:t>                            </a:t>
            </a:r>
            <a:r>
              <a:rPr lang="cs-CZ" sz="2400" dirty="0" err="1"/>
              <a:t>thoneaw</a:t>
            </a:r>
            <a:r>
              <a:rPr lang="cs-CZ" sz="2400" dirty="0"/>
              <a:t> </a:t>
            </a:r>
            <a:r>
              <a:rPr lang="cs-CZ" sz="2400" dirty="0" err="1"/>
              <a:t>labonache</a:t>
            </a:r>
            <a:r>
              <a:rPr lang="cs-CZ" sz="2400" dirty="0"/>
              <a:t> </a:t>
            </a:r>
            <a:r>
              <a:rPr lang="cs-CZ" sz="2400" dirty="0" err="1"/>
              <a:t>thewelyse</a:t>
            </a:r>
            <a:endParaRPr lang="cs-CZ" sz="2400" dirty="0"/>
          </a:p>
          <a:p>
            <a:r>
              <a:rPr lang="cs-CZ" sz="2400" dirty="0"/>
              <a:t>Eg </a:t>
            </a:r>
            <a:r>
              <a:rPr lang="cs-CZ" sz="2400" dirty="0" err="1"/>
              <a:t>koyte</a:t>
            </a:r>
            <a:r>
              <a:rPr lang="cs-CZ" sz="2400" dirty="0"/>
              <a:t> </a:t>
            </a:r>
            <a:r>
              <a:rPr lang="cs-CZ" sz="2400" dirty="0" err="1"/>
              <a:t>poyte</a:t>
            </a:r>
            <a:r>
              <a:rPr lang="cs-CZ" sz="2400" dirty="0"/>
              <a:t>                        </a:t>
            </a:r>
            <a:r>
              <a:rPr lang="cs-CZ" sz="2400" dirty="0" err="1"/>
              <a:t>nykoyte</a:t>
            </a:r>
            <a:r>
              <a:rPr lang="cs-CZ" sz="2400" dirty="0"/>
              <a:t> </a:t>
            </a:r>
            <a:r>
              <a:rPr lang="cs-CZ" sz="2400" dirty="0" err="1"/>
              <a:t>penega</a:t>
            </a:r>
            <a:r>
              <a:rPr lang="cs-CZ" sz="2400" dirty="0"/>
              <a:t> </a:t>
            </a:r>
            <a:r>
              <a:rPr lang="cs-CZ" sz="2400" dirty="0" err="1"/>
              <a:t>doyte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4300" y="4712385"/>
            <a:ext cx="5490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Žertovná glosa?</a:t>
            </a:r>
          </a:p>
          <a:p>
            <a:pPr algn="ctr"/>
            <a:r>
              <a:rPr lang="cs-CZ" sz="2400" dirty="0"/>
              <a:t>Buď zdráv, pane, ty už nejsi hodný strýček</a:t>
            </a:r>
          </a:p>
          <a:p>
            <a:pPr algn="ctr"/>
            <a:r>
              <a:rPr lang="cs-CZ" sz="2400" dirty="0"/>
              <a:t>Když se chceš napít, nechceš peníz dát.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5448300" y="4712384"/>
            <a:ext cx="674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Koleda?</a:t>
            </a:r>
          </a:p>
          <a:p>
            <a:pPr algn="ctr"/>
            <a:r>
              <a:rPr lang="cs-CZ" sz="2400" dirty="0"/>
              <a:t>Dobrý den, hospodáři pantáto!</a:t>
            </a:r>
          </a:p>
          <a:p>
            <a:pPr algn="ctr"/>
            <a:r>
              <a:rPr lang="cs-CZ" sz="2400" dirty="0"/>
              <a:t>Pokud je libo, dejte napít, pokud ne – dejte peníz.</a:t>
            </a:r>
          </a:p>
        </p:txBody>
      </p:sp>
    </p:spTree>
    <p:extLst>
      <p:ext uri="{BB962C8B-B14F-4D97-AF65-F5344CB8AC3E}">
        <p14:creationId xmlns:p14="http://schemas.microsoft.com/office/powerpoint/2010/main" val="870732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1531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CambriaMath</vt:lpstr>
      <vt:lpstr>MyriadPro-Black</vt:lpstr>
      <vt:lpstr>MyriadPro-Bold</vt:lpstr>
      <vt:lpstr>MyriadPro-Semibold</vt:lpstr>
      <vt:lpstr>Palemonas</vt:lpstr>
      <vt:lpstr>Palemonas-Italic</vt:lpstr>
      <vt:lpstr>PalemonasMUFI-Italic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Prezentace aplikace PowerPoint</vt:lpstr>
      <vt:lpstr>Prezentace aplikace PowerPoint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123</cp:revision>
  <dcterms:created xsi:type="dcterms:W3CDTF">2017-04-26T08:43:22Z</dcterms:created>
  <dcterms:modified xsi:type="dcterms:W3CDTF">2024-04-08T06:46:42Z</dcterms:modified>
</cp:coreProperties>
</file>