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3" r:id="rId11"/>
    <p:sldId id="267" r:id="rId12"/>
    <p:sldId id="274" r:id="rId13"/>
    <p:sldId id="273" r:id="rId14"/>
    <p:sldId id="268" r:id="rId15"/>
    <p:sldId id="269" r:id="rId16"/>
    <p:sldId id="270" r:id="rId17"/>
    <p:sldId id="271" r:id="rId18"/>
    <p:sldId id="272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AA809-0CEB-497A-99CD-956D79525143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8173A2-226D-4454-8B5F-FE20CA61D13A}">
      <dgm:prSet/>
      <dgm:spPr/>
      <dgm:t>
        <a:bodyPr/>
        <a:lstStyle/>
        <a:p>
          <a:r>
            <a:rPr lang="hr-HR" b="0" i="0"/>
            <a:t>předznamenána motem A. CAMUSE </a:t>
          </a:r>
          <a:endParaRPr lang="en-US"/>
        </a:p>
      </dgm:t>
    </dgm:pt>
    <dgm:pt modelId="{38852CC3-DB0D-4266-A903-034BA850CF6D}" type="parTrans" cxnId="{B4FEAFF4-32A3-4D0C-B565-1AF6AE0B5E5E}">
      <dgm:prSet/>
      <dgm:spPr/>
      <dgm:t>
        <a:bodyPr/>
        <a:lstStyle/>
        <a:p>
          <a:endParaRPr lang="en-US"/>
        </a:p>
      </dgm:t>
    </dgm:pt>
    <dgm:pt modelId="{86AB67A7-0588-4C89-ABBF-01B70DF0FD94}" type="sibTrans" cxnId="{B4FEAFF4-32A3-4D0C-B565-1AF6AE0B5E5E}">
      <dgm:prSet/>
      <dgm:spPr/>
      <dgm:t>
        <a:bodyPr/>
        <a:lstStyle/>
        <a:p>
          <a:endParaRPr lang="en-US"/>
        </a:p>
      </dgm:t>
    </dgm:pt>
    <dgm:pt modelId="{96D809FF-2B74-4C72-B4C9-D96F71E3AD74}">
      <dgm:prSet/>
      <dgm:spPr/>
      <dgm:t>
        <a:bodyPr/>
        <a:lstStyle/>
        <a:p>
          <a:r>
            <a:rPr lang="hr-HR" b="0" i="0" dirty="0"/>
            <a:t>„</a:t>
          </a:r>
          <a:r>
            <a:rPr lang="hr-HR" b="0" i="0" dirty="0" err="1"/>
            <a:t>Nemáme</a:t>
          </a:r>
          <a:r>
            <a:rPr lang="hr-HR" b="0" i="0" dirty="0"/>
            <a:t> čas </a:t>
          </a:r>
          <a:r>
            <a:rPr lang="hr-HR" b="0" i="0" dirty="0" err="1"/>
            <a:t>býti</a:t>
          </a:r>
          <a:r>
            <a:rPr lang="hr-HR" b="0" i="0" dirty="0"/>
            <a:t> sami </a:t>
          </a:r>
          <a:r>
            <a:rPr lang="hr-HR" b="0" i="0" dirty="0" err="1"/>
            <a:t>sebou</a:t>
          </a:r>
          <a:r>
            <a:rPr lang="hr-HR" b="0" i="0" dirty="0"/>
            <a:t>, máme jen čas </a:t>
          </a:r>
          <a:r>
            <a:rPr lang="hr-HR" b="0" i="0" dirty="0" err="1"/>
            <a:t>být</a:t>
          </a:r>
          <a:r>
            <a:rPr lang="hr-HR" b="0" i="0" dirty="0"/>
            <a:t> </a:t>
          </a:r>
          <a:r>
            <a:rPr lang="hr-HR" b="0" i="0" dirty="0" err="1"/>
            <a:t>šťastni</a:t>
          </a:r>
          <a:r>
            <a:rPr lang="hr-HR" b="0" i="0" dirty="0"/>
            <a:t>.”</a:t>
          </a:r>
          <a:endParaRPr lang="en-US" dirty="0"/>
        </a:p>
      </dgm:t>
    </dgm:pt>
    <dgm:pt modelId="{17671D3E-254D-4577-BE92-F4B42A37BFC9}" type="parTrans" cxnId="{DFC272CC-F03D-4722-914A-463E135B493E}">
      <dgm:prSet/>
      <dgm:spPr/>
      <dgm:t>
        <a:bodyPr/>
        <a:lstStyle/>
        <a:p>
          <a:endParaRPr lang="en-US"/>
        </a:p>
      </dgm:t>
    </dgm:pt>
    <dgm:pt modelId="{A2E27A2A-0468-4126-A944-21D246DCA54B}" type="sibTrans" cxnId="{DFC272CC-F03D-4722-914A-463E135B493E}">
      <dgm:prSet/>
      <dgm:spPr/>
      <dgm:t>
        <a:bodyPr/>
        <a:lstStyle/>
        <a:p>
          <a:endParaRPr lang="en-US"/>
        </a:p>
      </dgm:t>
    </dgm:pt>
    <dgm:pt modelId="{FF3641AD-5710-451C-BD8D-B47C642E782E}">
      <dgm:prSet/>
      <dgm:spPr/>
      <dgm:t>
        <a:bodyPr/>
        <a:lstStyle/>
        <a:p>
          <a:r>
            <a:rPr lang="hr-HR" dirty="0"/>
            <a:t>A </a:t>
          </a:r>
          <a:r>
            <a:rPr lang="hr-HR" dirty="0" err="1"/>
            <a:t>když</a:t>
          </a:r>
          <a:r>
            <a:rPr lang="hr-HR" dirty="0"/>
            <a:t> mi </a:t>
          </a:r>
          <a:r>
            <a:rPr lang="hr-HR" dirty="0" err="1"/>
            <a:t>zmizel</a:t>
          </a:r>
          <a:r>
            <a:rPr lang="hr-HR" dirty="0"/>
            <a:t> </a:t>
          </a:r>
          <a:r>
            <a:rPr lang="hr-HR" dirty="0" err="1"/>
            <a:t>ve</a:t>
          </a:r>
          <a:r>
            <a:rPr lang="hr-HR" dirty="0"/>
            <a:t> </a:t>
          </a:r>
          <a:r>
            <a:rPr lang="hr-HR" dirty="0" err="1"/>
            <a:t>dveřích</a:t>
          </a:r>
          <a:r>
            <a:rPr lang="hr-HR" dirty="0"/>
            <a:t>, </a:t>
          </a:r>
          <a:r>
            <a:rPr lang="hr-HR" dirty="0" err="1"/>
            <a:t>řekl</a:t>
          </a:r>
          <a:r>
            <a:rPr lang="hr-HR" dirty="0"/>
            <a:t> </a:t>
          </a:r>
          <a:r>
            <a:rPr lang="hr-HR" dirty="0" err="1"/>
            <a:t>jsem</a:t>
          </a:r>
          <a:r>
            <a:rPr lang="hr-HR" dirty="0"/>
            <a:t> si: „</a:t>
          </a:r>
          <a:r>
            <a:rPr lang="hr-HR" dirty="0" err="1"/>
            <a:t>Štastný</a:t>
          </a:r>
          <a:r>
            <a:rPr lang="hr-HR" dirty="0"/>
            <a:t> to muž!”</a:t>
          </a:r>
          <a:endParaRPr lang="en-US" dirty="0"/>
        </a:p>
      </dgm:t>
    </dgm:pt>
    <dgm:pt modelId="{BF79C5C8-16BD-4988-A4B3-713504F58F8E}" type="parTrans" cxnId="{9F4AD3C1-C4B0-4161-8E97-1567EE812EFB}">
      <dgm:prSet/>
      <dgm:spPr/>
      <dgm:t>
        <a:bodyPr/>
        <a:lstStyle/>
        <a:p>
          <a:endParaRPr lang="en-US"/>
        </a:p>
      </dgm:t>
    </dgm:pt>
    <dgm:pt modelId="{EB30705C-364C-45EA-A12D-FA564802B4A6}" type="sibTrans" cxnId="{9F4AD3C1-C4B0-4161-8E97-1567EE812EFB}">
      <dgm:prSet/>
      <dgm:spPr/>
      <dgm:t>
        <a:bodyPr/>
        <a:lstStyle/>
        <a:p>
          <a:endParaRPr lang="en-US"/>
        </a:p>
      </dgm:t>
    </dgm:pt>
    <dgm:pt modelId="{4FC19526-77A9-4A06-BB96-F1E4773EC0F8}" type="pres">
      <dgm:prSet presAssocID="{F34AA809-0CEB-497A-99CD-956D79525143}" presName="outerComposite" presStyleCnt="0">
        <dgm:presLayoutVars>
          <dgm:chMax val="5"/>
          <dgm:dir/>
          <dgm:resizeHandles val="exact"/>
        </dgm:presLayoutVars>
      </dgm:prSet>
      <dgm:spPr/>
    </dgm:pt>
    <dgm:pt modelId="{79BB3213-AEC8-430A-93BF-B1AB19E1E9B6}" type="pres">
      <dgm:prSet presAssocID="{F34AA809-0CEB-497A-99CD-956D79525143}" presName="dummyMaxCanvas" presStyleCnt="0">
        <dgm:presLayoutVars/>
      </dgm:prSet>
      <dgm:spPr/>
    </dgm:pt>
    <dgm:pt modelId="{E5B48E05-1527-4562-9BB0-BE748F9B78D4}" type="pres">
      <dgm:prSet presAssocID="{F34AA809-0CEB-497A-99CD-956D79525143}" presName="ThreeNodes_1" presStyleLbl="node1" presStyleIdx="0" presStyleCnt="3">
        <dgm:presLayoutVars>
          <dgm:bulletEnabled val="1"/>
        </dgm:presLayoutVars>
      </dgm:prSet>
      <dgm:spPr/>
    </dgm:pt>
    <dgm:pt modelId="{B5B4C803-F6FF-4A21-8472-E6D6BC9EDD9B}" type="pres">
      <dgm:prSet presAssocID="{F34AA809-0CEB-497A-99CD-956D79525143}" presName="ThreeNodes_2" presStyleLbl="node1" presStyleIdx="1" presStyleCnt="3">
        <dgm:presLayoutVars>
          <dgm:bulletEnabled val="1"/>
        </dgm:presLayoutVars>
      </dgm:prSet>
      <dgm:spPr/>
    </dgm:pt>
    <dgm:pt modelId="{A545F7C9-D56F-4CAE-A2D0-B4DC230F4F2A}" type="pres">
      <dgm:prSet presAssocID="{F34AA809-0CEB-497A-99CD-956D79525143}" presName="ThreeNodes_3" presStyleLbl="node1" presStyleIdx="2" presStyleCnt="3">
        <dgm:presLayoutVars>
          <dgm:bulletEnabled val="1"/>
        </dgm:presLayoutVars>
      </dgm:prSet>
      <dgm:spPr/>
    </dgm:pt>
    <dgm:pt modelId="{689017EA-31DF-4F59-B97F-484B7E5E7FC5}" type="pres">
      <dgm:prSet presAssocID="{F34AA809-0CEB-497A-99CD-956D79525143}" presName="ThreeConn_1-2" presStyleLbl="fgAccFollowNode1" presStyleIdx="0" presStyleCnt="2">
        <dgm:presLayoutVars>
          <dgm:bulletEnabled val="1"/>
        </dgm:presLayoutVars>
      </dgm:prSet>
      <dgm:spPr/>
    </dgm:pt>
    <dgm:pt modelId="{D4C1E347-6FC9-4A37-9D60-D7B6FD9B3A75}" type="pres">
      <dgm:prSet presAssocID="{F34AA809-0CEB-497A-99CD-956D79525143}" presName="ThreeConn_2-3" presStyleLbl="fgAccFollowNode1" presStyleIdx="1" presStyleCnt="2">
        <dgm:presLayoutVars>
          <dgm:bulletEnabled val="1"/>
        </dgm:presLayoutVars>
      </dgm:prSet>
      <dgm:spPr/>
    </dgm:pt>
    <dgm:pt modelId="{3C66C7F2-3BF2-4825-B98C-68A90CC4E6B4}" type="pres">
      <dgm:prSet presAssocID="{F34AA809-0CEB-497A-99CD-956D79525143}" presName="ThreeNodes_1_text" presStyleLbl="node1" presStyleIdx="2" presStyleCnt="3">
        <dgm:presLayoutVars>
          <dgm:bulletEnabled val="1"/>
        </dgm:presLayoutVars>
      </dgm:prSet>
      <dgm:spPr/>
    </dgm:pt>
    <dgm:pt modelId="{B95DF601-B2FC-4CB4-81B6-D36DCAE8F93F}" type="pres">
      <dgm:prSet presAssocID="{F34AA809-0CEB-497A-99CD-956D79525143}" presName="ThreeNodes_2_text" presStyleLbl="node1" presStyleIdx="2" presStyleCnt="3">
        <dgm:presLayoutVars>
          <dgm:bulletEnabled val="1"/>
        </dgm:presLayoutVars>
      </dgm:prSet>
      <dgm:spPr/>
    </dgm:pt>
    <dgm:pt modelId="{9299BD05-32B5-4D8C-95A2-FD0FF0E984A9}" type="pres">
      <dgm:prSet presAssocID="{F34AA809-0CEB-497A-99CD-956D7952514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DC4E310-281E-4DFD-9DEF-8CCCD353D15E}" type="presOf" srcId="{96D809FF-2B74-4C72-B4C9-D96F71E3AD74}" destId="{B5B4C803-F6FF-4A21-8472-E6D6BC9EDD9B}" srcOrd="0" destOrd="0" presId="urn:microsoft.com/office/officeart/2005/8/layout/vProcess5"/>
    <dgm:cxn modelId="{4FC27323-4D00-4B1E-8FA7-A358235FA0CC}" type="presOf" srcId="{F34AA809-0CEB-497A-99CD-956D79525143}" destId="{4FC19526-77A9-4A06-BB96-F1E4773EC0F8}" srcOrd="0" destOrd="0" presId="urn:microsoft.com/office/officeart/2005/8/layout/vProcess5"/>
    <dgm:cxn modelId="{C60D0528-031C-4AAF-BB96-31FA0BC88518}" type="presOf" srcId="{A2E27A2A-0468-4126-A944-21D246DCA54B}" destId="{D4C1E347-6FC9-4A37-9D60-D7B6FD9B3A75}" srcOrd="0" destOrd="0" presId="urn:microsoft.com/office/officeart/2005/8/layout/vProcess5"/>
    <dgm:cxn modelId="{54CC884C-C985-4748-914B-0B275B075D16}" type="presOf" srcId="{96D809FF-2B74-4C72-B4C9-D96F71E3AD74}" destId="{B95DF601-B2FC-4CB4-81B6-D36DCAE8F93F}" srcOrd="1" destOrd="0" presId="urn:microsoft.com/office/officeart/2005/8/layout/vProcess5"/>
    <dgm:cxn modelId="{D33CF891-A773-406F-9A9F-E00B43C019CC}" type="presOf" srcId="{FF3641AD-5710-451C-BD8D-B47C642E782E}" destId="{A545F7C9-D56F-4CAE-A2D0-B4DC230F4F2A}" srcOrd="0" destOrd="0" presId="urn:microsoft.com/office/officeart/2005/8/layout/vProcess5"/>
    <dgm:cxn modelId="{800F0DA0-6701-4D2A-A1CE-60BA5A3DD652}" type="presOf" srcId="{FF3641AD-5710-451C-BD8D-B47C642E782E}" destId="{9299BD05-32B5-4D8C-95A2-FD0FF0E984A9}" srcOrd="1" destOrd="0" presId="urn:microsoft.com/office/officeart/2005/8/layout/vProcess5"/>
    <dgm:cxn modelId="{363227A5-89BA-46A3-8C1A-790BFDAF7C47}" type="presOf" srcId="{F38173A2-226D-4454-8B5F-FE20CA61D13A}" destId="{3C66C7F2-3BF2-4825-B98C-68A90CC4E6B4}" srcOrd="1" destOrd="0" presId="urn:microsoft.com/office/officeart/2005/8/layout/vProcess5"/>
    <dgm:cxn modelId="{80F628A9-CCE6-4B8F-838D-5E1BE1E5A96D}" type="presOf" srcId="{86AB67A7-0588-4C89-ABBF-01B70DF0FD94}" destId="{689017EA-31DF-4F59-B97F-484B7E5E7FC5}" srcOrd="0" destOrd="0" presId="urn:microsoft.com/office/officeart/2005/8/layout/vProcess5"/>
    <dgm:cxn modelId="{9F4AD3C1-C4B0-4161-8E97-1567EE812EFB}" srcId="{F34AA809-0CEB-497A-99CD-956D79525143}" destId="{FF3641AD-5710-451C-BD8D-B47C642E782E}" srcOrd="2" destOrd="0" parTransId="{BF79C5C8-16BD-4988-A4B3-713504F58F8E}" sibTransId="{EB30705C-364C-45EA-A12D-FA564802B4A6}"/>
    <dgm:cxn modelId="{DFC272CC-F03D-4722-914A-463E135B493E}" srcId="{F34AA809-0CEB-497A-99CD-956D79525143}" destId="{96D809FF-2B74-4C72-B4C9-D96F71E3AD74}" srcOrd="1" destOrd="0" parTransId="{17671D3E-254D-4577-BE92-F4B42A37BFC9}" sibTransId="{A2E27A2A-0468-4126-A944-21D246DCA54B}"/>
    <dgm:cxn modelId="{9167F9E2-5DE8-49A7-9ED4-99ACF561568A}" type="presOf" srcId="{F38173A2-226D-4454-8B5F-FE20CA61D13A}" destId="{E5B48E05-1527-4562-9BB0-BE748F9B78D4}" srcOrd="0" destOrd="0" presId="urn:microsoft.com/office/officeart/2005/8/layout/vProcess5"/>
    <dgm:cxn modelId="{B4FEAFF4-32A3-4D0C-B565-1AF6AE0B5E5E}" srcId="{F34AA809-0CEB-497A-99CD-956D79525143}" destId="{F38173A2-226D-4454-8B5F-FE20CA61D13A}" srcOrd="0" destOrd="0" parTransId="{38852CC3-DB0D-4266-A903-034BA850CF6D}" sibTransId="{86AB67A7-0588-4C89-ABBF-01B70DF0FD94}"/>
    <dgm:cxn modelId="{C6E57523-7C25-4062-B70A-A9A8D93F1AF1}" type="presParOf" srcId="{4FC19526-77A9-4A06-BB96-F1E4773EC0F8}" destId="{79BB3213-AEC8-430A-93BF-B1AB19E1E9B6}" srcOrd="0" destOrd="0" presId="urn:microsoft.com/office/officeart/2005/8/layout/vProcess5"/>
    <dgm:cxn modelId="{7A9DB46F-D831-4519-9995-D3C70499FD4E}" type="presParOf" srcId="{4FC19526-77A9-4A06-BB96-F1E4773EC0F8}" destId="{E5B48E05-1527-4562-9BB0-BE748F9B78D4}" srcOrd="1" destOrd="0" presId="urn:microsoft.com/office/officeart/2005/8/layout/vProcess5"/>
    <dgm:cxn modelId="{1A07F769-FE01-49FA-A9A2-20F1E6685728}" type="presParOf" srcId="{4FC19526-77A9-4A06-BB96-F1E4773EC0F8}" destId="{B5B4C803-F6FF-4A21-8472-E6D6BC9EDD9B}" srcOrd="2" destOrd="0" presId="urn:microsoft.com/office/officeart/2005/8/layout/vProcess5"/>
    <dgm:cxn modelId="{D0EF1DA3-4CC2-41B7-92E5-4A306E27B7FE}" type="presParOf" srcId="{4FC19526-77A9-4A06-BB96-F1E4773EC0F8}" destId="{A545F7C9-D56F-4CAE-A2D0-B4DC230F4F2A}" srcOrd="3" destOrd="0" presId="urn:microsoft.com/office/officeart/2005/8/layout/vProcess5"/>
    <dgm:cxn modelId="{49101148-3F99-425E-9348-BC13D1DCDA1E}" type="presParOf" srcId="{4FC19526-77A9-4A06-BB96-F1E4773EC0F8}" destId="{689017EA-31DF-4F59-B97F-484B7E5E7FC5}" srcOrd="4" destOrd="0" presId="urn:microsoft.com/office/officeart/2005/8/layout/vProcess5"/>
    <dgm:cxn modelId="{2BE3F3C8-18C3-4D7F-8BDA-55B9ABB91A62}" type="presParOf" srcId="{4FC19526-77A9-4A06-BB96-F1E4773EC0F8}" destId="{D4C1E347-6FC9-4A37-9D60-D7B6FD9B3A75}" srcOrd="5" destOrd="0" presId="urn:microsoft.com/office/officeart/2005/8/layout/vProcess5"/>
    <dgm:cxn modelId="{7CEA89DC-FD28-469C-91BA-51A6D44652A0}" type="presParOf" srcId="{4FC19526-77A9-4A06-BB96-F1E4773EC0F8}" destId="{3C66C7F2-3BF2-4825-B98C-68A90CC4E6B4}" srcOrd="6" destOrd="0" presId="urn:microsoft.com/office/officeart/2005/8/layout/vProcess5"/>
    <dgm:cxn modelId="{32434DB8-70D8-433D-A933-9D8F891BD760}" type="presParOf" srcId="{4FC19526-77A9-4A06-BB96-F1E4773EC0F8}" destId="{B95DF601-B2FC-4CB4-81B6-D36DCAE8F93F}" srcOrd="7" destOrd="0" presId="urn:microsoft.com/office/officeart/2005/8/layout/vProcess5"/>
    <dgm:cxn modelId="{A4721B34-C6D4-4419-961B-2AC067BBBD16}" type="presParOf" srcId="{4FC19526-77A9-4A06-BB96-F1E4773EC0F8}" destId="{9299BD05-32B5-4D8C-95A2-FD0FF0E984A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48E05-1527-4562-9BB0-BE748F9B78D4}">
      <dsp:nvSpPr>
        <dsp:cNvPr id="0" name=""/>
        <dsp:cNvSpPr/>
      </dsp:nvSpPr>
      <dsp:spPr>
        <a:xfrm>
          <a:off x="0" y="0"/>
          <a:ext cx="8549640" cy="11176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0" i="0" kern="1200"/>
            <a:t>předznamenána motem A. CAMUSE </a:t>
          </a:r>
          <a:endParaRPr lang="en-US" sz="3100" kern="1200"/>
        </a:p>
      </dsp:txBody>
      <dsp:txXfrm>
        <a:off x="32736" y="32736"/>
        <a:ext cx="7343571" cy="1052211"/>
      </dsp:txXfrm>
    </dsp:sp>
    <dsp:sp modelId="{B5B4C803-F6FF-4A21-8472-E6D6BC9EDD9B}">
      <dsp:nvSpPr>
        <dsp:cNvPr id="0" name=""/>
        <dsp:cNvSpPr/>
      </dsp:nvSpPr>
      <dsp:spPr>
        <a:xfrm>
          <a:off x="754379" y="1303964"/>
          <a:ext cx="8549640" cy="11176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0" i="0" kern="1200" dirty="0"/>
            <a:t>„</a:t>
          </a:r>
          <a:r>
            <a:rPr lang="hr-HR" sz="3100" b="0" i="0" kern="1200" dirty="0" err="1"/>
            <a:t>Nemáme</a:t>
          </a:r>
          <a:r>
            <a:rPr lang="hr-HR" sz="3100" b="0" i="0" kern="1200" dirty="0"/>
            <a:t> čas </a:t>
          </a:r>
          <a:r>
            <a:rPr lang="hr-HR" sz="3100" b="0" i="0" kern="1200" dirty="0" err="1"/>
            <a:t>býti</a:t>
          </a:r>
          <a:r>
            <a:rPr lang="hr-HR" sz="3100" b="0" i="0" kern="1200" dirty="0"/>
            <a:t> sami </a:t>
          </a:r>
          <a:r>
            <a:rPr lang="hr-HR" sz="3100" b="0" i="0" kern="1200" dirty="0" err="1"/>
            <a:t>sebou</a:t>
          </a:r>
          <a:r>
            <a:rPr lang="hr-HR" sz="3100" b="0" i="0" kern="1200" dirty="0"/>
            <a:t>, máme jen čas </a:t>
          </a:r>
          <a:r>
            <a:rPr lang="hr-HR" sz="3100" b="0" i="0" kern="1200" dirty="0" err="1"/>
            <a:t>být</a:t>
          </a:r>
          <a:r>
            <a:rPr lang="hr-HR" sz="3100" b="0" i="0" kern="1200" dirty="0"/>
            <a:t> </a:t>
          </a:r>
          <a:r>
            <a:rPr lang="hr-HR" sz="3100" b="0" i="0" kern="1200" dirty="0" err="1"/>
            <a:t>šťastni</a:t>
          </a:r>
          <a:r>
            <a:rPr lang="hr-HR" sz="3100" b="0" i="0" kern="1200" dirty="0"/>
            <a:t>.”</a:t>
          </a:r>
          <a:endParaRPr lang="en-US" sz="3100" kern="1200" dirty="0"/>
        </a:p>
      </dsp:txBody>
      <dsp:txXfrm>
        <a:off x="787115" y="1336700"/>
        <a:ext cx="7003293" cy="1052211"/>
      </dsp:txXfrm>
    </dsp:sp>
    <dsp:sp modelId="{A545F7C9-D56F-4CAE-A2D0-B4DC230F4F2A}">
      <dsp:nvSpPr>
        <dsp:cNvPr id="0" name=""/>
        <dsp:cNvSpPr/>
      </dsp:nvSpPr>
      <dsp:spPr>
        <a:xfrm>
          <a:off x="1508759" y="2607928"/>
          <a:ext cx="8549640" cy="11176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A </a:t>
          </a:r>
          <a:r>
            <a:rPr lang="hr-HR" sz="3100" kern="1200" dirty="0" err="1"/>
            <a:t>když</a:t>
          </a:r>
          <a:r>
            <a:rPr lang="hr-HR" sz="3100" kern="1200" dirty="0"/>
            <a:t> mi </a:t>
          </a:r>
          <a:r>
            <a:rPr lang="hr-HR" sz="3100" kern="1200" dirty="0" err="1"/>
            <a:t>zmizel</a:t>
          </a:r>
          <a:r>
            <a:rPr lang="hr-HR" sz="3100" kern="1200" dirty="0"/>
            <a:t> </a:t>
          </a:r>
          <a:r>
            <a:rPr lang="hr-HR" sz="3100" kern="1200" dirty="0" err="1"/>
            <a:t>ve</a:t>
          </a:r>
          <a:r>
            <a:rPr lang="hr-HR" sz="3100" kern="1200" dirty="0"/>
            <a:t> </a:t>
          </a:r>
          <a:r>
            <a:rPr lang="hr-HR" sz="3100" kern="1200" dirty="0" err="1"/>
            <a:t>dveřích</a:t>
          </a:r>
          <a:r>
            <a:rPr lang="hr-HR" sz="3100" kern="1200" dirty="0"/>
            <a:t>, </a:t>
          </a:r>
          <a:r>
            <a:rPr lang="hr-HR" sz="3100" kern="1200" dirty="0" err="1"/>
            <a:t>řekl</a:t>
          </a:r>
          <a:r>
            <a:rPr lang="hr-HR" sz="3100" kern="1200" dirty="0"/>
            <a:t> </a:t>
          </a:r>
          <a:r>
            <a:rPr lang="hr-HR" sz="3100" kern="1200" dirty="0" err="1"/>
            <a:t>jsem</a:t>
          </a:r>
          <a:r>
            <a:rPr lang="hr-HR" sz="3100" kern="1200" dirty="0"/>
            <a:t> si: „</a:t>
          </a:r>
          <a:r>
            <a:rPr lang="hr-HR" sz="3100" kern="1200" dirty="0" err="1"/>
            <a:t>Štastný</a:t>
          </a:r>
          <a:r>
            <a:rPr lang="hr-HR" sz="3100" kern="1200" dirty="0"/>
            <a:t> to muž!”</a:t>
          </a:r>
          <a:endParaRPr lang="en-US" sz="3100" kern="1200" dirty="0"/>
        </a:p>
      </dsp:txBody>
      <dsp:txXfrm>
        <a:off x="1541495" y="2640664"/>
        <a:ext cx="7003293" cy="1052211"/>
      </dsp:txXfrm>
    </dsp:sp>
    <dsp:sp modelId="{689017EA-31DF-4F59-B97F-484B7E5E7FC5}">
      <dsp:nvSpPr>
        <dsp:cNvPr id="0" name=""/>
        <dsp:cNvSpPr/>
      </dsp:nvSpPr>
      <dsp:spPr>
        <a:xfrm>
          <a:off x="7823145" y="847576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986606" y="847576"/>
        <a:ext cx="399572" cy="546687"/>
      </dsp:txXfrm>
    </dsp:sp>
    <dsp:sp modelId="{D4C1E347-6FC9-4A37-9D60-D7B6FD9B3A75}">
      <dsp:nvSpPr>
        <dsp:cNvPr id="0" name=""/>
        <dsp:cNvSpPr/>
      </dsp:nvSpPr>
      <dsp:spPr>
        <a:xfrm>
          <a:off x="8577525" y="2144089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740986" y="2144089"/>
        <a:ext cx="399572" cy="546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8:22:12.6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2246 24575,'1'-15'0,"1"1"0,1-1 0,0 0 0,1 1 0,8-20 0,4-15 0,-1-8 0,-3 7 0,27-70 0,33-42 0,126-210 0,-39 82 0,-146 263 0,1 0 0,1 1 0,2 1 0,0 0 0,2 1 0,0 1 0,2 1 0,42-36 0,-31 31 0,-1 0 0,-1-3 0,50-64 0,-64 74 0,0 1 0,2 1 0,0 1 0,0 0 0,28-18 0,108-59 0,-100 64 0,80-59 0,-11-26 0,-89 81 0,-28 28 0,1-1 0,0 1 0,1 0 0,-1 1 0,1 0 0,0 0 0,1 1 0,9-4 0,-16 7 0,0 1 0,0-1 0,0 0 0,-1 0 0,1 0 0,0 0 0,0 0 0,0 0 0,-1 0 0,1 0 0,-1-1 0,1 1 0,-1-1 0,1 1 0,-1-1 0,0 0 0,0 1 0,0-1 0,0 0 0,0 0 0,1-2 0,-2 3 0,0 0 0,0 1 0,0-1 0,0 0 0,0 0 0,0 1 0,0-1 0,-1 0 0,1 1 0,0-1 0,-1 0 0,1 1 0,0-1 0,-1 0 0,1 1 0,0-1 0,-1 1 0,1-1 0,-1 1 0,1-1 0,-1 1 0,0-1 0,-2-1 0,1 1 0,0 0 0,-1 0 0,1 0 0,0 0 0,-1 0 0,0 0 0,1 1 0,-4-1 0,-42-4 0,-1 2 0,-71 6 0,33 0 0,-42-4 0,-91 3 0,213-2 0,-31 4 0,37-4 0,-1 0 0,0 1 0,1-1 0,-1 1 0,1-1 0,-1 1 0,1-1 0,-1 1 0,1 0 0,-1 0 0,1 0 0,0-1 0,-1 2 0,1-1 0,0 0 0,0 0 0,0 0 0,-2 3 0,3-4 0,0 1 0,0 0 0,0 0 0,0 0 0,0 0 0,0 0 0,0-1 0,0 1 0,0 0 0,0 0 0,1 0 0,-1 0 0,0-1 0,1 1 0,-1 0 0,0 0 0,1-1 0,-1 1 0,1 0 0,-1-1 0,1 1 0,0 0 0,-1-1 0,1 1 0,0-1 0,-1 1 0,1-1 0,0 1 0,-1-1 0,1 0 0,1 1 0,28 13 0,-25-12 0,32 11 0,0-2 0,1-2 0,1-2 0,-1-1 0,60 1 0,-97-7 0,77 9 0,-48-5 0,0-1 0,0-2 0,0 0 0,34-5 0,-24-2 0,-9 3 0,-1-2 0,0-1 0,38-12 0,-75 44 0,1 8 0,1 1 0,1 0 0,2 0 0,4 45 0,-1-25 0,21 323 0,-16-337-18,2-1-1,14 48 1,-6-30-1292,-10-34-5516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8:22:18.2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92 1 24575,'1571'0'0,"-1558"0"0,-8 0 0,1 0 0,0 0 0,0 0 0,-1 1 0,1-1 0,10 4 0,-16-4 0,0 0 0,0 0 0,0 0 0,0 0 0,0 0 0,-1 0 0,1 0 0,0 0 0,0 0 0,0 0 0,0 0 0,0 0 0,0 0 0,-1 0 0,1 0 0,0 0 0,0 1 0,0-1 0,0 0 0,0 0 0,0 0 0,0 0 0,-1 0 0,1 0 0,0 0 0,0 0 0,0 0 0,0 1 0,0-1 0,0 0 0,0 0 0,0 0 0,0 0 0,0 0 0,0 0 0,0 1 0,0-1 0,0 0 0,0 0 0,0 0 0,0 0 0,0 0 0,0 1 0,0-1 0,0 0 0,0 0 0,0 0 0,0 0 0,0 0 0,0 0 0,0 1 0,0-1 0,0 0 0,0 0 0,0 0 0,0 0 0,0 0 0,0 0 0,1 0 0,-1 0 0,0 1 0,0-1 0,0 0 0,0 0 0,0 0 0,1 0 0,-26 8 0,0-2 0,0-1 0,-27 3 0,-16 3 0,-24 5 0,-172 6 0,-98-23 0,140-2 0,-307 3 0,482 1 0,34 3 0,22 2 0,27 4 0,189 26 0,-59-12 0,379 54 0,-297-46 0,-247-32 0,39 5 0,52 14 0,-91-19 0,1 0 0,-1 1 0,1-1 0,-1 1 0,1-1 0,0 1 0,-1 0 0,0-1 0,1 1 0,-1 0 0,1 0 0,-1 0 0,2 2 0,-3-3 0,0 1 0,0-1 0,0 0 0,0 1 0,-1-1 0,1 1 0,0-1 0,0 0 0,0 1 0,0-1 0,0 0 0,-1 1 0,1-1 0,0 0 0,0 1 0,0-1 0,-1 0 0,1 0 0,0 1 0,-1-1 0,1 0 0,0 0 0,-1 1 0,1-1 0,0 0 0,-1 0 0,1 0 0,0 0 0,-1 0 0,1 1 0,0-1 0,-1 0 0,0 0 0,-53 11 0,-202 22 0,-387 61 0,623-90 0,-6 0 0,0 2 0,0 0 0,-33 14 0,47-11 0,17-3 0,24 0 0,303 15 0,-109-10 0,-219-11 0,0 0 0,-1 0 0,1 1 0,0-1 0,0 1 0,-1 0 0,1 0 0,-1 1 0,1-1 0,-1 1 0,0-1 0,1 1 0,-1 0 0,0 1 0,0-1 0,3 3 0,-4-2 0,0 0 0,0 0 0,-1 0 0,1 0 0,-1 0 0,0 1 0,0-1 0,0 0 0,0 1 0,0-1 0,-1 1 0,1-1 0,-1 1 0,0-1 0,0 1 0,-1 5 0,-4 24 0,-1 0 0,-13 40 0,10-45 0,2 0 0,1 1 0,-2 38 0,8-62 6,0 0 0,1 0-1,0 0 1,0 0 0,0-1-1,0 1 1,1 0 0,0 0 0,0-1-1,0 1 1,1-1 0,-1 0-1,1 0 1,0 0 0,1 0-1,-1 0 1,0 0 0,1-1 0,0 0-1,5 4 1,-3-2-218,0 1 0,0 0 0,-1 0-1,0 0 1,0 0 0,7 12 0,-4 1-6614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8:22:28.1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84 24575,'0'-2'0,"0"0"0,0 0 0,1 0 0,-1-1 0,1 1 0,-1 0 0,1 0 0,0 0 0,0 0 0,0 0 0,0 0 0,0 0 0,0 1 0,1-1 0,-1 0 0,0 1 0,1-1 0,1-1 0,2-1 0,0 1 0,0 0 0,0 0 0,0 0 0,0 0 0,10-2 0,3-1 0,0 2 0,1 0 0,25-2 0,-34 5 0,0 1 0,0 0 0,0 0 0,0 1 0,1 0 0,15 4 0,-21-3 0,0-1 0,0 1 0,-1 1 0,1-1 0,0 1 0,-1 0 0,0 0 0,0 0 0,0 0 0,0 1 0,0-1 0,0 1 0,-1 0 0,4 7 0,-1-4 0,-2 1 0,1 0 0,-1 0 0,0 1 0,-1-1 0,0 1 0,0 0 0,-1 0 0,2 17 0,-4-20 0,0 0 0,0 0 0,0 0 0,-1 0 0,0 0 0,-1 0 0,1 0 0,-1 0 0,0-1 0,0 1 0,-1-1 0,0 1 0,0-1 0,0 0 0,-8 9 0,-34 36 0,26-30 0,1 1 0,-15 22 0,27-34 0,1 0 0,0 0 0,1 1 0,0-1 0,0 1 0,1 0 0,0 0 0,1 0 0,-1 11 0,2-3-151,0 0-1,2 1 0,0-1 0,1 0 1,1 0-1,1 0 0,0-1 1,12 29-1,-6-21-6674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8:22:26.7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935 190 24575,'-72'0'0,"-152"5"0,193-2 0,1 2 0,0 1 0,0 1 0,0 1 0,-37 17 0,-103 58 0,81-39 0,75-37 0,0 1 0,1 0 0,-1 0 0,1 2 0,1-1 0,-15 16 0,22-19 0,-1 0 0,1 0 0,1 1 0,-1 0 0,1 0 0,1 0 0,-1 1 0,1-1 0,0 1 0,1 0 0,0 0 0,0 0 0,-1 16 0,1 8 0,1 0 0,1 1 0,2-1 0,1 0 0,2 0 0,1 0 0,1-1 0,2 0 0,1 0 0,2-1 0,0 0 0,2-1 0,2 0 0,0-2 0,2 0 0,36 43 0,-27-40 0,2-1 0,0-2 0,2-1 0,1-2 0,0-1 0,2-1 0,1-2 0,61 27 0,-51-30 0,0-3 0,1-1 0,1-2 0,-1-2 0,2-2 0,-1-2 0,51-2 0,319-12 0,-379 6 0,-1-3 0,0-1 0,-1-1 0,0-3 0,0 0 0,-1-3 0,-1-1 0,0-1 0,-1-2 0,-1-1 0,50-39 0,-72 49 0,1-1 0,-1 0 0,-1-1 0,0 0 0,-1 0 0,0-1 0,0 0 0,-1-1 0,-1 1 0,0-1 0,-1-1 0,-1 1 0,6-27 0,-1-11 0,-2 0 0,0-76 0,-7 125 0,0-38 0,-2 1 0,-2 0 0,-14-65 0,2 38 0,-33-81 0,44 135 0,-1 0 0,0 0 0,-1 1 0,0 0 0,0 1 0,-1-1 0,-1 2 0,0-1 0,-20-15 0,-4-1 0,-64-35 0,77 50 0,-15-9 0,-2 2 0,-1 2 0,0 1 0,-64-15 0,-165-20 0,155 31 0,66 11-1365,10 3-5461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8:22:28.7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8:23:12.1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1 274 24575,'12'0'0,"0"0"0,0-1 0,0-1 0,0 1 0,0-2 0,0 0 0,-1 0 0,1-1 0,-1 0 0,0-1 0,0-1 0,-1 0 0,0 0 0,12-9 0,-8 5 0,2 1 0,-1 0 0,1 1 0,1 1 0,-1 0 0,1 1 0,1 1 0,27-5 0,-14 6 0,-1 1 0,0 1 0,1 1 0,38 5 0,-61-3 0,-1 0 0,1 1 0,-1 0 0,0 0 0,0 1 0,0 0 0,0 0 0,0 1 0,-1-1 0,1 2 0,8 6 0,3 5 0,0 2 0,18 23 0,-24-27 0,1 1 0,0-2 0,1 0 0,25 19 0,-35-29 0,0-1 0,0 1 0,0-1 0,1 0 0,-1 0 0,1-1 0,-1 1 0,1-1 0,-1 0 0,1 0 0,0 0 0,0-1 0,-1 0 0,1 0 0,0 0 0,0 0 0,0-1 0,-1 0 0,1 0 0,0 0 0,-1 0 0,7-4 0,3-3 0,-1 0 0,0-1 0,-1-1 0,0 0 0,17-18 0,-21 19 0,1 0 0,1 0 0,0 0 0,0 1 0,0 1 0,1 0 0,0 0 0,23-9 0,-9 11 0,0 2 0,0 0 0,0 2 0,0 1 0,34 4 0,8-1 0,-35-3 0,-12-1 0,-1 1 0,0 1 0,0 0 0,0 1 0,0 2 0,0 0 0,-1 0 0,30 13 0,11 10 0,2-3 0,82 21 0,-125-41 0,1 0 0,0-1 0,0-1 0,0-1 0,-1-1 0,1 0 0,0-1 0,0-1 0,22-6 0,-27 4 0,0 0 0,0 0 0,-1-2 0,0 1 0,0-2 0,0 0 0,-1 0 0,0-1 0,0-1 0,-1 0 0,0-1 0,15-17 0,79-89 120,-91 104-332,0-1 0,1 2 0,0 0-1,0 1 1,1 0 0,23-9 0,-3 6-6614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8:23:19.7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2846 1 24575,'-1431'0'0,"1384"2"0,-55 10 0,53-5 0,-51 0 0,28-8 0,-101-15 0,150 12 0,-1 1 0,0 2 0,1 0 0,-1 1 0,0 2 0,0 0 0,1 2 0,-24 6 0,-20 8 0,33-10 0,0 1 0,1 2 0,-46 22 0,-67 54 0,43-25 0,79-48 0,9-6 0,0 0 0,0 2 0,-15 12 0,26-18 0,0-1 0,1 0 0,0 1 0,0 0 0,0-1 0,0 1 0,1 0 0,-1 1 0,1-1 0,0 0 0,0 1 0,1-1 0,-1 1 0,1-1 0,0 1 0,0 5 0,0 3 0,1 0 0,1 0 0,0 0 0,1 0 0,0 0 0,1-1 0,1 1 0,-1-1 0,2 0 0,8 18 0,-2-11 0,1 0 0,0 0 0,1-1 0,1 0 0,21 19 0,-22-26 0,0 0 0,0-1 0,1-1 0,0 0 0,0-1 0,1-1 0,0 0 0,1-1 0,20 6 0,21 2 0,74 10 0,-95-19 0,248 59 0,-173-36 0,118 15 0,-4-27 0,243-13 0,-225-6 0,-123 3 0,178-2 0,-203-3 0,109-21 0,-129 16 0,77 0 0,-84 7 0,117-20 0,171-63 0,-315 71 0,-1-1 0,0-2 0,38-25 0,72-32 0,-133 69 0,-1-1 0,0 0 0,21-14 0,-31 16 0,0 1 0,-1-1 0,0 0 0,1 0 0,-2-1 0,1 0 0,-1 0 0,0 0 0,0 0 0,6-13 0,-4 5 0,-1 0 0,0 0 0,-1 0 0,0 0 0,-1 0 0,-1-1 0,2-23 0,-5 30 0,1-1 0,-1 1 0,0 0 0,-1 0 0,0 0 0,0 0 0,0 0 0,-1 0 0,-1 0 0,1 1 0,-1 0 0,0-1 0,-1 1 0,-10-11 0,6 8 0,0 0 0,-1 1 0,-1 0 0,1 1 0,-1 0 0,0 1 0,-19-9 0,8 6 0,-1 2 0,-1 0 0,-28-5 0,-178-26 0,-409 3 0,397 36-1365,211 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08:23:27.7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1 281 24575,'4'-1'0,"0"0"0,0-1 0,0 1 0,0-1 0,-1 0 0,1 0 0,-1-1 0,1 1 0,-1-1 0,0 1 0,0-1 0,0 0 0,4-5 0,11-9 0,-3 6 0,-5 2 0,0 0 0,1 2 0,0-1 0,0 1 0,0 1 0,1 0 0,0 0 0,1 2 0,22-7 0,95-18 0,-16 3 0,-10 3 0,-67 13 0,0 2 0,44-4 0,368 10 0,-374 10 0,-1 2 0,0 4 0,122 40 0,-119-32 0,-37-12 0,-1 1 0,-1 2 0,0 2 0,0 1 0,47 30 0,-72-38 0,2 0 0,-1-1 0,1-1 0,0 0 0,0-1 0,1-1 0,-1 0 0,24 3 0,-5-4 0,0-2 0,0-1 0,35-4 0,-55 2 0,0-1 0,0 0 0,0-1 0,-1 0 0,0-1 0,22-11 0,73-50 0,-59 35 0,-2 1 0,109-61 0,-137 83 0,0 0 0,0 0 0,0 2 0,1 1 0,0 0 0,36-3 0,28 4 0,0 3 0,90 11 0,-156-8 0,1 1 0,-1 1 0,0 1 0,0 0 0,0 1 0,-1 1 0,0 1 0,0 0 0,-1 1 0,0 1 0,-1 1 0,18 14 0,16 13 0,2-2 0,1-2 0,70 32 0,-90-52 0,1-1 0,1-1 0,0-2 0,0-2 0,1-1 0,0-2 0,47 2 0,-67-7 0,0 0 0,0-1 0,0-1 0,0 0 0,0-1 0,0-1 0,0 0 0,22-10 0,0-4 0,63-40 0,-36 18 0,-48 32 0,0 0 0,1 1 0,0 1 0,1 0 0,-1 2 0,1 0 0,0 0 0,21 0 0,23 1 0,66 6 0,-46 0 0,-11-1 0,0 3 0,120 24 0,-150-19 0,-1 1 0,-1 2 0,0 2 0,-1 1 0,0 3 0,36 22 0,-50-25 0,1-1 0,0-1 0,1-2 0,0 0 0,1-2 0,0-1 0,1-1 0,0-1 0,0-2 0,1-1 0,45 1 0,-55-5 0,82-5 0,-89 3 0,0 0 0,0-1 0,0 0 0,-1-1 0,1-1 0,14-7 0,61-33 0,1 3 0,2 5 0,97-27 0,-149 55 0,1 1 0,-1 2 0,48-1 0,119 8 0,-112 1 0,-44 2 0,1 2 0,-1 3 0,71 20 0,-63-14 0,43 17 0,-73-22 0,1-1 0,0-1 0,0-1 0,29 2 0,31 3 0,23 2 0,-98-14 0,-1 0 0,1 0 0,0-1 0,0-1 0,-1 0 0,20-7 0,-4-2 0,-2-2 0,1-1 0,-2-1 0,0-2 0,32-26 0,-35 25 0,1 1 0,1 0 0,0 2 0,1 1 0,0 1 0,31-11 0,-15 15 0,0 1 0,0 2 0,1 1 0,-1 3 0,63 3 0,-92 0 0,1 1 0,-1 0 0,1 1 0,-1 0 0,0 0 0,18 9 0,69 39 0,-71-36 0,19 14 0,49 37 0,-69-44 0,1-1 0,2-2 0,0-1 0,1-1 0,59 23 0,-66-35 0,1-1 0,-1-2 0,1 0 0,0-1 0,44-5 0,-4 2 0,-27 1 0,3 1 0,60-7 0,-87 4 0,0 0 0,0 0 0,0-1 0,-1-1 0,1 0 0,-1-1 0,-1 0 0,14-9 0,-18 9-170,1 1-1,-1-1 0,0-1 1,-1 1-1,1-1 0,-2 0 1,8-9-1,-3-3-6655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5.xml"/><Relationship Id="rId1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customXml" Target="../ink/ink2.xml"/><Relationship Id="rId12" Type="http://schemas.openxmlformats.org/officeDocument/2006/relationships/image" Target="../media/image21.png"/><Relationship Id="rId17" Type="http://schemas.openxmlformats.org/officeDocument/2006/relationships/customXml" Target="../ink/ink7.xml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20.png"/><Relationship Id="rId19" Type="http://schemas.openxmlformats.org/officeDocument/2006/relationships/customXml" Target="../ink/ink8.xml"/><Relationship Id="rId4" Type="http://schemas.openxmlformats.org/officeDocument/2006/relationships/image" Target="../media/image17.png"/><Relationship Id="rId9" Type="http://schemas.openxmlformats.org/officeDocument/2006/relationships/customXml" Target="../ink/ink3.xml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kropolis.info/kniha/dilo-sv-15-vsecky-krasy-sveta-co-vsechno-zaval-snih-dodatky/" TargetMode="External"/><Relationship Id="rId2" Type="http://schemas.openxmlformats.org/officeDocument/2006/relationships/hyperlink" Target="https://slovnikceskeliteratury.cz/showContent.jsp?docId=1559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esky.radio.cz/ceske-knihy-ktere-musite-znat-8508847/14" TargetMode="External"/><Relationship Id="rId4" Type="http://schemas.openxmlformats.org/officeDocument/2006/relationships/hyperlink" Target="https://zivotopis.spisovatele.cz/jaroslav-seifert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7A6D-CAC9-1710-94CB-8A163B926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Jaroslav </a:t>
            </a:r>
            <a:r>
              <a:rPr lang="cs-CZ" dirty="0" err="1"/>
              <a:t>seifert</a:t>
            </a:r>
            <a:br>
              <a:rPr lang="cs-CZ" dirty="0"/>
            </a:br>
            <a:r>
              <a:rPr lang="cs-CZ" sz="2600" i="1" cap="none" dirty="0">
                <a:latin typeface="+mn-lt"/>
                <a:cs typeface="Dreaming Outloud Pro" panose="020F0502020204030204" pitchFamily="66" charset="0"/>
              </a:rPr>
              <a:t>jeden z největších českých básníků, publicista, překladatel, nositel </a:t>
            </a:r>
            <a:r>
              <a:rPr lang="cs-CZ" sz="2600" i="1" cap="none" dirty="0" err="1">
                <a:latin typeface="+mn-lt"/>
                <a:cs typeface="Dreaming Outloud Pro" panose="020F0502020204030204" pitchFamily="66" charset="0"/>
              </a:rPr>
              <a:t>nobelovy</a:t>
            </a:r>
            <a:r>
              <a:rPr lang="cs-CZ" sz="2600" i="1" cap="none" dirty="0">
                <a:latin typeface="+mn-lt"/>
                <a:cs typeface="Dreaming Outloud Pro" panose="020F0502020204030204" pitchFamily="66" charset="0"/>
              </a:rPr>
              <a:t> ceny za literaturu (1984)</a:t>
            </a:r>
            <a:endParaRPr lang="hr-HR" sz="2600" i="1" dirty="0">
              <a:latin typeface="+mn-lt"/>
              <a:cs typeface="Dreaming Outloud Pro" panose="020F0502020204030204" pitchFamily="66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D14237-DB5B-0AC4-6CE4-9923BEC4D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Ema Šimala, 11.3.2024</a:t>
            </a:r>
            <a:br>
              <a:rPr lang="cs-CZ" dirty="0"/>
            </a:br>
            <a:r>
              <a:rPr lang="cs-CZ" dirty="0"/>
              <a:t>MUNI, Analýza literárního textu II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651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chemeClr val="bg2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Closeup fotka z otevřené knihy">
            <a:extLst>
              <a:ext uri="{FF2B5EF4-FFF2-40B4-BE49-F238E27FC236}">
                <a16:creationId xmlns:a16="http://schemas.microsoft.com/office/drawing/2014/main" id="{67C921DA-554D-5354-B089-56B22AB93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13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5521B2-4DB9-1388-553B-EF37FC8A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0" y="642594"/>
            <a:ext cx="6718433" cy="1746504"/>
          </a:xfrm>
        </p:spPr>
        <p:txBody>
          <a:bodyPr>
            <a:normAutofit/>
          </a:bodyPr>
          <a:lstStyle/>
          <a:p>
            <a:r>
              <a:rPr lang="cs-CZ" sz="4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Všecky krásy světa</a:t>
            </a:r>
            <a:br>
              <a:rPr lang="cs-CZ" sz="4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Příběhy a vzpomínky </a:t>
            </a:r>
            <a:r>
              <a:rPr lang="cs-CZ" sz="4400">
                <a:solidFill>
                  <a:schemeClr val="tx1">
                    <a:lumMod val="75000"/>
                    <a:lumOff val="25000"/>
                  </a:schemeClr>
                </a:solidFill>
              </a:rPr>
              <a:t>(1981)</a:t>
            </a:r>
            <a:endParaRPr lang="hr-HR" sz="4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7A890-1088-3792-D832-B88A7EA12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31" y="2389098"/>
            <a:ext cx="6718434" cy="36459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200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Soubor</a:t>
            </a:r>
            <a:r>
              <a:rPr lang="hr-HR" sz="2200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sz="2200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vzpomínkových</a:t>
            </a:r>
            <a:r>
              <a:rPr lang="hr-HR" sz="2200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sz="2200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próz</a:t>
            </a:r>
            <a:r>
              <a:rPr lang="hr-HR" sz="2200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sz="2200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naplněných</a:t>
            </a:r>
            <a:r>
              <a:rPr lang="hr-HR" sz="2200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sz="2200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nostalgií</a:t>
            </a:r>
            <a:r>
              <a:rPr lang="hr-HR" sz="2200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hr-HR" sz="2200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sentimentem</a:t>
            </a:r>
            <a:r>
              <a:rPr lang="hr-HR" sz="2200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 </a:t>
            </a:r>
            <a:r>
              <a:rPr lang="hr-HR" sz="2200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chválou</a:t>
            </a:r>
            <a:r>
              <a:rPr lang="hr-HR" sz="2200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života a </a:t>
            </a:r>
            <a:r>
              <a:rPr lang="hr-HR" sz="2200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poezie</a:t>
            </a:r>
            <a:r>
              <a:rPr lang="hr-HR" sz="2200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vzpomínková kniha, krátké příběhy, které na sebe volně navazují. Většina z nich se odehrává v Praze. Nostalgicky a s laskavým humorem vzpomíná na mládí, studentské lásky, lidé známé od dětství i respektované v dospělosti, spolužáky, sousedy, a především na umělce, s nimiž se během života setkal</a:t>
            </a:r>
          </a:p>
          <a:p>
            <a:pPr>
              <a:lnSpc>
                <a:spcPct val="90000"/>
              </a:lnSpc>
            </a:pPr>
            <a:r>
              <a:rPr lang="hr-HR" sz="2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nepíše</a:t>
            </a:r>
            <a:r>
              <a:rPr lang="hr-HR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sz="2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paměti</a:t>
            </a:r>
            <a:r>
              <a:rPr lang="hr-HR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hr-HR" sz="2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ale</a:t>
            </a:r>
            <a:r>
              <a:rPr lang="hr-HR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sz="2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vzpomínky</a:t>
            </a:r>
            <a:r>
              <a:rPr lang="hr-HR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sz="22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rozdrobené</a:t>
            </a:r>
            <a:r>
              <a:rPr lang="hr-HR" sz="2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„do malých příhod a příběhů, většinou rozmarných, ale i teskných a pochmurných“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6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A3BD0-A5C4-8664-C044-EC17021A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neobyčejný</a:t>
            </a:r>
            <a:r>
              <a:rPr lang="hr-HR" dirty="0"/>
              <a:t> </a:t>
            </a:r>
            <a:r>
              <a:rPr lang="hr-HR" dirty="0" err="1"/>
              <a:t>vývoj</a:t>
            </a:r>
            <a:r>
              <a:rPr lang="hr-HR" dirty="0"/>
              <a:t> </a:t>
            </a:r>
            <a:r>
              <a:rPr lang="hr-HR" dirty="0" err="1"/>
              <a:t>knihy</a:t>
            </a:r>
            <a:endParaRPr lang="hr-HR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037DC0-8EA7-129A-12C3-ED83F429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434493"/>
            <a:ext cx="7772400" cy="5334000"/>
          </a:xfrm>
        </p:spPr>
        <p:txBody>
          <a:bodyPr>
            <a:noAutofit/>
          </a:bodyPr>
          <a:lstStyle/>
          <a:p>
            <a:r>
              <a:rPr lang="hr-HR" sz="2000" b="1" i="0" dirty="0">
                <a:solidFill>
                  <a:srgbClr val="000000"/>
                </a:solidFill>
                <a:effectLst/>
              </a:rPr>
              <a:t>fotograf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Oldřich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Rakovec (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doprovod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k 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poetickým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fotografiím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zimní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Prahy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)</a:t>
            </a:r>
          </a:p>
          <a:p>
            <a:r>
              <a:rPr lang="hr-HR" sz="2000" b="1" i="1" dirty="0">
                <a:solidFill>
                  <a:srgbClr val="000000"/>
                </a:solidFill>
                <a:effectLst/>
              </a:rPr>
              <a:t>Co </a:t>
            </a:r>
            <a:r>
              <a:rPr lang="hr-HR" sz="2000" b="1" i="1" dirty="0" err="1">
                <a:solidFill>
                  <a:srgbClr val="000000"/>
                </a:solidFill>
                <a:effectLst/>
              </a:rPr>
              <a:t>všechno</a:t>
            </a:r>
            <a:r>
              <a:rPr lang="hr-HR" sz="2000" b="1" i="1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1" dirty="0" err="1">
                <a:solidFill>
                  <a:srgbClr val="000000"/>
                </a:solidFill>
                <a:effectLst/>
              </a:rPr>
              <a:t>zavál</a:t>
            </a:r>
            <a:r>
              <a:rPr lang="hr-HR" sz="2000" b="1" i="1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1" dirty="0" err="1">
                <a:solidFill>
                  <a:srgbClr val="000000"/>
                </a:solidFill>
                <a:effectLst/>
              </a:rPr>
              <a:t>sníh</a:t>
            </a:r>
            <a:endParaRPr lang="hr-HR" sz="2000" b="1" i="1" dirty="0">
              <a:solidFill>
                <a:srgbClr val="000000"/>
              </a:solidFill>
              <a:effectLst/>
            </a:endParaRPr>
          </a:p>
          <a:p>
            <a:r>
              <a:rPr lang="hr-HR" sz="2000" b="1" i="0" dirty="0">
                <a:solidFill>
                  <a:srgbClr val="000000"/>
                </a:solidFill>
                <a:effectLst/>
              </a:rPr>
              <a:t>rukopis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vyřazen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z 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edičního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plánu</a:t>
            </a:r>
          </a:p>
          <a:p>
            <a:r>
              <a:rPr lang="hr-HR" sz="2000" b="1" i="0" dirty="0">
                <a:solidFill>
                  <a:srgbClr val="000000"/>
                </a:solidFill>
                <a:effectLst/>
              </a:rPr>
              <a:t>Seifert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pokračoval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v 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psaní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–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textů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přibývalo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a 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nabývaly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na 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rozsahu</a:t>
            </a:r>
            <a:endParaRPr lang="hr-HR" sz="2000" b="1" i="0" dirty="0">
              <a:solidFill>
                <a:srgbClr val="000000"/>
              </a:solidFill>
              <a:effectLst/>
            </a:endParaRPr>
          </a:p>
          <a:p>
            <a:r>
              <a:rPr lang="hr-HR" sz="2000" b="1" i="0" dirty="0">
                <a:solidFill>
                  <a:srgbClr val="000000"/>
                </a:solidFill>
                <a:effectLst/>
              </a:rPr>
              <a:t>v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sedmdesátých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letech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kniha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vyjít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nesměla</a:t>
            </a:r>
            <a:endParaRPr lang="hr-HR" sz="2000" b="1" i="0" dirty="0">
              <a:solidFill>
                <a:srgbClr val="000000"/>
              </a:solidFill>
              <a:effectLst/>
            </a:endParaRPr>
          </a:p>
          <a:p>
            <a:r>
              <a:rPr lang="hr-HR" sz="2000" b="1" dirty="0" err="1">
                <a:solidFill>
                  <a:srgbClr val="000000"/>
                </a:solidFill>
              </a:rPr>
              <a:t>n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ěkteré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kapitoly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vyšly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strojopisně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v „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samizdatových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“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edicích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a pak v 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edicích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Kvart a 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Česká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expedic</a:t>
            </a:r>
            <a:endParaRPr lang="hr-HR" sz="2000" b="1" dirty="0">
              <a:solidFill>
                <a:srgbClr val="000000"/>
              </a:solidFill>
            </a:endParaRPr>
          </a:p>
          <a:p>
            <a:r>
              <a:rPr lang="hr-HR" sz="2000" b="1" i="0" dirty="0">
                <a:solidFill>
                  <a:srgbClr val="000000"/>
                </a:solidFill>
                <a:effectLst/>
              </a:rPr>
              <a:t>1983 a 1985 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vydal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knihu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Československý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spisovatel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, </a:t>
            </a:r>
            <a:br>
              <a:rPr lang="hr-HR" sz="2000" b="1" i="0" dirty="0">
                <a:solidFill>
                  <a:srgbClr val="000000"/>
                </a:solidFill>
                <a:effectLst/>
              </a:rPr>
            </a:br>
            <a:r>
              <a:rPr lang="hr-HR" sz="2000" b="1" i="0" dirty="0" err="1">
                <a:solidFill>
                  <a:srgbClr val="000000"/>
                </a:solidFill>
                <a:effectLst/>
              </a:rPr>
              <a:t>ovšem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poznamenánu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mnoha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cenzurními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zásahy</a:t>
            </a:r>
            <a:endParaRPr lang="hr-HR" sz="2000" b="1" i="0" dirty="0">
              <a:solidFill>
                <a:srgbClr val="000000"/>
              </a:solidFill>
              <a:effectLst/>
            </a:endParaRPr>
          </a:p>
          <a:p>
            <a:r>
              <a:rPr lang="hr-HR" sz="2000" b="1" dirty="0" err="1">
                <a:solidFill>
                  <a:srgbClr val="000000"/>
                </a:solidFill>
              </a:rPr>
              <a:t>n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ecenzurované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a 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doplněné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vydání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známe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hr-HR" sz="2000" b="1" i="0" dirty="0" err="1">
                <a:solidFill>
                  <a:srgbClr val="000000"/>
                </a:solidFill>
                <a:effectLst/>
              </a:rPr>
              <a:t>až</a:t>
            </a:r>
            <a:r>
              <a:rPr lang="hr-HR" sz="2000" b="1" i="0" dirty="0">
                <a:solidFill>
                  <a:srgbClr val="000000"/>
                </a:solidFill>
                <a:effectLst/>
              </a:rPr>
              <a:t> z let 1993 a 1999</a:t>
            </a:r>
          </a:p>
          <a:p>
            <a:endParaRPr lang="hr-HR" sz="2000" dirty="0">
              <a:solidFill>
                <a:srgbClr val="00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1BDA5C-2FA9-6092-0302-02650CD8C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919ACD-632B-AD35-C1E7-D0554CCE9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3117056"/>
            <a:ext cx="4276725" cy="32075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910E570-AD61-A84A-8DB7-F8655C1D13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7" t="46515" b="20548"/>
          <a:stretch/>
        </p:blipFill>
        <p:spPr>
          <a:xfrm>
            <a:off x="1520144" y="5157787"/>
            <a:ext cx="6299881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6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chemeClr val="bg2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r-H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61F9F4-6D51-C22E-6EA3-2BE3BD60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hr-HR" sz="3300"/>
              <a:t>Jaké části knihy mohly být cenzurované, když jde o autorovy vzpomínky? Co mohlo vadit tehdejšímu vedení?</a:t>
            </a:r>
            <a:br>
              <a:rPr lang="hr-HR" sz="3300"/>
            </a:br>
            <a:endParaRPr lang="hr-HR" sz="33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86629F-CD8B-73AD-F137-CDEFD4A23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r>
              <a:rPr lang="hr-HR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Rámec</a:t>
            </a:r>
            <a:r>
              <a:rPr lang="hr-H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tvoří</a:t>
            </a:r>
            <a:r>
              <a:rPr lang="hr-H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krátký</a:t>
            </a:r>
            <a:r>
              <a:rPr lang="hr-H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úvod (V </a:t>
            </a:r>
            <a:r>
              <a:rPr lang="hr-HR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tichu</a:t>
            </a:r>
            <a:r>
              <a:rPr lang="hr-H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paměti</a:t>
            </a:r>
            <a:r>
              <a:rPr lang="hr-H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...) a </a:t>
            </a:r>
            <a:r>
              <a:rPr lang="hr-HR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závěr</a:t>
            </a:r>
            <a:r>
              <a:rPr lang="hr-H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(</a:t>
            </a:r>
            <a:r>
              <a:rPr lang="hr-HR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 </a:t>
            </a:r>
            <a:r>
              <a:rPr lang="hr-HR" b="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šmytec</a:t>
            </a:r>
            <a:r>
              <a:rPr lang="hr-H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), </a:t>
            </a:r>
            <a:r>
              <a:rPr lang="hr-HR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text</a:t>
            </a:r>
            <a:r>
              <a:rPr lang="hr-HR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završuje</a:t>
            </a:r>
            <a:r>
              <a:rPr lang="hr-HR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rejstřík</a:t>
            </a:r>
            <a:r>
              <a:rPr lang="hr-HR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pojednávaných</a:t>
            </a:r>
            <a:r>
              <a:rPr lang="hr-HR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osob</a:t>
            </a:r>
            <a:endParaRPr lang="hr-HR" b="1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Kontakty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okruhem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spjatým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NEUMANNOVOU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olšanskou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vilou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debut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znamení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Devětsilu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pak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byly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předehrou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Seifertovým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četným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stykům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významnými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osobnostmi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české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kultury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desítkám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nich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dostává tu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kratšího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tu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delšího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zastavení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(A. ČERNÍK, F. HALAS, V. HOLAN, J. HORA, R. JAKOBSON, J. MAHEN, M. MAJEROVÁ, V. NEZVAL, I. OLBRACHT, J. PALIVEC, A. M. PÍŠA, J. SUDEK, F. X. ŠALDA, F. ŠRÁMEK, K. TEIGE, F. TICHÝ, K. TOMAN, TOYEN, V. VANČURA, J. WOLKER, J. ZRZAVÝ a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mnoho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dalších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60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kupina barevných dřevěných figurek">
            <a:extLst>
              <a:ext uri="{FF2B5EF4-FFF2-40B4-BE49-F238E27FC236}">
                <a16:creationId xmlns:a16="http://schemas.microsoft.com/office/drawing/2014/main" id="{CC41293F-2E4E-9A54-070E-CC5155292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2232" b="65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58513A-4AE1-56DF-A9D8-09C0A1A39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41248"/>
            <a:ext cx="10058400" cy="3931920"/>
          </a:xfrm>
        </p:spPr>
        <p:txBody>
          <a:bodyPr>
            <a:noAutofit/>
          </a:bodyPr>
          <a:lstStyle/>
          <a:p>
            <a:r>
              <a:rPr lang="hr-HR" sz="2400" b="0" dirty="0" err="1">
                <a:effectLst/>
              </a:rPr>
              <a:t>Přes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zjevný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úmysl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psát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především</a:t>
            </a:r>
            <a:r>
              <a:rPr lang="hr-HR" sz="2400" b="0" dirty="0">
                <a:effectLst/>
              </a:rPr>
              <a:t> o tom </a:t>
            </a:r>
            <a:r>
              <a:rPr lang="hr-HR" sz="2400" b="0" dirty="0" err="1">
                <a:effectLst/>
              </a:rPr>
              <a:t>pěkném</a:t>
            </a:r>
            <a:r>
              <a:rPr lang="hr-HR" sz="2400" b="0" dirty="0">
                <a:effectLst/>
              </a:rPr>
              <a:t>, </a:t>
            </a:r>
            <a:r>
              <a:rPr lang="hr-HR" sz="2400" b="0" dirty="0" err="1">
                <a:effectLst/>
              </a:rPr>
              <a:t>co</a:t>
            </a:r>
            <a:r>
              <a:rPr lang="hr-HR" sz="2400" b="0" dirty="0">
                <a:effectLst/>
              </a:rPr>
              <a:t> život </a:t>
            </a:r>
            <a:r>
              <a:rPr lang="hr-HR" sz="2400" b="0" dirty="0" err="1">
                <a:effectLst/>
              </a:rPr>
              <a:t>přinesl</a:t>
            </a:r>
            <a:r>
              <a:rPr lang="hr-HR" sz="2400" b="0" dirty="0">
                <a:effectLst/>
              </a:rPr>
              <a:t>, </a:t>
            </a:r>
            <a:r>
              <a:rPr lang="hr-HR" sz="2400" b="0" dirty="0" err="1">
                <a:effectLst/>
              </a:rPr>
              <a:t>nevyhýbá</a:t>
            </a:r>
            <a:r>
              <a:rPr lang="hr-HR" sz="2400" b="0" dirty="0">
                <a:effectLst/>
              </a:rPr>
              <a:t> se Seifert </a:t>
            </a:r>
            <a:r>
              <a:rPr lang="hr-HR" sz="2400" b="0" dirty="0" err="1">
                <a:effectLst/>
              </a:rPr>
              <a:t>ani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stinným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stránkám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minulých</a:t>
            </a:r>
            <a:r>
              <a:rPr lang="hr-HR" sz="2400" b="0" dirty="0">
                <a:effectLst/>
              </a:rPr>
              <a:t> let: </a:t>
            </a:r>
            <a:r>
              <a:rPr lang="hr-HR" sz="2400" b="0" dirty="0" err="1">
                <a:effectLst/>
              </a:rPr>
              <a:t>ožívá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někdejší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bída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pražských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proletářských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periferií</a:t>
            </a:r>
            <a:r>
              <a:rPr lang="hr-HR" sz="2400" b="0" dirty="0">
                <a:effectLst/>
              </a:rPr>
              <a:t>, </a:t>
            </a:r>
            <a:r>
              <a:rPr lang="hr-HR" sz="2400" b="0" dirty="0" err="1">
                <a:effectLst/>
              </a:rPr>
              <a:t>dusivá</a:t>
            </a:r>
            <a:r>
              <a:rPr lang="hr-HR" sz="2400" b="0" dirty="0">
                <a:effectLst/>
              </a:rPr>
              <a:t> atmosféra </a:t>
            </a:r>
            <a:r>
              <a:rPr lang="hr-HR" sz="2400" b="0" dirty="0" err="1">
                <a:effectLst/>
              </a:rPr>
              <a:t>okupace</a:t>
            </a:r>
            <a:r>
              <a:rPr lang="hr-HR" sz="2400" b="0" dirty="0">
                <a:effectLst/>
              </a:rPr>
              <a:t> a v </a:t>
            </a:r>
            <a:r>
              <a:rPr lang="hr-HR" sz="2400" b="0" dirty="0" err="1">
                <a:effectLst/>
              </a:rPr>
              <a:t>náznacích</a:t>
            </a:r>
            <a:r>
              <a:rPr lang="hr-HR" sz="2400" b="0" dirty="0">
                <a:effectLst/>
              </a:rPr>
              <a:t> je </a:t>
            </a:r>
            <a:r>
              <a:rPr lang="hr-HR" sz="2400" b="0" dirty="0" err="1">
                <a:effectLst/>
              </a:rPr>
              <a:t>reflektována</a:t>
            </a:r>
            <a:r>
              <a:rPr lang="hr-HR" sz="2400" b="0" dirty="0">
                <a:effectLst/>
              </a:rPr>
              <a:t> i </a:t>
            </a:r>
            <a:r>
              <a:rPr lang="hr-HR" sz="2400" b="0" dirty="0" err="1">
                <a:effectLst/>
              </a:rPr>
              <a:t>tvůrčí</a:t>
            </a:r>
            <a:r>
              <a:rPr lang="hr-HR" sz="2400" b="0" dirty="0">
                <a:effectLst/>
              </a:rPr>
              <a:t> a </a:t>
            </a:r>
            <a:r>
              <a:rPr lang="hr-HR" sz="2400" b="0" dirty="0" err="1">
                <a:effectLst/>
              </a:rPr>
              <a:t>občanská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nesvoboda</a:t>
            </a:r>
            <a:r>
              <a:rPr lang="hr-HR" sz="2400" b="0" dirty="0">
                <a:effectLst/>
              </a:rPr>
              <a:t> za </a:t>
            </a:r>
            <a:r>
              <a:rPr lang="hr-HR" sz="2400" b="0" dirty="0" err="1">
                <a:effectLst/>
              </a:rPr>
              <a:t>komunistického</a:t>
            </a:r>
            <a:r>
              <a:rPr lang="hr-HR" sz="2400" b="0" dirty="0">
                <a:effectLst/>
              </a:rPr>
              <a:t> režimu.</a:t>
            </a:r>
          </a:p>
          <a:p>
            <a:r>
              <a:rPr lang="hr-HR" sz="2400" b="0" dirty="0" err="1">
                <a:effectLst/>
              </a:rPr>
              <a:t>ycházeje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ze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skutečných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událostí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vyhrazuje</a:t>
            </a:r>
            <a:r>
              <a:rPr lang="hr-HR" sz="2400" b="0" dirty="0">
                <a:effectLst/>
              </a:rPr>
              <a:t> si právo </a:t>
            </a:r>
            <a:r>
              <a:rPr lang="hr-HR" sz="2400" b="0" dirty="0" err="1">
                <a:effectLst/>
              </a:rPr>
              <a:t>omylu</a:t>
            </a:r>
            <a:r>
              <a:rPr lang="hr-HR" sz="2400" b="0" dirty="0">
                <a:effectLst/>
              </a:rPr>
              <a:t> a </a:t>
            </a:r>
            <a:r>
              <a:rPr lang="hr-HR" sz="2400" b="0" dirty="0" err="1">
                <a:effectLst/>
              </a:rPr>
              <a:t>subjektivity</a:t>
            </a:r>
            <a:r>
              <a:rPr lang="hr-HR" sz="2400" b="0" dirty="0">
                <a:effectLst/>
              </a:rPr>
              <a:t> ("...</a:t>
            </a:r>
            <a:r>
              <a:rPr lang="hr-HR" sz="2400" b="0" dirty="0" err="1">
                <a:effectLst/>
              </a:rPr>
              <a:t>události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setrvávají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ve</a:t>
            </a:r>
            <a:r>
              <a:rPr lang="hr-HR" sz="2400" b="0" dirty="0">
                <a:effectLst/>
              </a:rPr>
              <a:t> svém </a:t>
            </a:r>
            <a:r>
              <a:rPr lang="hr-HR" sz="2400" b="0" dirty="0" err="1">
                <a:effectLst/>
              </a:rPr>
              <a:t>reálném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světě</a:t>
            </a:r>
            <a:r>
              <a:rPr lang="hr-HR" sz="2400" b="0" dirty="0">
                <a:effectLst/>
              </a:rPr>
              <a:t>, jen se </a:t>
            </a:r>
            <a:r>
              <a:rPr lang="hr-HR" sz="2400" b="0" dirty="0" err="1">
                <a:effectLst/>
              </a:rPr>
              <a:t>podřizují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vedle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stylizace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detailů</a:t>
            </a:r>
            <a:r>
              <a:rPr lang="hr-HR" sz="2400" b="0" dirty="0">
                <a:effectLst/>
              </a:rPr>
              <a:t> i autorovu </a:t>
            </a:r>
            <a:r>
              <a:rPr lang="hr-HR" sz="2400" b="0" dirty="0" err="1">
                <a:effectLst/>
              </a:rPr>
              <a:t>záměru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odvšednění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vyprávěného</a:t>
            </a:r>
            <a:r>
              <a:rPr lang="hr-HR" sz="2400" b="0" dirty="0">
                <a:effectLst/>
              </a:rPr>
              <a:t>." - Z. PEŠAT </a:t>
            </a:r>
          </a:p>
          <a:p>
            <a:r>
              <a:rPr lang="hr-HR" sz="2400" b="0" dirty="0" err="1">
                <a:effectLst/>
              </a:rPr>
              <a:t>vzpomínky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bývají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završeny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zřetelnou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pointou</a:t>
            </a:r>
            <a:r>
              <a:rPr lang="hr-HR" sz="2400" b="0" dirty="0">
                <a:effectLst/>
              </a:rPr>
              <a:t>, </a:t>
            </a:r>
            <a:r>
              <a:rPr lang="hr-HR" sz="2400" b="0" dirty="0" err="1">
                <a:effectLst/>
              </a:rPr>
              <a:t>často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umožňující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vícero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výkladů</a:t>
            </a:r>
            <a:r>
              <a:rPr lang="hr-HR" sz="2400" dirty="0"/>
              <a:t>– </a:t>
            </a:r>
            <a:r>
              <a:rPr lang="hr-HR" sz="2400" dirty="0" err="1"/>
              <a:t>společné</a:t>
            </a:r>
            <a:r>
              <a:rPr lang="hr-HR" sz="2400" dirty="0"/>
              <a:t> </a:t>
            </a:r>
            <a:r>
              <a:rPr lang="hr-HR" sz="2400" dirty="0" err="1"/>
              <a:t>rysy</a:t>
            </a:r>
            <a:r>
              <a:rPr lang="hr-HR" sz="2400" dirty="0"/>
              <a:t> s </a:t>
            </a:r>
            <a:r>
              <a:rPr lang="hr-HR" sz="2400" dirty="0" err="1"/>
              <a:t>Čapkem</a:t>
            </a:r>
            <a:r>
              <a:rPr lang="hr-HR" sz="2400" dirty="0"/>
              <a:t>?</a:t>
            </a:r>
            <a:endParaRPr lang="hr-HR" sz="2400" b="0" dirty="0">
              <a:effectLst/>
            </a:endParaRPr>
          </a:p>
          <a:p>
            <a:r>
              <a:rPr lang="hr-HR" sz="2400" b="0" dirty="0">
                <a:effectLst/>
              </a:rPr>
              <a:t>jedno z </a:t>
            </a:r>
            <a:r>
              <a:rPr lang="hr-HR" sz="2400" b="0" dirty="0" err="1">
                <a:effectLst/>
              </a:rPr>
              <a:t>ústředních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témat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celé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jeho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tvorby</a:t>
            </a:r>
            <a:r>
              <a:rPr lang="hr-HR" sz="2400" b="0" dirty="0">
                <a:effectLst/>
              </a:rPr>
              <a:t> - Praha, </a:t>
            </a:r>
            <a:r>
              <a:rPr lang="hr-HR" sz="2400" b="0" dirty="0" err="1">
                <a:effectLst/>
              </a:rPr>
              <a:t>synonymum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kontinuity</a:t>
            </a:r>
            <a:r>
              <a:rPr lang="hr-HR" sz="2400" b="0" dirty="0">
                <a:effectLst/>
              </a:rPr>
              <a:t> a národní </a:t>
            </a:r>
            <a:r>
              <a:rPr lang="hr-HR" sz="2400" b="0" dirty="0" err="1">
                <a:effectLst/>
              </a:rPr>
              <a:t>identity</a:t>
            </a:r>
            <a:endParaRPr lang="hr-HR" sz="2400" dirty="0"/>
          </a:p>
          <a:p>
            <a:r>
              <a:rPr lang="hr-HR" sz="2400" b="0" dirty="0" err="1">
                <a:effectLst/>
              </a:rPr>
              <a:t>neskrývaná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potěcha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ze</a:t>
            </a:r>
            <a:r>
              <a:rPr lang="hr-HR" sz="2400" b="0" dirty="0">
                <a:effectLst/>
              </a:rPr>
              <a:t> ženské </a:t>
            </a:r>
            <a:r>
              <a:rPr lang="hr-HR" sz="2400" b="0" dirty="0" err="1">
                <a:effectLst/>
              </a:rPr>
              <a:t>krásy</a:t>
            </a:r>
            <a:r>
              <a:rPr lang="hr-HR" sz="2400" b="0" dirty="0">
                <a:effectLst/>
              </a:rPr>
              <a:t>, </a:t>
            </a:r>
            <a:r>
              <a:rPr lang="hr-HR" sz="2400" b="0" dirty="0" err="1">
                <a:effectLst/>
              </a:rPr>
              <a:t>dobrého</a:t>
            </a:r>
            <a:r>
              <a:rPr lang="hr-HR" sz="2400" b="0" dirty="0">
                <a:effectLst/>
              </a:rPr>
              <a:t> </a:t>
            </a:r>
            <a:r>
              <a:rPr lang="hr-HR" sz="2400" b="0" dirty="0" err="1">
                <a:effectLst/>
              </a:rPr>
              <a:t>jídla</a:t>
            </a:r>
            <a:r>
              <a:rPr lang="hr-HR" sz="2400" b="0" dirty="0">
                <a:effectLst/>
              </a:rPr>
              <a:t> a vína</a:t>
            </a:r>
            <a:endParaRPr lang="hr-HR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2733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6C3B0F6-8E69-C1FB-DC05-1E40498E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endParaRPr lang="hr-HR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6B7BFF45-2FD3-936B-0F0D-E8DF50FA0D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248822"/>
              </p:ext>
            </p:extLst>
          </p:nvPr>
        </p:nvGraphicFramePr>
        <p:xfrm>
          <a:off x="1166191" y="1455298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36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DA8E10-8D20-4557-A01C-BE57BA68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98A6-467D-4DE5-8382-B8C194339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r-HR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C51E5B-EED9-FC82-323F-802DAFB4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A9CB5-A220-21E7-55C9-85B566009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4616" y="2626840"/>
            <a:ext cx="7245103" cy="3131777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65A628-F992-28ED-8916-058B4157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045" y="0"/>
            <a:ext cx="638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9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41F0F2-9330-4C12-9590-3F8F3CC56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800146-0979-49C4-AD6C-F80BF29A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75ED1D-357D-4E0F-AFED-7A1C50229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91A9E4-6B99-4541-9970-1360994D9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DD42AA-0A69-449A-AEA1-341FF0A69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1A149A7-F3C7-40FE-BD5C-4C1957DDA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467C8-013A-4B08-81C2-BFF17FC3D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AF5A43-DFF3-464D-BD1C-13184F5C3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uka, který se dostane na slunce">
            <a:extLst>
              <a:ext uri="{FF2B5EF4-FFF2-40B4-BE49-F238E27FC236}">
                <a16:creationId xmlns:a16="http://schemas.microsoft.com/office/drawing/2014/main" id="{8DDF346C-F634-5B7C-DE38-33F1E4FB3D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b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hr-HR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574CA5-A9F8-EE67-9031-B998353A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500" b="0" kern="1200" cap="none" spc="-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Jakou</a:t>
            </a:r>
            <a:r>
              <a:rPr lang="en-US" sz="45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4500" b="0" kern="1200" cap="none" spc="-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důležitost</a:t>
            </a:r>
            <a:r>
              <a:rPr lang="en-US" sz="45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4500" b="0" kern="1200" cap="none" spc="-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náhodným</a:t>
            </a:r>
            <a:r>
              <a:rPr lang="en-US" sz="45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4500" b="0" kern="1200" cap="none" spc="-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událostem</a:t>
            </a:r>
            <a:r>
              <a:rPr lang="en-US" sz="45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ze </a:t>
            </a:r>
            <a:r>
              <a:rPr lang="en-US" sz="4500" b="0" kern="1200" cap="none" spc="-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života</a:t>
            </a:r>
            <a:r>
              <a:rPr lang="en-US" sz="45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4500" b="0" kern="1200" cap="none" spc="-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kladete</a:t>
            </a:r>
            <a:r>
              <a:rPr lang="en-US" sz="45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4500" b="0" kern="1200" cap="none" spc="-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vy</a:t>
            </a:r>
            <a:r>
              <a:rPr lang="en-US" sz="45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? Je </a:t>
            </a:r>
            <a:r>
              <a:rPr lang="en-US" sz="4500" b="0" kern="1200" cap="none" spc="-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život</a:t>
            </a:r>
            <a:r>
              <a:rPr lang="en-US" sz="45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4500" b="0" kern="1200" cap="none" spc="-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jenom</a:t>
            </a:r>
            <a:r>
              <a:rPr lang="en-US" sz="45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sz="4500" b="0" kern="1200" cap="none" spc="-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náhoda</a:t>
            </a:r>
            <a:r>
              <a:rPr lang="en-US" sz="45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?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769684-3150-577E-4D95-F0A8E2AD5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endParaRPr lang="en-US" spc="8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185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2CDDB-2170-3AAB-6501-ED6132A1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00AF87-9226-B95E-1F0F-EA982B168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2CEDDC-279E-0A40-1A7B-226C833C1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256"/>
            <a:ext cx="7792537" cy="35251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ABAC7D8-7561-1F7A-8FB4-CE35D179C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287" y="111953"/>
            <a:ext cx="10154478" cy="41826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8CAAAE-E6B9-378A-3AAE-DB040BB27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140" y="3232302"/>
            <a:ext cx="7792537" cy="32770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F9C6582B-AF2B-C53F-FF4C-92D7DD739215}"/>
                  </a:ext>
                </a:extLst>
              </p14:cNvPr>
              <p14:cNvContentPartPr/>
              <p14:nvPr/>
            </p14:nvContentPartPr>
            <p14:xfrm>
              <a:off x="1327030" y="5700182"/>
              <a:ext cx="628560" cy="80892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F9C6582B-AF2B-C53F-FF4C-92D7DD7392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0910" y="5694062"/>
                <a:ext cx="64080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2A0ABEFD-BF5A-F7DE-5832-7DA91406073A}"/>
                  </a:ext>
                </a:extLst>
              </p14:cNvPr>
              <p14:cNvContentPartPr/>
              <p14:nvPr/>
            </p14:nvContentPartPr>
            <p14:xfrm>
              <a:off x="2729590" y="5642942"/>
              <a:ext cx="621720" cy="39348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2A0ABEFD-BF5A-F7DE-5832-7DA9140607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3470" y="5636822"/>
                <a:ext cx="6339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1857DA48-2E3D-9872-B377-AB30A6008FCC}"/>
                  </a:ext>
                </a:extLst>
              </p14:cNvPr>
              <p14:cNvContentPartPr/>
              <p14:nvPr/>
            </p14:nvContentPartPr>
            <p14:xfrm>
              <a:off x="2486950" y="2289902"/>
              <a:ext cx="128160" cy="258120"/>
            </p14:xfrm>
          </p:contentPart>
        </mc:Choice>
        <mc:Fallback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1857DA48-2E3D-9872-B377-AB30A6008F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80830" y="2283782"/>
                <a:ext cx="14040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Skupina 15">
            <a:extLst>
              <a:ext uri="{FF2B5EF4-FFF2-40B4-BE49-F238E27FC236}">
                <a16:creationId xmlns:a16="http://schemas.microsoft.com/office/drawing/2014/main" id="{BD012D6F-F8B0-C5A5-6F2D-7821AD668104}"/>
              </a:ext>
            </a:extLst>
          </p:cNvPr>
          <p:cNvGrpSpPr/>
          <p:nvPr/>
        </p:nvGrpSpPr>
        <p:grpSpPr>
          <a:xfrm>
            <a:off x="2150710" y="2752502"/>
            <a:ext cx="710280" cy="613440"/>
            <a:chOff x="2150710" y="2752502"/>
            <a:chExt cx="710280" cy="6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DA39A9DA-37A4-38AF-2301-F4238351382E}"/>
                    </a:ext>
                  </a:extLst>
                </p14:cNvPr>
                <p14:cNvContentPartPr/>
                <p14:nvPr/>
              </p14:nvContentPartPr>
              <p14:xfrm>
                <a:off x="2150710" y="2841782"/>
                <a:ext cx="710280" cy="524160"/>
              </p14:xfrm>
            </p:contentPart>
          </mc:Choice>
          <mc:Fallback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DA39A9DA-37A4-38AF-2301-F4238351382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44590" y="2835662"/>
                  <a:ext cx="72252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973A84BD-59EB-2992-4F8F-3069D96C7D03}"/>
                    </a:ext>
                  </a:extLst>
                </p14:cNvPr>
                <p14:cNvContentPartPr/>
                <p14:nvPr/>
              </p14:nvContentPartPr>
              <p14:xfrm>
                <a:off x="2585590" y="2752502"/>
                <a:ext cx="360" cy="360"/>
              </p14:xfrm>
            </p:contentPart>
          </mc:Choice>
          <mc:Fallback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973A84BD-59EB-2992-4F8F-3069D96C7D0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9470" y="274638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75006651-BD5F-D794-1FCB-D04E19D71908}"/>
                  </a:ext>
                </a:extLst>
              </p14:cNvPr>
              <p14:cNvContentPartPr/>
              <p14:nvPr/>
            </p14:nvContentPartPr>
            <p14:xfrm>
              <a:off x="1267990" y="4964702"/>
              <a:ext cx="908640" cy="130320"/>
            </p14:xfrm>
          </p:contentPart>
        </mc:Choice>
        <mc:Fallback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75006651-BD5F-D794-1FCB-D04E19D719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61870" y="4958582"/>
                <a:ext cx="9208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C51A73B1-3772-FE96-DD9F-1753B4B4791D}"/>
                  </a:ext>
                </a:extLst>
              </p14:cNvPr>
              <p14:cNvContentPartPr/>
              <p14:nvPr/>
            </p14:nvContentPartPr>
            <p14:xfrm>
              <a:off x="7096750" y="4256942"/>
              <a:ext cx="1496880" cy="345600"/>
            </p14:xfrm>
          </p:contentPart>
        </mc:Choice>
        <mc:Fallback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C51A73B1-3772-FE96-DD9F-1753B4B479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90630" y="4250822"/>
                <a:ext cx="15091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38D59B7D-710B-B2DC-0341-994A48E02A3D}"/>
                  </a:ext>
                </a:extLst>
              </p14:cNvPr>
              <p14:cNvContentPartPr/>
              <p14:nvPr/>
            </p14:nvContentPartPr>
            <p14:xfrm>
              <a:off x="6842590" y="1865102"/>
              <a:ext cx="3578760" cy="161280"/>
            </p14:xfrm>
          </p:contentPart>
        </mc:Choice>
        <mc:Fallback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38D59B7D-710B-B2DC-0341-994A48E02A3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36470" y="1858982"/>
                <a:ext cx="3591000" cy="1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692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r-HR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A57684-283E-7D45-D9DF-190E12643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01" r="23599" b="-2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BDFE30F4-8284-432A-B7D0-0FAA2FDA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0879" y="237744"/>
            <a:ext cx="771156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809B06-F562-29AD-839B-C2CF4845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B2829E-C5F0-7214-15ED-D72FDAEAD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dirty="0"/>
              <a:t>„ …</a:t>
            </a:r>
            <a:br>
              <a:rPr lang="cs-CZ" sz="2800" dirty="0"/>
            </a:br>
            <a:r>
              <a:rPr lang="cs-CZ" sz="2800" dirty="0"/>
              <a:t>a přece nejsem nic</a:t>
            </a:r>
            <a:br>
              <a:rPr lang="cs-CZ" sz="2800" dirty="0"/>
            </a:br>
            <a:r>
              <a:rPr lang="cs-CZ" sz="2800" dirty="0"/>
              <a:t>než milosti zástupů pokorně odevzdaný</a:t>
            </a:r>
            <a:br>
              <a:rPr lang="cs-CZ" sz="2800" dirty="0"/>
            </a:br>
            <a:r>
              <a:rPr lang="cs-CZ" sz="2800" dirty="0"/>
              <a:t>básník</a:t>
            </a:r>
            <a:br>
              <a:rPr lang="cs-CZ" sz="2800" dirty="0"/>
            </a:br>
            <a:r>
              <a:rPr lang="cs-CZ" sz="2800" dirty="0"/>
              <a:t>Jaroslav Seifert“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cs-CZ" sz="2800" dirty="0"/>
          </a:p>
          <a:p>
            <a:pPr>
              <a:lnSpc>
                <a:spcPct val="100000"/>
              </a:lnSpc>
            </a:pPr>
            <a:r>
              <a:rPr lang="cs-CZ" sz="2800" dirty="0"/>
              <a:t>/Město v slzách, 1921/</a:t>
            </a:r>
          </a:p>
          <a:p>
            <a:pPr>
              <a:lnSpc>
                <a:spcPct val="100000"/>
              </a:lnSpc>
            </a:pPr>
            <a:endParaRPr lang="hr-HR" sz="2100" b="0" i="0" dirty="0">
              <a:solidFill>
                <a:srgbClr val="262626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hr-HR" sz="2100" b="0" i="0" dirty="0">
                <a:solidFill>
                  <a:srgbClr val="262626"/>
                </a:solidFill>
                <a:effectLst/>
              </a:rPr>
              <a:t>„</a:t>
            </a:r>
            <a:r>
              <a:rPr lang="hr-HR" sz="2100" b="0" i="0" dirty="0" err="1">
                <a:solidFill>
                  <a:srgbClr val="262626"/>
                </a:solidFill>
                <a:effectLst/>
              </a:rPr>
              <a:t>Sebevědomá</a:t>
            </a:r>
            <a:r>
              <a:rPr lang="hr-HR" sz="2100" b="0" i="0" dirty="0">
                <a:solidFill>
                  <a:srgbClr val="262626"/>
                </a:solidFill>
                <a:effectLst/>
              </a:rPr>
              <a:t> skromnost </a:t>
            </a:r>
            <a:r>
              <a:rPr lang="hr-HR" sz="2100" b="0" i="0" dirty="0" err="1">
                <a:solidFill>
                  <a:srgbClr val="262626"/>
                </a:solidFill>
                <a:effectLst/>
              </a:rPr>
              <a:t>nesluší</a:t>
            </a:r>
            <a:r>
              <a:rPr lang="hr-HR" sz="2100" b="0" i="0" dirty="0">
                <a:solidFill>
                  <a:srgbClr val="262626"/>
                </a:solidFill>
                <a:effectLst/>
              </a:rPr>
              <a:t> jen </a:t>
            </a:r>
            <a:r>
              <a:rPr lang="hr-HR" sz="2100" b="0" i="0" dirty="0" err="1">
                <a:solidFill>
                  <a:srgbClr val="262626"/>
                </a:solidFill>
                <a:effectLst/>
              </a:rPr>
              <a:t>spisovatelům</a:t>
            </a:r>
            <a:r>
              <a:rPr lang="hr-HR" sz="2100" b="0" i="0" dirty="0">
                <a:solidFill>
                  <a:srgbClr val="262626"/>
                </a:solidFill>
                <a:effectLst/>
              </a:rPr>
              <a:t>, </a:t>
            </a:r>
            <a:r>
              <a:rPr lang="hr-HR" sz="2100" b="0" i="0" dirty="0" err="1">
                <a:solidFill>
                  <a:srgbClr val="262626"/>
                </a:solidFill>
                <a:effectLst/>
              </a:rPr>
              <a:t>ale</a:t>
            </a:r>
            <a:r>
              <a:rPr lang="hr-HR" sz="2100" b="0" i="0" dirty="0">
                <a:solidFill>
                  <a:srgbClr val="262626"/>
                </a:solidFill>
                <a:effectLst/>
              </a:rPr>
              <a:t> </a:t>
            </a:r>
            <a:r>
              <a:rPr lang="hr-HR" sz="2100" b="0" i="0" dirty="0" err="1">
                <a:solidFill>
                  <a:srgbClr val="262626"/>
                </a:solidFill>
                <a:effectLst/>
              </a:rPr>
              <a:t>sluší</a:t>
            </a:r>
            <a:r>
              <a:rPr lang="hr-HR" sz="2100" b="0" i="0" dirty="0">
                <a:solidFill>
                  <a:srgbClr val="262626"/>
                </a:solidFill>
                <a:effectLst/>
              </a:rPr>
              <a:t> i </a:t>
            </a:r>
            <a:r>
              <a:rPr lang="hr-HR" sz="2100" b="0" i="0" dirty="0" err="1">
                <a:solidFill>
                  <a:srgbClr val="262626"/>
                </a:solidFill>
                <a:effectLst/>
              </a:rPr>
              <a:t>jiným</a:t>
            </a:r>
            <a:r>
              <a:rPr lang="hr-HR" sz="2100" b="0" i="0" dirty="0">
                <a:solidFill>
                  <a:srgbClr val="262626"/>
                </a:solidFill>
                <a:effectLst/>
              </a:rPr>
              <a:t>.“</a:t>
            </a:r>
            <a:br>
              <a:rPr lang="hr-HR" sz="3600" dirty="0"/>
            </a:br>
            <a:endParaRPr lang="cs-CZ" sz="2800" dirty="0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562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D50F8-E7F0-2E5D-74CD-39B59725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hr-HR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65EF5BA-D275-2CBD-8DE1-8910795BBA1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Richard Svoboda, </a:t>
            </a:r>
            <a:r>
              <a:rPr lang="hr-HR" sz="2800" dirty="0" err="1"/>
              <a:t>Slovník</a:t>
            </a:r>
            <a:r>
              <a:rPr lang="hr-HR" sz="2800" dirty="0"/>
              <a:t> </a:t>
            </a:r>
            <a:r>
              <a:rPr lang="hr-HR" sz="2800" dirty="0" err="1"/>
              <a:t>české</a:t>
            </a:r>
            <a:r>
              <a:rPr lang="hr-HR" sz="2800" dirty="0"/>
              <a:t> </a:t>
            </a:r>
            <a:r>
              <a:rPr lang="hr-HR" sz="2800" dirty="0" err="1"/>
              <a:t>prózy</a:t>
            </a:r>
            <a:r>
              <a:rPr lang="hr-HR" sz="2800" dirty="0"/>
              <a:t>, 1994. Dostupné z: </a:t>
            </a:r>
            <a:r>
              <a:rPr lang="hr-HR" sz="2800" dirty="0">
                <a:hlinkClick r:id="rId2"/>
              </a:rPr>
              <a:t>https://slovnikceskeliteratury.cz/showContent.jsp?docId=1559</a:t>
            </a:r>
            <a:r>
              <a:rPr lang="hr-HR" sz="2800" dirty="0"/>
              <a:t> </a:t>
            </a:r>
          </a:p>
          <a:p>
            <a:r>
              <a:rPr lang="hr-HR" sz="2800" dirty="0" err="1"/>
              <a:t>Nakladatelství</a:t>
            </a:r>
            <a:r>
              <a:rPr lang="hr-HR" sz="2800" dirty="0"/>
              <a:t> </a:t>
            </a:r>
            <a:r>
              <a:rPr lang="hr-HR" sz="2800" dirty="0" err="1"/>
              <a:t>Akropolis</a:t>
            </a:r>
            <a:r>
              <a:rPr lang="hr-HR" sz="2800" dirty="0"/>
              <a:t>, </a:t>
            </a:r>
            <a:r>
              <a:rPr lang="hr-HR" sz="2800" dirty="0" err="1"/>
              <a:t>nedatováno</a:t>
            </a:r>
            <a:r>
              <a:rPr lang="hr-HR" sz="2800" dirty="0"/>
              <a:t>. Dostupné z: </a:t>
            </a:r>
            <a:r>
              <a:rPr lang="hr-HR" sz="2800" dirty="0">
                <a:hlinkClick r:id="rId3"/>
              </a:rPr>
              <a:t>https://akropolis.info/kniha/dilo-sv-15-vsecky-krasy-sveta-co-vsechno-zaval-snih-dodatky/</a:t>
            </a:r>
            <a:r>
              <a:rPr lang="hr-HR" sz="2800" dirty="0"/>
              <a:t> </a:t>
            </a:r>
            <a:br>
              <a:rPr lang="hr-HR" sz="2800" dirty="0"/>
            </a:br>
            <a:r>
              <a:rPr lang="hr-HR" sz="2800" dirty="0"/>
              <a:t>Osobnosti.cz, </a:t>
            </a:r>
            <a:r>
              <a:rPr lang="hr-HR" sz="2800" dirty="0" err="1"/>
              <a:t>nedatováno</a:t>
            </a:r>
            <a:r>
              <a:rPr lang="hr-HR" sz="2800" dirty="0"/>
              <a:t>. Dostupné z: </a:t>
            </a:r>
            <a:r>
              <a:rPr lang="hr-HR" sz="2800" dirty="0">
                <a:hlinkClick r:id="rId4"/>
              </a:rPr>
              <a:t>https://zivotopis.spisovatele.cz/jaroslav-seifert.php</a:t>
            </a:r>
            <a:r>
              <a:rPr lang="hr-HR" sz="2800" dirty="0"/>
              <a:t> </a:t>
            </a:r>
          </a:p>
          <a:p>
            <a:r>
              <a:rPr lang="hr-HR" sz="2800" dirty="0"/>
              <a:t>Tomáš </a:t>
            </a:r>
            <a:r>
              <a:rPr lang="hr-HR" sz="2800" dirty="0" err="1"/>
              <a:t>Pancíř</a:t>
            </a:r>
            <a:r>
              <a:rPr lang="hr-HR" sz="2800" dirty="0"/>
              <a:t>, 2020. </a:t>
            </a:r>
            <a:r>
              <a:rPr lang="hr-HR" sz="2800" dirty="0" err="1"/>
              <a:t>Jediný</a:t>
            </a:r>
            <a:r>
              <a:rPr lang="hr-HR" sz="2800" dirty="0"/>
              <a:t> </a:t>
            </a:r>
            <a:r>
              <a:rPr lang="hr-HR" sz="2800" dirty="0" err="1"/>
              <a:t>český</a:t>
            </a:r>
            <a:r>
              <a:rPr lang="hr-HR" sz="2800" dirty="0"/>
              <a:t> laureát </a:t>
            </a:r>
            <a:r>
              <a:rPr lang="hr-HR" sz="2800" dirty="0" err="1"/>
              <a:t>Nobelovy</a:t>
            </a:r>
            <a:r>
              <a:rPr lang="hr-HR" sz="2800" dirty="0"/>
              <a:t> </a:t>
            </a:r>
            <a:r>
              <a:rPr lang="hr-HR" sz="2800" dirty="0" err="1"/>
              <a:t>ceny</a:t>
            </a:r>
            <a:r>
              <a:rPr lang="hr-HR" sz="2800" dirty="0"/>
              <a:t> za literaturu Jaroslav Seifert, </a:t>
            </a:r>
            <a:r>
              <a:rPr lang="hr-HR" sz="2800" i="1" dirty="0" err="1"/>
              <a:t>Knihy</a:t>
            </a:r>
            <a:r>
              <a:rPr lang="hr-HR" sz="2800" i="1" dirty="0"/>
              <a:t>, </a:t>
            </a:r>
            <a:r>
              <a:rPr lang="hr-HR" sz="2800" i="1" dirty="0" err="1"/>
              <a:t>které</a:t>
            </a:r>
            <a:r>
              <a:rPr lang="hr-HR" sz="2800" i="1" dirty="0"/>
              <a:t> </a:t>
            </a:r>
            <a:r>
              <a:rPr lang="hr-HR" sz="2800" i="1" dirty="0" err="1"/>
              <a:t>musíte</a:t>
            </a:r>
            <a:r>
              <a:rPr lang="hr-HR" sz="2800" i="1" dirty="0"/>
              <a:t> znát.</a:t>
            </a:r>
            <a:r>
              <a:rPr lang="hr-HR" sz="2800" dirty="0"/>
              <a:t> </a:t>
            </a:r>
            <a:r>
              <a:rPr lang="hr-HR" sz="2800" dirty="0" err="1"/>
              <a:t>Český</a:t>
            </a:r>
            <a:r>
              <a:rPr lang="hr-HR" sz="2800" dirty="0"/>
              <a:t> </a:t>
            </a:r>
            <a:r>
              <a:rPr lang="hr-HR" sz="2800" dirty="0" err="1"/>
              <a:t>rozhlas</a:t>
            </a:r>
            <a:r>
              <a:rPr lang="hr-HR" sz="2800" dirty="0"/>
              <a:t>. Dostupné z: </a:t>
            </a:r>
            <a:r>
              <a:rPr lang="hr-HR" sz="2800" dirty="0">
                <a:hlinkClick r:id="rId5"/>
              </a:rPr>
              <a:t>https://cesky.radio.cz/ceske-knihy-ktere-musite-znat-8508847/14</a:t>
            </a:r>
            <a:r>
              <a:rPr lang="hr-HR" sz="2800" dirty="0"/>
              <a:t>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DBBFAC-D212-AA79-4E39-FA7E7238A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24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iterární.cz | Rozhovor přes bránu smrti: Jaroslav Seifert II">
            <a:extLst>
              <a:ext uri="{FF2B5EF4-FFF2-40B4-BE49-F238E27FC236}">
                <a16:creationId xmlns:a16="http://schemas.microsoft.com/office/drawing/2014/main" id="{A29A3670-CF72-6F4F-088F-7AB16374F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" b="541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C40279-7A93-ABAC-C7D7-25B1C6C2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Mládí</a:t>
            </a:r>
            <a:endParaRPr lang="hr-HR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0208A-93BD-2AA8-CA08-4890DEA3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52" y="2014194"/>
            <a:ext cx="10058400" cy="3931920"/>
          </a:xfrm>
        </p:spPr>
        <p:txBody>
          <a:bodyPr>
            <a:normAutofit/>
          </a:bodyPr>
          <a:lstStyle/>
          <a:p>
            <a:pPr algn="r"/>
            <a:r>
              <a:rPr lang="cs-CZ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narodil se do chudých poměrů na pražském Žižkově</a:t>
            </a:r>
          </a:p>
          <a:p>
            <a:pPr algn="r"/>
            <a:r>
              <a:rPr lang="cs-CZ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atínek byl „uvědomělým socialistou“, zatímco matka byla zbožná katolička</a:t>
            </a:r>
          </a:p>
          <a:p>
            <a:pPr algn="r"/>
            <a:r>
              <a:rPr lang="cs-CZ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„Tyto protiklady mi také trochu zůstaly – v životě i v poezii.“</a:t>
            </a:r>
            <a:br>
              <a:rPr lang="cs-CZ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kern="0" dirty="0">
                <a:cs typeface="Times New Roman" panose="02020603050405020304" pitchFamily="18" charset="0"/>
              </a:rPr>
              <a:t>gymnázium nedokončil</a:t>
            </a:r>
            <a:endParaRPr lang="hr-HR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4563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B1FEA-0B06-7295-8A3E-922C8555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874438"/>
            <a:ext cx="2432304" cy="1645920"/>
          </a:xfrm>
        </p:spPr>
        <p:txBody>
          <a:bodyPr/>
          <a:lstStyle/>
          <a:p>
            <a:r>
              <a:rPr lang="cs-CZ" dirty="0"/>
              <a:t>Vztah ke </a:t>
            </a:r>
            <a:r>
              <a:rPr lang="cs-CZ" dirty="0" err="1"/>
              <a:t>komnismu</a:t>
            </a:r>
            <a:r>
              <a:rPr lang="cs-CZ" dirty="0"/>
              <a:t> a předválečná novinářská kariéra</a:t>
            </a:r>
            <a:endParaRPr lang="hr-HR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47BD3A-EF4D-94DC-9BCE-46909A527A3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první básnická sbírka - Město v slzách - vydána v roce 1921</a:t>
            </a:r>
          </a:p>
          <a:p>
            <a:r>
              <a:rPr lang="cs-CZ" sz="24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touha po spravedlnosti a šťastném životě proletariátu</a:t>
            </a:r>
          </a:p>
          <a:p>
            <a:endParaRPr lang="cs-CZ" sz="2400" kern="0" dirty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1921 stoupá do KSČ</a:t>
            </a:r>
          </a:p>
          <a:p>
            <a:r>
              <a:rPr lang="cs-CZ" sz="2400" kern="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stává se pravidelným přispěvatelem jejího listu Rudé právo</a:t>
            </a:r>
          </a:p>
          <a:p>
            <a:endParaRPr lang="cs-CZ" sz="2400" kern="0" dirty="0">
              <a:solidFill>
                <a:srgbClr val="21212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kern="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pracuje jako (spolu)redaktor </a:t>
            </a:r>
            <a:r>
              <a:rPr lang="cs-CZ" sz="24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různých uměleckých a literárních časopisů (Sršatec, Reflektor, který převzal od S. K. Neumanna a mnoho dalších časopisů) </a:t>
            </a:r>
          </a:p>
          <a:p>
            <a:endParaRPr lang="cs-CZ" sz="2400" kern="0" dirty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1923–1927 byl zaměstnán v Komunistickém knihkupectví a nakladatelství </a:t>
            </a:r>
          </a:p>
          <a:p>
            <a:endParaRPr lang="cs-CZ" sz="2400" kern="0" dirty="0">
              <a:solidFill>
                <a:srgbClr val="21212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1929 podepsal Manifest sedmi protestující proti bolševizaci v novém, gottwaldovském vedení KSČ </a:t>
            </a:r>
          </a:p>
          <a:p>
            <a:r>
              <a:rPr lang="cs-CZ" sz="2400" kern="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 vyloučen z k</a:t>
            </a:r>
            <a:r>
              <a:rPr lang="cs-CZ" sz="24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omunistické strany </a:t>
            </a:r>
          </a:p>
          <a:p>
            <a:r>
              <a:rPr lang="cs-CZ" sz="2400" kern="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osobní návštěva Sovětského svazu mu otevírá oči </a:t>
            </a:r>
          </a:p>
          <a:p>
            <a:r>
              <a:rPr lang="cs-CZ" sz="2400" kern="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4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ásledně vstoupil do Československé sociálně demokratické strany dělnické</a:t>
            </a:r>
            <a:br>
              <a:rPr lang="cs-CZ" sz="1800" kern="0" dirty="0">
                <a:solidFill>
                  <a:srgbClr val="212121"/>
                </a:solidFill>
                <a:effectLst/>
                <a:latin typeface="PT Sans" panose="020B0503020203020204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800" kern="0" dirty="0">
              <a:solidFill>
                <a:srgbClr val="212121"/>
              </a:solidFill>
              <a:effectLst/>
              <a:latin typeface="PT Sans" panose="020B0503020203020204" pitchFamily="34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kern="0" dirty="0">
              <a:solidFill>
                <a:srgbClr val="212121"/>
              </a:solidFill>
              <a:latin typeface="PT Sans" panose="020B0503020203020204" pitchFamily="34" charset="-18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0F367D-DF25-B170-DBEA-CC325162A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336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8782A-F5BD-AC3E-51C2-CDBB6F49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Období avantgardy</a:t>
            </a:r>
            <a:endParaRPr lang="hr-HR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8F5F31-0087-A67C-6E22-496D3EB52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76739"/>
            <a:ext cx="7772400" cy="5334000"/>
          </a:xfrm>
        </p:spPr>
        <p:txBody>
          <a:bodyPr>
            <a:normAutofit/>
          </a:bodyPr>
          <a:lstStyle/>
          <a:p>
            <a:r>
              <a:rPr lang="cs-CZ" sz="24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20. letech byl považován za hlavního představitele československé umělecké avantgardy</a:t>
            </a:r>
          </a:p>
          <a:p>
            <a:endParaRPr lang="cs-CZ" sz="2400" kern="0" dirty="0">
              <a:solidFill>
                <a:srgbClr val="212121"/>
              </a:solidFill>
              <a:cs typeface="Times New Roman" panose="02020603050405020304" pitchFamily="18" charset="0"/>
            </a:endParaRPr>
          </a:p>
          <a:p>
            <a:r>
              <a:rPr lang="cs-CZ" sz="2400" kern="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cs-CZ" sz="24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dílel se na vzniku a činnosti skupiny Devětsil</a:t>
            </a:r>
          </a:p>
          <a:p>
            <a:r>
              <a:rPr lang="cs-CZ" sz="24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společně s Karlem </a:t>
            </a:r>
            <a:r>
              <a:rPr lang="cs-CZ" sz="2400" kern="0" dirty="0" err="1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Teigem</a:t>
            </a:r>
            <a:r>
              <a:rPr lang="cs-CZ" sz="24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redigoval Revoluční sborník Devětsilu (1922) </a:t>
            </a:r>
          </a:p>
          <a:p>
            <a:r>
              <a:rPr lang="cs-CZ" sz="24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promýšlel formulace avantgardních manifestů, především pak manifestu poetismu</a:t>
            </a:r>
            <a:endParaRPr lang="hr-HR" sz="24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95F911-AFAB-DD15-E1B0-EA4F007A5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E9565-268A-A37E-02E3-077596FA1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86200"/>
            <a:ext cx="5238750" cy="28575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E4FDE77-35D1-AF8E-DA05-02B483399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617" y="3523478"/>
            <a:ext cx="3666533" cy="32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6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7D692-4947-B28C-691F-BF47CD32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Doba </a:t>
            </a:r>
            <a:r>
              <a:rPr lang="hr-HR" dirty="0" err="1"/>
              <a:t>válečná</a:t>
            </a:r>
            <a:r>
              <a:rPr lang="hr-HR" dirty="0"/>
              <a:t> a </a:t>
            </a:r>
            <a:r>
              <a:rPr lang="hr-HR" dirty="0" err="1"/>
              <a:t>poválečná</a:t>
            </a:r>
            <a:endParaRPr lang="hr-HR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5533BC-31B0-4DFF-A59B-8EDE77297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749549"/>
            <a:ext cx="4757928" cy="3670298"/>
          </a:xfrm>
        </p:spPr>
        <p:txBody>
          <a:bodyPr>
            <a:normAutofit/>
          </a:bodyPr>
          <a:lstStyle/>
          <a:p>
            <a:r>
              <a:rPr lang="cs-CZ" kern="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18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ěhem války Seifert pracoval jako redaktor v Národní práci (1939–1945) </a:t>
            </a:r>
          </a:p>
          <a:p>
            <a:r>
              <a:rPr lang="cs-CZ" sz="18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odpor proti fašismu a radost z osvobození pak plným hlasem vyslovil už v prvních poválečných měsících ve sbírce </a:t>
            </a:r>
            <a:r>
              <a:rPr lang="cs-CZ" sz="1800" i="1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Přilba hlíny</a:t>
            </a:r>
            <a:endParaRPr lang="hr-HR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4B062B-8A46-B489-9C69-D3FC31374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7273" y="1946955"/>
            <a:ext cx="5148451" cy="3758519"/>
          </a:xfrm>
        </p:spPr>
        <p:txBody>
          <a:bodyPr>
            <a:normAutofit/>
          </a:bodyPr>
          <a:lstStyle/>
          <a:p>
            <a:r>
              <a:rPr lang="cs-CZ" kern="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8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 válce působil v odborářských novinách Práce a v roce 1949 žurnalismu zanechal a začal se věnovat výhradně literatuře </a:t>
            </a:r>
          </a:p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oku 1956 na II. sjezdu Svazu československých spisovatelů se Seifert </a:t>
            </a:r>
            <a:r>
              <a:rPr lang="cs-CZ" sz="1800" b="1" dirty="0">
                <a:solidFill>
                  <a:schemeClr val="tx2">
                    <a:lumMod val="50000"/>
                  </a:schemeClr>
                </a:solidFill>
              </a:rPr>
              <a:t>odvážně zastal 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pronásledovaných autorů  a vystoupil s </a:t>
            </a:r>
            <a:r>
              <a:rPr lang="cs-CZ" sz="1800" dirty="0" err="1">
                <a:solidFill>
                  <a:schemeClr val="tx2">
                    <a:lumMod val="50000"/>
                  </a:schemeClr>
                </a:solidFill>
              </a:rPr>
              <a:t>požadavkem,aby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spisovatelé psali pravdu: </a:t>
            </a:r>
            <a:r>
              <a:rPr lang="cs-CZ" sz="1600" b="1" dirty="0">
                <a:solidFill>
                  <a:srgbClr val="0070C0"/>
                </a:solidFill>
              </a:rPr>
              <a:t>“ </a:t>
            </a:r>
            <a:r>
              <a:rPr lang="cs-CZ" sz="1600" b="1" i="1" dirty="0">
                <a:solidFill>
                  <a:srgbClr val="0070C0"/>
                </a:solidFill>
              </a:rPr>
              <a:t>Smlčí-li pravdu kdokoliv jiný, může to být taktický manévr. Smlčí-li pravdu spisovatel, lže.“</a:t>
            </a:r>
            <a:endParaRPr lang="cs-CZ" sz="1800" kern="0" dirty="0">
              <a:solidFill>
                <a:srgbClr val="21212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60. léta – reedice – Píseň o Viktorce</a:t>
            </a:r>
          </a:p>
          <a:p>
            <a:r>
              <a:rPr lang="cs-CZ" kern="0" dirty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1966 . je jmenován národním umělcem</a:t>
            </a:r>
            <a:endParaRPr lang="cs-CZ" sz="1800" kern="0" dirty="0">
              <a:solidFill>
                <a:srgbClr val="21212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4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B8391-BB2A-4E45-E861-E65A7E13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Období</a:t>
            </a:r>
            <a:r>
              <a:rPr lang="hr-HR" dirty="0"/>
              <a:t> </a:t>
            </a:r>
            <a:r>
              <a:rPr lang="hr-HR" dirty="0" err="1"/>
              <a:t>normalizace</a:t>
            </a:r>
            <a:r>
              <a:rPr lang="hr-HR" dirty="0"/>
              <a:t> a </a:t>
            </a:r>
            <a:r>
              <a:rPr lang="hr-HR" dirty="0" err="1"/>
              <a:t>Seifertovo</a:t>
            </a:r>
            <a:r>
              <a:rPr lang="hr-HR" dirty="0"/>
              <a:t> </a:t>
            </a:r>
            <a:r>
              <a:rPr lang="hr-HR" dirty="0" err="1"/>
              <a:t>stáří</a:t>
            </a:r>
            <a:endParaRPr lang="hr-HR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96F9B8-F1F0-A538-4AF0-56DF6D8AD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Před 35 lety zazvonil Monolog u Dialoga. Vznikla z toho Charta 77 - iDNES.cz">
            <a:extLst>
              <a:ext uri="{FF2B5EF4-FFF2-40B4-BE49-F238E27FC236}">
                <a16:creationId xmlns:a16="http://schemas.microsoft.com/office/drawing/2014/main" id="{D0447046-7679-C199-79FE-81EFB4E55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86" y="2406396"/>
            <a:ext cx="6848314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43BC9E-EEBE-1977-581E-F826EA715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8599" y="237744"/>
            <a:ext cx="5553076" cy="6382512"/>
          </a:xfrm>
        </p:spPr>
        <p:txBody>
          <a:bodyPr/>
          <a:lstStyle/>
          <a:p>
            <a:r>
              <a:rPr lang="cs-CZ" dirty="0"/>
              <a:t>zákaz vydávání do konce 70. let</a:t>
            </a:r>
          </a:p>
          <a:p>
            <a:r>
              <a:rPr lang="cs-CZ" dirty="0"/>
              <a:t>„Co a jak s oblíbeným básníkem?“</a:t>
            </a:r>
          </a:p>
          <a:p>
            <a:endParaRPr lang="cs-CZ" dirty="0"/>
          </a:p>
          <a:p>
            <a:r>
              <a:rPr lang="cs-CZ" dirty="0"/>
              <a:t>mezi prvními podepsal Chartu 77</a:t>
            </a:r>
          </a:p>
          <a:p>
            <a:r>
              <a:rPr lang="cs-CZ" sz="2400" dirty="0"/>
              <a:t>(neformální československá občanská iniciativa, která kritizovala „politickou i státní moc“ za nedodržování lidských a občanských práv) </a:t>
            </a:r>
          </a:p>
          <a:p>
            <a:endParaRPr lang="cs-CZ" dirty="0"/>
          </a:p>
          <a:p>
            <a:r>
              <a:rPr lang="cs-CZ" dirty="0"/>
              <a:t>samizdat</a:t>
            </a:r>
          </a:p>
        </p:txBody>
      </p:sp>
    </p:spTree>
    <p:extLst>
      <p:ext uri="{BB962C8B-B14F-4D97-AF65-F5344CB8AC3E}">
        <p14:creationId xmlns:p14="http://schemas.microsoft.com/office/powerpoint/2010/main" val="294736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372B7-5ADB-1F3F-D33C-9FF4893C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pt-BR" dirty="0"/>
              <a:t>Nobelova cena a básníkova smrt</a:t>
            </a:r>
            <a:endParaRPr lang="hr-HR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r-HR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201987B-00EC-1180-E4C4-F584C991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256" y="1230863"/>
            <a:ext cx="4414438" cy="44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F4A6BD-4DBF-83D1-CB4B-925BF299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1984 obdržel Jaroslav Seifert Nobelovu cenu za literaturu</a:t>
            </a:r>
          </a:p>
          <a:p>
            <a:pPr>
              <a:lnSpc>
                <a:spcPct val="90000"/>
              </a:lnSpc>
            </a:pPr>
            <a:r>
              <a:rPr lang="cs-CZ" sz="17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Jiřina Šiklová, která do zahraničí zaslala podklady k jednání o Nobelově ceně a rovněž rukopis jeho pamětí Všecky krásy světa, za to byla dokonce soudně stíhána</a:t>
            </a:r>
            <a:endParaRPr lang="cs-CZ" sz="17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700" kern="0" dirty="0">
                <a:cs typeface="Times New Roman" panose="02020603050405020304" pitchFamily="18" charset="0"/>
              </a:rPr>
              <a:t>kvůli komunistickému režimu byl tento fakt ignorován, posléze ale využíván ve vlastní prospěch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1986 umírá</a:t>
            </a:r>
          </a:p>
          <a:p>
            <a:pPr>
              <a:lnSpc>
                <a:spcPct val="90000"/>
              </a:lnSpc>
            </a:pPr>
            <a:r>
              <a:rPr lang="hr-HR" sz="1700" dirty="0" err="1"/>
              <a:t>h</a:t>
            </a:r>
            <a:r>
              <a:rPr lang="hr-HR" sz="1700" b="0" i="0" dirty="0" err="1">
                <a:effectLst/>
              </a:rPr>
              <a:t>rozilo</a:t>
            </a:r>
            <a:r>
              <a:rPr lang="hr-HR" sz="1700" b="0" i="0" dirty="0">
                <a:effectLst/>
              </a:rPr>
              <a:t>, že </a:t>
            </a:r>
            <a:r>
              <a:rPr lang="hr-HR" sz="1700" b="0" i="0" dirty="0" err="1">
                <a:effectLst/>
              </a:rPr>
              <a:t>státní</a:t>
            </a:r>
            <a:r>
              <a:rPr lang="hr-HR" sz="1700" b="0" i="0" dirty="0">
                <a:effectLst/>
              </a:rPr>
              <a:t> </a:t>
            </a:r>
            <a:r>
              <a:rPr lang="hr-HR" sz="1700" b="0" i="0" dirty="0" err="1">
                <a:effectLst/>
              </a:rPr>
              <a:t>pohřeb</a:t>
            </a:r>
            <a:r>
              <a:rPr lang="hr-HR" sz="1700" b="0" i="0" dirty="0">
                <a:effectLst/>
              </a:rPr>
              <a:t> v </a:t>
            </a:r>
            <a:r>
              <a:rPr lang="hr-HR" sz="1700" b="0" i="0" dirty="0" err="1">
                <a:effectLst/>
              </a:rPr>
              <a:t>Rudolfinu</a:t>
            </a:r>
            <a:r>
              <a:rPr lang="hr-HR" sz="1700" b="0" i="0" dirty="0">
                <a:effectLst/>
              </a:rPr>
              <a:t> </a:t>
            </a:r>
            <a:r>
              <a:rPr lang="hr-HR" sz="1700" b="0" i="0" dirty="0" err="1">
                <a:effectLst/>
              </a:rPr>
              <a:t>přeroste</a:t>
            </a:r>
            <a:r>
              <a:rPr lang="hr-HR" sz="1700" b="0" i="0" dirty="0">
                <a:effectLst/>
              </a:rPr>
              <a:t> v </a:t>
            </a:r>
            <a:r>
              <a:rPr lang="hr-HR" sz="1700" b="0" i="0" dirty="0" err="1">
                <a:effectLst/>
              </a:rPr>
              <a:t>protikomunistickou</a:t>
            </a:r>
            <a:r>
              <a:rPr lang="hr-HR" sz="1700" b="0" i="0" dirty="0">
                <a:effectLst/>
              </a:rPr>
              <a:t> </a:t>
            </a:r>
            <a:r>
              <a:rPr lang="hr-HR" sz="1700" b="0" i="0" dirty="0" err="1">
                <a:effectLst/>
              </a:rPr>
              <a:t>manifestaci</a:t>
            </a:r>
            <a:r>
              <a:rPr lang="hr-HR" sz="1700" b="0" i="0" dirty="0">
                <a:effectLst/>
              </a:rPr>
              <a:t>, a proto </a:t>
            </a:r>
            <a:r>
              <a:rPr lang="hr-HR" sz="1700" b="0" i="0" dirty="0" err="1">
                <a:effectLst/>
              </a:rPr>
              <a:t>ministerstvo</a:t>
            </a:r>
            <a:r>
              <a:rPr lang="hr-HR" sz="1700" b="0" i="0" dirty="0">
                <a:effectLst/>
              </a:rPr>
              <a:t> </a:t>
            </a:r>
            <a:r>
              <a:rPr lang="hr-HR" sz="1700" b="0" i="0" dirty="0" err="1">
                <a:effectLst/>
              </a:rPr>
              <a:t>vnitra</a:t>
            </a:r>
            <a:r>
              <a:rPr lang="hr-HR" sz="1700" b="0" i="0" dirty="0">
                <a:effectLst/>
              </a:rPr>
              <a:t> z </a:t>
            </a:r>
            <a:r>
              <a:rPr lang="hr-HR" sz="1700" b="0" i="0" dirty="0" err="1">
                <a:effectLst/>
              </a:rPr>
              <a:t>příprav</a:t>
            </a:r>
            <a:r>
              <a:rPr lang="hr-HR" sz="1700" b="0" i="0" dirty="0">
                <a:effectLst/>
              </a:rPr>
              <a:t> této části </a:t>
            </a:r>
            <a:r>
              <a:rPr lang="hr-HR" sz="1700" b="0" i="0" dirty="0" err="1">
                <a:effectLst/>
              </a:rPr>
              <a:t>pohřbu</a:t>
            </a:r>
            <a:r>
              <a:rPr lang="hr-HR" sz="1700" b="0" i="0" dirty="0">
                <a:effectLst/>
              </a:rPr>
              <a:t> rodinu </a:t>
            </a:r>
            <a:r>
              <a:rPr lang="hr-HR" sz="1700" b="0" i="0" dirty="0" err="1">
                <a:effectLst/>
              </a:rPr>
              <a:t>zcela</a:t>
            </a:r>
            <a:r>
              <a:rPr lang="hr-HR" sz="1700" b="0" i="0" dirty="0">
                <a:effectLst/>
              </a:rPr>
              <a:t> </a:t>
            </a:r>
            <a:r>
              <a:rPr lang="hr-HR" sz="1700" b="0" i="0" dirty="0" err="1">
                <a:effectLst/>
              </a:rPr>
              <a:t>vyloučilo</a:t>
            </a: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197441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DA8E10-8D20-4557-A01C-BE57BA68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98A6-467D-4DE5-8382-B8C194339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446" y="276008"/>
            <a:ext cx="6146615" cy="63059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961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47A73C-792F-9F5A-313C-024D9736B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832" y="936416"/>
            <a:ext cx="4870512" cy="49851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b="1" dirty="0">
                <a:latin typeface="+mj-lt"/>
              </a:rPr>
              <a:t>1)</a:t>
            </a:r>
            <a:r>
              <a:rPr lang="hr-HR" b="1" dirty="0" err="1">
                <a:latin typeface="+mj-lt"/>
              </a:rPr>
              <a:t>Období</a:t>
            </a:r>
            <a:r>
              <a:rPr lang="hr-HR" b="1" dirty="0">
                <a:latin typeface="+mj-lt"/>
              </a:rPr>
              <a:t> </a:t>
            </a:r>
            <a:r>
              <a:rPr lang="hr-HR" b="1" dirty="0" err="1">
                <a:latin typeface="+mj-lt"/>
              </a:rPr>
              <a:t>proletářského</a:t>
            </a:r>
            <a:r>
              <a:rPr lang="hr-HR" b="1" dirty="0">
                <a:latin typeface="+mj-lt"/>
              </a:rPr>
              <a:t> </a:t>
            </a:r>
            <a:r>
              <a:rPr lang="hr-HR" b="1" dirty="0" err="1">
                <a:latin typeface="+mj-lt"/>
              </a:rPr>
              <a:t>umění</a:t>
            </a:r>
            <a:r>
              <a:rPr lang="hr-HR" b="1" dirty="0">
                <a:latin typeface="+mj-lt"/>
              </a:rPr>
              <a:t> :                                    originální </a:t>
            </a:r>
            <a:r>
              <a:rPr lang="hr-HR" b="1" dirty="0" err="1">
                <a:latin typeface="+mj-lt"/>
              </a:rPr>
              <a:t>pojetí</a:t>
            </a:r>
            <a:r>
              <a:rPr lang="hr-HR" b="1" dirty="0">
                <a:latin typeface="+mj-lt"/>
              </a:rPr>
              <a:t> </a:t>
            </a:r>
            <a:r>
              <a:rPr lang="hr-HR" b="1" dirty="0" err="1">
                <a:latin typeface="+mj-lt"/>
              </a:rPr>
              <a:t>proletářské</a:t>
            </a:r>
            <a:r>
              <a:rPr lang="hr-HR" b="1" dirty="0">
                <a:latin typeface="+mj-lt"/>
              </a:rPr>
              <a:t> </a:t>
            </a:r>
            <a:r>
              <a:rPr lang="hr-HR" b="1" dirty="0" err="1">
                <a:latin typeface="+mj-lt"/>
              </a:rPr>
              <a:t>poezie</a:t>
            </a:r>
            <a:r>
              <a:rPr lang="hr-HR" b="1" dirty="0">
                <a:latin typeface="+mj-lt"/>
              </a:rPr>
              <a:t> </a:t>
            </a:r>
          </a:p>
          <a:p>
            <a:r>
              <a:rPr lang="cs-CZ" sz="1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Město v slzách (1921), Samá láska (1923</a:t>
            </a:r>
            <a:r>
              <a:rPr lang="hr-HR" sz="1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)</a:t>
            </a:r>
          </a:p>
          <a:p>
            <a:r>
              <a:rPr lang="hr-HR" b="1" dirty="0">
                <a:latin typeface="+mj-lt"/>
              </a:rPr>
              <a:t>2) </a:t>
            </a:r>
            <a:r>
              <a:rPr lang="hr-HR" b="1" dirty="0" err="1">
                <a:latin typeface="+mj-lt"/>
              </a:rPr>
              <a:t>Období</a:t>
            </a:r>
            <a:r>
              <a:rPr lang="hr-HR" b="1" dirty="0">
                <a:latin typeface="+mj-lt"/>
              </a:rPr>
              <a:t> </a:t>
            </a:r>
            <a:r>
              <a:rPr lang="hr-HR" b="1" dirty="0" err="1">
                <a:latin typeface="+mj-lt"/>
              </a:rPr>
              <a:t>poetismu</a:t>
            </a:r>
            <a:r>
              <a:rPr lang="hr-HR" b="1" dirty="0">
                <a:latin typeface="+mj-lt"/>
              </a:rPr>
              <a:t> – </a:t>
            </a:r>
            <a:r>
              <a:rPr lang="hr-HR" b="1" dirty="0" err="1">
                <a:latin typeface="+mj-lt"/>
              </a:rPr>
              <a:t>hravost</a:t>
            </a:r>
            <a:r>
              <a:rPr lang="hr-HR" b="1" dirty="0">
                <a:latin typeface="+mj-lt"/>
              </a:rPr>
              <a:t> a </a:t>
            </a:r>
            <a:r>
              <a:rPr lang="hr-HR" b="1" dirty="0" err="1">
                <a:latin typeface="+mj-lt"/>
              </a:rPr>
              <a:t>fantazie</a:t>
            </a:r>
            <a:r>
              <a:rPr lang="hr-HR" b="1" dirty="0">
                <a:latin typeface="+mj-lt"/>
              </a:rPr>
              <a:t> </a:t>
            </a:r>
          </a:p>
          <a:p>
            <a:r>
              <a:rPr lang="cs-CZ" sz="1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Na vlnách TSF (1925), Slavík zpívá špatně (1926</a:t>
            </a:r>
            <a:r>
              <a:rPr lang="cs-CZ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</a:p>
          <a:p>
            <a:r>
              <a:rPr lang="cs-CZ" sz="1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Poštovní holub (1929)</a:t>
            </a:r>
            <a:endParaRPr lang="cs-CZ" sz="1400" dirty="0">
              <a:solidFill>
                <a:schemeClr val="accent2">
                  <a:lumMod val="50000"/>
                </a:schemeClr>
              </a:solidFill>
              <a:latin typeface="+mj-lt"/>
              <a:cs typeface="Arial" charset="0"/>
            </a:endParaRPr>
          </a:p>
          <a:p>
            <a:r>
              <a:rPr lang="pl-PL" sz="1400" b="1" dirty="0">
                <a:latin typeface="+mj-lt"/>
              </a:rPr>
              <a:t>3) Období od konce dvacátých let do konce padesátých</a:t>
            </a:r>
          </a:p>
          <a:p>
            <a:r>
              <a:rPr lang="pt-BR" sz="1400" dirty="0">
                <a:latin typeface="+mj-lt"/>
              </a:rPr>
              <a:t> a) intimní lyrika s nostalgií a motivem uplývání času</a:t>
            </a:r>
            <a:endParaRPr lang="cs-CZ" sz="1400" dirty="0">
              <a:latin typeface="+mj-lt"/>
            </a:endParaRPr>
          </a:p>
          <a:p>
            <a:r>
              <a:rPr lang="cs-CZ" sz="1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Jablko z klína (1933), Jaro, sbohem (1937), Ruce Venušiny (1936)</a:t>
            </a:r>
          </a:p>
          <a:p>
            <a:r>
              <a:rPr lang="cs-CZ" sz="1400" dirty="0">
                <a:latin typeface="+mj-lt"/>
              </a:rPr>
              <a:t>b) občanská a bojovná poezie, oslava Prahy </a:t>
            </a:r>
          </a:p>
          <a:p>
            <a:r>
              <a:rPr lang="cs-CZ" sz="1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Zhasněte světla (1938)</a:t>
            </a:r>
            <a:r>
              <a:rPr lang="cs-CZ" sz="1400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cs-CZ" sz="1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Vějíř Boženy Němcové (1940), </a:t>
            </a:r>
          </a:p>
          <a:p>
            <a:r>
              <a:rPr lang="cs-CZ" sz="1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Světlem oděná(1940), Kamenný most (1944) </a:t>
            </a:r>
            <a:endParaRPr lang="cs-CZ" sz="1400" dirty="0">
              <a:solidFill>
                <a:schemeClr val="accent2">
                  <a:lumMod val="50000"/>
                </a:schemeClr>
              </a:solidFill>
              <a:latin typeface="+mj-lt"/>
              <a:cs typeface="Arial" charset="0"/>
            </a:endParaRP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08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r-H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1A6D45-CC66-470F-3B86-21242317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281" y="1185059"/>
            <a:ext cx="3491832" cy="44878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V jeho díle se výrazně odlišují jednotlivá období.</a:t>
            </a:r>
          </a:p>
        </p:txBody>
      </p:sp>
    </p:spTree>
    <p:extLst>
      <p:ext uri="{BB962C8B-B14F-4D97-AF65-F5344CB8AC3E}">
        <p14:creationId xmlns:p14="http://schemas.microsoft.com/office/powerpoint/2010/main" val="82266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19AEF-BD92-9F64-5EA5-6CC6967B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1783080"/>
            <a:ext cx="2432304" cy="1645920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sz="3400" dirty="0"/>
              <a:t>4. </a:t>
            </a:r>
            <a:r>
              <a:rPr lang="hr-HR" sz="3400" dirty="0" err="1"/>
              <a:t>období</a:t>
            </a:r>
            <a:r>
              <a:rPr lang="hr-HR" sz="3400" dirty="0"/>
              <a:t> </a:t>
            </a:r>
            <a:r>
              <a:rPr lang="hr-HR" sz="3400" dirty="0" err="1"/>
              <a:t>tvorby</a:t>
            </a:r>
            <a:r>
              <a:rPr lang="hr-HR" sz="3400" dirty="0"/>
              <a:t>  - </a:t>
            </a:r>
            <a:r>
              <a:rPr lang="hr-HR" sz="3400" dirty="0" err="1"/>
              <a:t>šedesátá</a:t>
            </a:r>
            <a:r>
              <a:rPr lang="hr-HR" sz="3400" dirty="0"/>
              <a:t> </a:t>
            </a:r>
            <a:r>
              <a:rPr lang="hr-HR" sz="3400" dirty="0" err="1"/>
              <a:t>až</a:t>
            </a:r>
            <a:r>
              <a:rPr lang="hr-HR" sz="3400" dirty="0"/>
              <a:t> </a:t>
            </a:r>
            <a:r>
              <a:rPr lang="hr-HR" sz="3400" dirty="0" err="1"/>
              <a:t>osmdesátá</a:t>
            </a:r>
            <a:r>
              <a:rPr lang="hr-HR" sz="3400" dirty="0"/>
              <a:t> léta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56D1CE8-2196-8077-3B0A-3E74271E86D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Při svém básnickém návratu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podstatně mění formu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své poezie – opouští  pravidelný verš a rým a užívá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verš volný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, který se blíží próze, někdy i hovorové řeči</a:t>
            </a:r>
            <a:r>
              <a:rPr lang="cs-CZ" sz="3200" dirty="0">
                <a:cs typeface="Arial" charset="0"/>
              </a:rPr>
              <a:t>.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V tematice není tak velká změna, objevují se motivy již dříve zpracované, třeba prožitek dočasnosti vlastní existence 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ea typeface="+mn-ea"/>
                <a:cs typeface="Arial" charset="0"/>
              </a:rPr>
              <a:t>Koncert na ostrově (1965)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sz="2400" b="1" dirty="0">
                <a:solidFill>
                  <a:srgbClr val="17375E"/>
                </a:solidFill>
                <a:cs typeface="Arial" charset="0"/>
              </a:rPr>
              <a:t>Halleyova kometa (1967)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s-CZ" sz="2400" b="1" dirty="0">
                <a:solidFill>
                  <a:srgbClr val="17375E"/>
                </a:solidFill>
                <a:cs typeface="Arial" charset="0"/>
              </a:rPr>
              <a:t>Morový sloup</a:t>
            </a:r>
            <a:r>
              <a:rPr lang="cs-CZ" sz="2400" dirty="0">
                <a:solidFill>
                  <a:srgbClr val="17375E"/>
                </a:solidFill>
              </a:rPr>
              <a:t>(1968-70)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endParaRPr lang="hr-HR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285BEA-ED49-45BD-7656-45C0B6057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2065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261</TotalTime>
  <Words>1317</Words>
  <Application>Microsoft Office PowerPoint</Application>
  <PresentationFormat>Širokoúhlá obrazovka</PresentationFormat>
  <Paragraphs>103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Garamond</vt:lpstr>
      <vt:lpstr>PT Sans</vt:lpstr>
      <vt:lpstr>Times New Roman</vt:lpstr>
      <vt:lpstr>Savon</vt:lpstr>
      <vt:lpstr>Jaroslav seifert jeden z největších českých básníků, publicista, překladatel, nositel nobelovy ceny za literaturu (1984)</vt:lpstr>
      <vt:lpstr>Mládí</vt:lpstr>
      <vt:lpstr>Vztah ke komnismu a předválečná novinářská kariéra</vt:lpstr>
      <vt:lpstr>Období avantgardy</vt:lpstr>
      <vt:lpstr>Doba válečná a poválečná</vt:lpstr>
      <vt:lpstr>Období normalizace a Seifertovo stáří</vt:lpstr>
      <vt:lpstr>Nobelova cena a básníkova smrt</vt:lpstr>
      <vt:lpstr>V jeho díle se výrazně odlišují jednotlivá období.</vt:lpstr>
      <vt:lpstr> 4. období tvorby  - šedesátá až osmdesátá léta</vt:lpstr>
      <vt:lpstr>Všecky krásy světa Příběhy a vzpomínky (1981)</vt:lpstr>
      <vt:lpstr>neobyčejný vývoj knihy</vt:lpstr>
      <vt:lpstr>Jaké části knihy mohly být cenzurované, když jde o autorovy vzpomínky? Co mohlo vadit tehdejšímu vedení? </vt:lpstr>
      <vt:lpstr>Prezentace aplikace PowerPoint</vt:lpstr>
      <vt:lpstr>Prezentace aplikace PowerPoint</vt:lpstr>
      <vt:lpstr>Prezentace aplikace PowerPoint</vt:lpstr>
      <vt:lpstr>Jakou důležitost náhodným událostem ze života kladete vy? Je život jenom náhoda? 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Jaroslav seifert</dc:title>
  <dc:creator>Ema Šimala</dc:creator>
  <cp:lastModifiedBy>Ema Šimala</cp:lastModifiedBy>
  <cp:revision>2</cp:revision>
  <dcterms:created xsi:type="dcterms:W3CDTF">2024-03-10T20:54:54Z</dcterms:created>
  <dcterms:modified xsi:type="dcterms:W3CDTF">2024-03-11T08:47:06Z</dcterms:modified>
</cp:coreProperties>
</file>