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4" r:id="rId8"/>
    <p:sldId id="265" r:id="rId9"/>
    <p:sldId id="267" r:id="rId10"/>
    <p:sldId id="268" r:id="rId11"/>
    <p:sldId id="269" r:id="rId12"/>
    <p:sldId id="271" r:id="rId13"/>
    <p:sldId id="272" r:id="rId14"/>
    <p:sldId id="273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C2C-BE86-49D7-8C52-CD8E60690D0E}" type="datetimeFigureOut">
              <a:rPr lang="fr-FR" smtClean="0"/>
              <a:t>08/04/2024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5AC3-AA25-4876-9906-139F7E27BB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63261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C2C-BE86-49D7-8C52-CD8E60690D0E}" type="datetimeFigureOut">
              <a:rPr lang="fr-FR" smtClean="0"/>
              <a:t>08/04/2024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5AC3-AA25-4876-9906-139F7E27BB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42763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C2C-BE86-49D7-8C52-CD8E60690D0E}" type="datetimeFigureOut">
              <a:rPr lang="fr-FR" smtClean="0"/>
              <a:t>08/04/2024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5AC3-AA25-4876-9906-139F7E27BB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835118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C2C-BE86-49D7-8C52-CD8E60690D0E}" type="datetimeFigureOut">
              <a:rPr lang="fr-FR" smtClean="0"/>
              <a:t>08/04/2024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5AC3-AA25-4876-9906-139F7E27BB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14698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C2C-BE86-49D7-8C52-CD8E60690D0E}" type="datetimeFigureOut">
              <a:rPr lang="fr-FR" smtClean="0"/>
              <a:t>08/04/2024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5AC3-AA25-4876-9906-139F7E27BB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451722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C2C-BE86-49D7-8C52-CD8E60690D0E}" type="datetimeFigureOut">
              <a:rPr lang="fr-FR" smtClean="0"/>
              <a:t>08/04/2024</a:t>
            </a:fld>
            <a:endParaRPr lang="fr-F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5AC3-AA25-4876-9906-139F7E27BB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869808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C2C-BE86-49D7-8C52-CD8E60690D0E}" type="datetimeFigureOut">
              <a:rPr lang="fr-FR" smtClean="0"/>
              <a:t>08/04/2024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5AC3-AA25-4876-9906-139F7E27BBE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4763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C2C-BE86-49D7-8C52-CD8E60690D0E}" type="datetimeFigureOut">
              <a:rPr lang="fr-FR" smtClean="0"/>
              <a:t>08/04/2024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5AC3-AA25-4876-9906-139F7E27BB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187829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C2C-BE86-49D7-8C52-CD8E60690D0E}" type="datetimeFigureOut">
              <a:rPr lang="fr-FR" smtClean="0"/>
              <a:t>08/04/2024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5AC3-AA25-4876-9906-139F7E27BB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79873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C2C-BE86-49D7-8C52-CD8E60690D0E}" type="datetimeFigureOut">
              <a:rPr lang="fr-FR" smtClean="0"/>
              <a:t>08/04/2024</a:t>
            </a:fld>
            <a:endParaRPr lang="fr-F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5AC3-AA25-4876-9906-139F7E27BB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79389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AFFFC2C-BE86-49D7-8C52-CD8E60690D0E}" type="datetimeFigureOut">
              <a:rPr lang="fr-FR" smtClean="0"/>
              <a:t>08/04/2024</a:t>
            </a:fld>
            <a:endParaRPr lang="fr-F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5AC3-AA25-4876-9906-139F7E27BB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68633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AFFFC2C-BE86-49D7-8C52-CD8E60690D0E}" type="datetimeFigureOut">
              <a:rPr lang="fr-FR" smtClean="0"/>
              <a:t>08/04/2024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7135AC3-AA25-4876-9906-139F7E27BB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8290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a.fr/ina-eclaire-actu/video/i04091605/milan-kundera-a-propos-de-la-plaisanterie" TargetMode="External"/><Relationship Id="rId4" Type="http://schemas.openxmlformats.org/officeDocument/2006/relationships/hyperlink" Target="https://francais.radio.cz/les-livres-tcheques-incontournables-8501918/1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50EB33D-5810-45CB-728F-6DBA3185B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66" y="643593"/>
            <a:ext cx="9903667" cy="557081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288A3EA-6041-1592-95B8-545079E47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3273152"/>
            <a:ext cx="8991600" cy="1645920"/>
          </a:xfrm>
          <a:solidFill>
            <a:srgbClr val="000000">
              <a:alpha val="67059"/>
            </a:srgbClr>
          </a:solidFill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tx1">
                    <a:lumMod val="85000"/>
                  </a:schemeClr>
                </a:solidFill>
              </a:rPr>
              <a:t>MILAN KUNDERA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5E5CBC-1A6C-D346-6FD0-D392C41DE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0785" y="5211787"/>
            <a:ext cx="5450430" cy="557917"/>
          </a:xfrm>
          <a:solidFill>
            <a:srgbClr val="000000">
              <a:alpha val="67059"/>
            </a:srgbClr>
          </a:solidFill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tx1">
                    <a:lumMod val="85000"/>
                  </a:schemeClr>
                </a:solidFill>
              </a:rPr>
              <a:t>1929-2023</a:t>
            </a:r>
          </a:p>
        </p:txBody>
      </p:sp>
    </p:spTree>
    <p:extLst>
      <p:ext uri="{BB962C8B-B14F-4D97-AF65-F5344CB8AC3E}">
        <p14:creationId xmlns:p14="http://schemas.microsoft.com/office/powerpoint/2010/main" val="412047030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BA6FB-1FA9-BBAF-D8A5-A3084FEE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Pražské jaro (1968)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4DE31-7661-2E11-2497-BC30D1F60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490" y="2619383"/>
            <a:ext cx="8667019" cy="39027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i="1" dirty="0"/>
              <a:t>‚Domníváme se tedy, že je potřeba zůstat doma a pracovat. A jsem přesvědčen, že ta autonomie, svoboda v oblasti kultury </a:t>
            </a:r>
            <a:r>
              <a:rPr lang="fr-FR" sz="2400" i="1" dirty="0"/>
              <a:t>[…]</a:t>
            </a:r>
            <a:r>
              <a:rPr lang="cs-CZ" sz="2400" i="1" dirty="0"/>
              <a:t> hned tak nezmizí.‘</a:t>
            </a:r>
            <a:endParaRPr lang="cs-CZ" sz="2400" dirty="0"/>
          </a:p>
          <a:p>
            <a:pPr marL="0" indent="0">
              <a:buNone/>
            </a:pPr>
            <a:r>
              <a:rPr lang="fr-FR" sz="2400" dirty="0"/>
              <a:t> </a:t>
            </a:r>
            <a:endParaRPr lang="cs-CZ" sz="2400" dirty="0"/>
          </a:p>
          <a:p>
            <a:r>
              <a:rPr lang="cs-CZ" sz="2400" dirty="0"/>
              <a:t>Kundera ještě doufal v reformu</a:t>
            </a:r>
          </a:p>
          <a:p>
            <a:endParaRPr lang="cs-CZ" sz="2400" dirty="0"/>
          </a:p>
          <a:p>
            <a:r>
              <a:rPr lang="cs-CZ" sz="2400" dirty="0"/>
              <a:t>Na začátku roku 1969 začíná normalizace</a:t>
            </a:r>
          </a:p>
          <a:p>
            <a:pPr marL="0" indent="0">
              <a:buNone/>
            </a:pPr>
            <a:r>
              <a:rPr lang="cs-CZ" sz="2400" dirty="0">
                <a:sym typeface="Wingdings" panose="05000000000000000000" pitchFamily="2" charset="2"/>
              </a:rPr>
              <a:t>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cs-CZ" sz="2400" dirty="0">
                <a:sym typeface="Wingdings" panose="05000000000000000000" pitchFamily="2" charset="2"/>
              </a:rPr>
              <a:t>definitivní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cs-CZ" sz="2400" dirty="0">
                <a:sym typeface="Wingdings" panose="05000000000000000000" pitchFamily="2" charset="2"/>
              </a:rPr>
              <a:t>konec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cs-CZ" sz="2400" dirty="0">
                <a:sym typeface="Wingdings" panose="05000000000000000000" pitchFamily="2" charset="2"/>
              </a:rPr>
              <a:t>Pražského Jara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352689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BA6FB-1FA9-BBAF-D8A5-A3084FEE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exil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4DE31-7661-2E11-2497-BC30D1F60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9204" y="2591391"/>
            <a:ext cx="8993592" cy="3902715"/>
          </a:xfrm>
        </p:spPr>
        <p:txBody>
          <a:bodyPr>
            <a:normAutofit/>
          </a:bodyPr>
          <a:lstStyle/>
          <a:p>
            <a:r>
              <a:rPr lang="cs-CZ" sz="2400" dirty="0"/>
              <a:t>V létě 1975 legálně opustil ČS do </a:t>
            </a:r>
            <a:r>
              <a:rPr lang="cs-CZ" sz="2400" dirty="0" err="1"/>
              <a:t>Rennes</a:t>
            </a:r>
            <a:r>
              <a:rPr lang="cs-CZ" sz="2400" dirty="0"/>
              <a:t>, aby učil literaturu na univerzitě</a:t>
            </a:r>
            <a:endParaRPr lang="fr-FR" sz="2400" dirty="0"/>
          </a:p>
          <a:p>
            <a:endParaRPr lang="cs-CZ" sz="2400" dirty="0"/>
          </a:p>
          <a:p>
            <a:r>
              <a:rPr lang="cs-CZ" sz="2400" dirty="0"/>
              <a:t>Neodjel v úmyslu emigrovat, chtěl se po dvou letech vrátit</a:t>
            </a:r>
            <a:endParaRPr lang="fr-FR" sz="2400" dirty="0"/>
          </a:p>
          <a:p>
            <a:endParaRPr lang="fr-FR" sz="2400" dirty="0"/>
          </a:p>
          <a:p>
            <a:r>
              <a:rPr lang="cs-CZ" sz="2400" dirty="0"/>
              <a:t>Začal se zajímat o překlad svých děl do FJ</a:t>
            </a:r>
            <a:endParaRPr lang="fr-FR" sz="2400" dirty="0"/>
          </a:p>
          <a:p>
            <a:endParaRPr lang="cs-CZ" sz="2400" dirty="0"/>
          </a:p>
          <a:p>
            <a:r>
              <a:rPr lang="cs-CZ" sz="2400" dirty="0"/>
              <a:t>Kvůli zhoršení politické situace v ČS, měl jistotu, že se nevrátí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2374500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9E84A02-DAC6-DEBE-A0B3-ED545E1DD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2150" y="2330709"/>
            <a:ext cx="8267700" cy="4210050"/>
          </a:xfrm>
          <a:prstGeom prst="rect">
            <a:avLst/>
          </a:prstGeom>
          <a:solidFill>
            <a:srgbClr val="000000">
              <a:alpha val="38824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  <a:softEdge rad="1125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1BA6FB-1FA9-BBAF-D8A5-A3084FEE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Francouzská éra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4DE31-7661-2E11-2497-BC30D1F60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929885"/>
            <a:ext cx="8834971" cy="3902715"/>
          </a:xfrm>
        </p:spPr>
        <p:txBody>
          <a:bodyPr>
            <a:normAutofit/>
          </a:bodyPr>
          <a:lstStyle/>
          <a:p>
            <a:r>
              <a:rPr lang="cs-CZ" sz="2400" dirty="0"/>
              <a:t>V r.1977 podepsal Chartu 77</a:t>
            </a:r>
          </a:p>
          <a:p>
            <a:endParaRPr lang="cs-CZ" sz="2400" dirty="0"/>
          </a:p>
          <a:p>
            <a:r>
              <a:rPr lang="cs-CZ" sz="2400" i="1" dirty="0"/>
              <a:t>Kniha smíchu a zapomnění </a:t>
            </a:r>
            <a:r>
              <a:rPr lang="cs-CZ" sz="2400" dirty="0"/>
              <a:t>(1979), kvůli tomuto díle </a:t>
            </a:r>
            <a:br>
              <a:rPr lang="cs-CZ" sz="2400" dirty="0"/>
            </a:br>
            <a:r>
              <a:rPr lang="cs-CZ" sz="2400" dirty="0"/>
              <a:t>přijde o čs. občanství</a:t>
            </a:r>
          </a:p>
          <a:p>
            <a:endParaRPr lang="cs-CZ" sz="2400" i="1" dirty="0"/>
          </a:p>
          <a:p>
            <a:r>
              <a:rPr lang="cs-CZ" sz="2400" dirty="0"/>
              <a:t>Získal v r.1981 francouzské občanství</a:t>
            </a:r>
          </a:p>
        </p:txBody>
      </p:sp>
    </p:spTree>
    <p:extLst>
      <p:ext uri="{BB962C8B-B14F-4D97-AF65-F5344CB8AC3E}">
        <p14:creationId xmlns:p14="http://schemas.microsoft.com/office/powerpoint/2010/main" val="373281785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BA6FB-1FA9-BBAF-D8A5-A3084FEE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/>
              <a:t>Nesnesitelná</a:t>
            </a:r>
            <a:r>
              <a:rPr lang="fr-FR" i="1" dirty="0"/>
              <a:t> </a:t>
            </a:r>
            <a:r>
              <a:rPr lang="fr-FR" i="1" dirty="0" err="1"/>
              <a:t>lehkost</a:t>
            </a:r>
            <a:r>
              <a:rPr lang="fr-FR" i="1" dirty="0"/>
              <a:t> </a:t>
            </a:r>
            <a:r>
              <a:rPr lang="fr-FR" i="1" dirty="0" err="1"/>
              <a:t>byt</a:t>
            </a:r>
            <a:r>
              <a:rPr lang="cs-CZ" i="1" dirty="0"/>
              <a:t>í </a:t>
            </a:r>
            <a:r>
              <a:rPr lang="cs-CZ" dirty="0"/>
              <a:t>(1984)</a:t>
            </a:r>
            <a:endParaRPr lang="fr-FR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4DE31-7661-2E11-2497-BC30D1F60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84697"/>
            <a:ext cx="8499069" cy="3902715"/>
          </a:xfrm>
        </p:spPr>
        <p:txBody>
          <a:bodyPr>
            <a:normAutofit/>
          </a:bodyPr>
          <a:lstStyle/>
          <a:p>
            <a:r>
              <a:rPr lang="cs-CZ" sz="2400" dirty="0"/>
              <a:t>Filozofický román</a:t>
            </a:r>
          </a:p>
          <a:p>
            <a:endParaRPr lang="cs-CZ" sz="2400" dirty="0"/>
          </a:p>
          <a:p>
            <a:r>
              <a:rPr lang="cs-CZ" sz="2400" dirty="0"/>
              <a:t>Odehrává se v Praze během Pražského jara </a:t>
            </a:r>
          </a:p>
          <a:p>
            <a:endParaRPr lang="cs-CZ" sz="2400" dirty="0"/>
          </a:p>
          <a:p>
            <a:r>
              <a:rPr lang="cs-CZ" sz="2400" dirty="0"/>
              <a:t>Přímá vyprávění (novinka)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3E6D18-64EC-74E8-2FC1-89F832AD0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322" y="2655433"/>
            <a:ext cx="2621319" cy="393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422591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BA6FB-1FA9-BBAF-D8A5-A3084FEE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Život ve francii</a:t>
            </a:r>
            <a:endParaRPr lang="fr-FR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4DE31-7661-2E11-2497-BC30D1F60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499069" cy="3902715"/>
          </a:xfrm>
        </p:spPr>
        <p:txBody>
          <a:bodyPr>
            <a:normAutofit/>
          </a:bodyPr>
          <a:lstStyle/>
          <a:p>
            <a:r>
              <a:rPr lang="cs-CZ" sz="2400" dirty="0"/>
              <a:t>Po Sametové Revoluci zůstává v Francii</a:t>
            </a:r>
          </a:p>
          <a:p>
            <a:endParaRPr lang="cs-CZ" sz="2400" dirty="0"/>
          </a:p>
          <a:p>
            <a:r>
              <a:rPr lang="cs-CZ" sz="2400" i="1" dirty="0"/>
              <a:t>Nesmrtelnost </a:t>
            </a:r>
            <a:r>
              <a:rPr lang="cs-CZ" sz="2400" dirty="0"/>
              <a:t>(1990) poslední román psán česky</a:t>
            </a:r>
          </a:p>
          <a:p>
            <a:endParaRPr lang="cs-CZ" sz="2400" i="1" dirty="0"/>
          </a:p>
          <a:p>
            <a:r>
              <a:rPr lang="cs-CZ" sz="2400" dirty="0"/>
              <a:t>Opět získal české občanství v r.2019</a:t>
            </a:r>
          </a:p>
          <a:p>
            <a:endParaRPr lang="cs-CZ" sz="2400" dirty="0"/>
          </a:p>
          <a:p>
            <a:r>
              <a:rPr lang="cs-CZ" sz="2400" dirty="0"/>
              <a:t>Zemřel 11. 7. 2023 v Paříži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19540884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6F9363-AF66-3A54-D303-2078F5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42178"/>
            <a:ext cx="7729728" cy="1188720"/>
          </a:xfrm>
        </p:spPr>
        <p:txBody>
          <a:bodyPr/>
          <a:lstStyle/>
          <a:p>
            <a:r>
              <a:rPr lang="cs-CZ" dirty="0"/>
              <a:t>Zdroje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5C1EA23-0B94-C918-3992-4C85EF8C5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6" t="1250" r="6987" b="2810"/>
          <a:stretch/>
        </p:blipFill>
        <p:spPr>
          <a:xfrm>
            <a:off x="0" y="1849300"/>
            <a:ext cx="3332148" cy="50087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730FF6C-99F2-E297-B6B9-7661E375D08F}"/>
              </a:ext>
            </a:extLst>
          </p:cNvPr>
          <p:cNvSpPr txBox="1"/>
          <p:nvPr/>
        </p:nvSpPr>
        <p:spPr>
          <a:xfrm>
            <a:off x="3704253" y="2460824"/>
            <a:ext cx="75484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https://francais.radio.cz/les-livres-tcheques-incontournables-8501918/18</a:t>
            </a:r>
            <a:endParaRPr lang="cs-CZ" sz="2000" dirty="0">
              <a:solidFill>
                <a:schemeClr val="tx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https://www.ina.fr/ina-eclaire-actu/video/i04091605/milan-kundera-a-propos-de-la-plaisanterie</a:t>
            </a:r>
            <a:endParaRPr lang="cs-CZ" sz="2000" dirty="0">
              <a:solidFill>
                <a:schemeClr val="tx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BRIERRE, </a:t>
            </a:r>
            <a:r>
              <a:rPr lang="fr-FR" sz="2000" dirty="0"/>
              <a:t>Jean-Dominique. </a:t>
            </a:r>
            <a:r>
              <a:rPr lang="fr-FR" sz="2000" i="1" dirty="0"/>
              <a:t>Milan Kundera</a:t>
            </a:r>
            <a:r>
              <a:rPr lang="cs-CZ" sz="2000" i="1" dirty="0"/>
              <a:t> </a:t>
            </a:r>
            <a:r>
              <a:rPr lang="fr-FR" sz="2000" i="1" dirty="0"/>
              <a:t>: </a:t>
            </a:r>
            <a:r>
              <a:rPr lang="fr-FR" sz="2000" i="1" dirty="0" err="1"/>
              <a:t>život</a:t>
            </a:r>
            <a:r>
              <a:rPr lang="fr-FR" sz="2000" i="1" dirty="0"/>
              <a:t> </a:t>
            </a:r>
            <a:r>
              <a:rPr lang="fr-FR" sz="2000" i="1" dirty="0" err="1"/>
              <a:t>spisovatele</a:t>
            </a:r>
            <a:r>
              <a:rPr lang="fr-FR" sz="2000" dirty="0"/>
              <a:t>. </a:t>
            </a:r>
            <a:r>
              <a:rPr lang="fr-FR" sz="2000" dirty="0" err="1"/>
              <a:t>Praha</a:t>
            </a:r>
            <a:r>
              <a:rPr lang="fr-FR" sz="2000" dirty="0"/>
              <a:t>: </a:t>
            </a:r>
            <a:r>
              <a:rPr lang="fr-FR" sz="2000" dirty="0" err="1"/>
              <a:t>Argo</a:t>
            </a:r>
            <a:r>
              <a:rPr lang="fr-FR" sz="2000" dirty="0"/>
              <a:t>,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MISURELLA, Fred. </a:t>
            </a:r>
            <a:r>
              <a:rPr lang="fr-FR" sz="2000" i="1" dirty="0" err="1"/>
              <a:t>Understanding</a:t>
            </a:r>
            <a:r>
              <a:rPr lang="fr-FR" sz="2000" i="1" dirty="0"/>
              <a:t> Milan Kundera : public </a:t>
            </a:r>
            <a:r>
              <a:rPr lang="fr-FR" sz="2000" i="1" dirty="0" err="1"/>
              <a:t>events</a:t>
            </a:r>
            <a:r>
              <a:rPr lang="fr-FR" sz="2000" i="1" dirty="0"/>
              <a:t>, </a:t>
            </a:r>
            <a:r>
              <a:rPr lang="fr-FR" sz="2000" i="1" dirty="0" err="1"/>
              <a:t>private</a:t>
            </a:r>
            <a:r>
              <a:rPr lang="fr-FR" sz="2000" i="1" dirty="0"/>
              <a:t> </a:t>
            </a:r>
            <a:r>
              <a:rPr lang="fr-FR" sz="2000" i="1" dirty="0" err="1"/>
              <a:t>affairs</a:t>
            </a:r>
            <a:r>
              <a:rPr lang="fr-FR" sz="2000" dirty="0"/>
              <a:t>. </a:t>
            </a:r>
            <a:r>
              <a:rPr lang="en-US" sz="2000" dirty="0"/>
              <a:t>Columbia, S.C. : University of South Carolina Press, 1993.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7399431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ADE47-3D61-2A80-E4AF-CF9B1213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mládí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0B8FD8-14E3-1253-F177-BFAB50B7C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400" dirty="0" err="1"/>
              <a:t>Narodil</a:t>
            </a:r>
            <a:r>
              <a:rPr lang="fr-FR" sz="2400" dirty="0"/>
              <a:t> se v r. 1929 v </a:t>
            </a:r>
            <a:r>
              <a:rPr lang="cs-CZ" sz="2400" dirty="0"/>
              <a:t>Brně</a:t>
            </a:r>
          </a:p>
          <a:p>
            <a:endParaRPr lang="cs-CZ" sz="2400" dirty="0"/>
          </a:p>
          <a:p>
            <a:r>
              <a:rPr lang="cs-CZ" sz="2400" dirty="0"/>
              <a:t>Učil se hrát na klavír a komponovat</a:t>
            </a:r>
          </a:p>
          <a:p>
            <a:endParaRPr lang="cs-CZ" sz="2400" dirty="0"/>
          </a:p>
          <a:p>
            <a:r>
              <a:rPr lang="cs-CZ" sz="2400" dirty="0"/>
              <a:t>Za doby Protektorátu objevil svět literatury a začal psát básně</a:t>
            </a:r>
          </a:p>
          <a:p>
            <a:endParaRPr lang="cs-CZ" sz="2400" dirty="0"/>
          </a:p>
          <a:p>
            <a:r>
              <a:rPr lang="cs-CZ" sz="2400" dirty="0"/>
              <a:t>V roce 1947 vstoupil do Svazu Mládeže (KSČ pro mládež)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4784155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ADE47-3D61-2A80-E4AF-CF9B1213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50. léta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0B8FD8-14E3-1253-F177-BFAB50B7C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72087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Odmaturoval na gymnáziu v Brně v r.1948. </a:t>
            </a:r>
          </a:p>
          <a:p>
            <a:endParaRPr lang="cs-CZ" sz="2400" dirty="0"/>
          </a:p>
          <a:p>
            <a:r>
              <a:rPr lang="cs-CZ" sz="2400" dirty="0"/>
              <a:t>Studoval v Praze estetiku a literaturu, potom režii a </a:t>
            </a:r>
            <a:r>
              <a:rPr lang="cs-CZ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scenáristiku</a:t>
            </a:r>
          </a:p>
          <a:p>
            <a:endParaRPr lang="cs-CZ" sz="24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/>
              <a:t>Začal publikovat propagandistické básně v socialistických časopisech</a:t>
            </a:r>
          </a:p>
          <a:p>
            <a:endParaRPr lang="cs-CZ" sz="2400" dirty="0"/>
          </a:p>
          <a:p>
            <a:r>
              <a:rPr lang="cs-CZ" sz="2400" dirty="0"/>
              <a:t>Následuje doba komunistického tvoření: </a:t>
            </a:r>
            <a:r>
              <a:rPr lang="cs-CZ" sz="2400" i="1" dirty="0"/>
              <a:t>Člověk, zahrada širá</a:t>
            </a:r>
            <a:r>
              <a:rPr lang="cs-CZ" sz="2400" dirty="0"/>
              <a:t>, </a:t>
            </a:r>
            <a:r>
              <a:rPr lang="cs-CZ" sz="2400" i="1" dirty="0"/>
              <a:t>Poslední Máj</a:t>
            </a:r>
          </a:p>
        </p:txBody>
      </p:sp>
    </p:spTree>
    <p:extLst>
      <p:ext uri="{BB962C8B-B14F-4D97-AF65-F5344CB8AC3E}">
        <p14:creationId xmlns:p14="http://schemas.microsoft.com/office/powerpoint/2010/main" val="318187357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BA6FB-1FA9-BBAF-D8A5-A3084FEE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Kundera a destalinizace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4DE31-7661-2E11-2497-BC30D1F6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V r.1956 začíná tzv. proces ‚destalinizace‘</a:t>
            </a:r>
          </a:p>
          <a:p>
            <a:endParaRPr lang="cs-CZ" sz="2400" dirty="0"/>
          </a:p>
          <a:p>
            <a:r>
              <a:rPr lang="cs-CZ" sz="2400" dirty="0"/>
              <a:t>Kundera byl znovu přijat do KSČ</a:t>
            </a:r>
          </a:p>
          <a:p>
            <a:endParaRPr lang="cs-CZ" sz="2400" dirty="0"/>
          </a:p>
          <a:p>
            <a:r>
              <a:rPr lang="cs-CZ" sz="2400" dirty="0"/>
              <a:t>Krátká doba kulturní liberalizace (cca. do roku 1958)</a:t>
            </a:r>
          </a:p>
          <a:p>
            <a:endParaRPr lang="cs-CZ" sz="2400" dirty="0"/>
          </a:p>
          <a:p>
            <a:r>
              <a:rPr lang="cs-CZ" sz="2400" dirty="0"/>
              <a:t>Na konci 50. přestal psát poezii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87629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ACFD52-3F32-E6F2-F1E6-B52ECB22E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trans="39000" scaling="6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1332"/>
          <a:stretch/>
        </p:blipFill>
        <p:spPr>
          <a:xfrm>
            <a:off x="7100595" y="3176870"/>
            <a:ext cx="4555475" cy="3216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1BA6FB-1FA9-BBAF-D8A5-A3084FEE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60. : doba změny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4DE31-7661-2E11-2497-BC30D1F6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 r. 1962 začala opravdová liberalizace</a:t>
            </a:r>
            <a:endParaRPr lang="fr-FR" sz="2400" dirty="0"/>
          </a:p>
          <a:p>
            <a:endParaRPr lang="fr-FR" sz="2400" dirty="0"/>
          </a:p>
          <a:p>
            <a:r>
              <a:rPr lang="cs-CZ" sz="2400" dirty="0"/>
              <a:t>Někteří autoři cenzorováni za </a:t>
            </a:r>
            <a:br>
              <a:rPr lang="cs-CZ" sz="2400" dirty="0"/>
            </a:br>
            <a:br>
              <a:rPr lang="fr-FR" sz="2400" dirty="0"/>
            </a:br>
            <a:r>
              <a:rPr lang="cs-CZ" sz="2400" dirty="0"/>
              <a:t>stalinismu mohli znovu být publikováni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01813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BA6FB-1FA9-BBAF-D8A5-A3084FEE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Žert </a:t>
            </a:r>
            <a:r>
              <a:rPr lang="fr-FR" dirty="0"/>
              <a:t>(1967)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4DE31-7661-2E11-2497-BC30D1F60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191158" cy="3101983"/>
          </a:xfrm>
        </p:spPr>
        <p:txBody>
          <a:bodyPr>
            <a:normAutofit/>
          </a:bodyPr>
          <a:lstStyle/>
          <a:p>
            <a:r>
              <a:rPr lang="cs-CZ" sz="2400" dirty="0"/>
              <a:t>Psán mezi 1962-1965</a:t>
            </a:r>
          </a:p>
          <a:p>
            <a:endParaRPr lang="cs-CZ" sz="2400" dirty="0"/>
          </a:p>
          <a:p>
            <a:r>
              <a:rPr lang="cs-CZ" sz="2400" dirty="0"/>
              <a:t>Publikován v r.1967</a:t>
            </a:r>
          </a:p>
          <a:p>
            <a:endParaRPr lang="cs-CZ" sz="2400" dirty="0"/>
          </a:p>
          <a:p>
            <a:r>
              <a:rPr lang="cs-CZ" sz="2400" dirty="0"/>
              <a:t>Román nebyl cenzurován, bylo prodáno více jak 120 000 kusů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4656616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BA6FB-1FA9-BBAF-D8A5-A3084FEE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Žert </a:t>
            </a:r>
            <a:r>
              <a:rPr lang="fr-FR" dirty="0"/>
              <a:t>(1967)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4DE31-7661-2E11-2497-BC30D1F60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928" y="3019747"/>
            <a:ext cx="7729728" cy="3101983"/>
          </a:xfrm>
        </p:spPr>
        <p:txBody>
          <a:bodyPr>
            <a:normAutofit/>
          </a:bodyPr>
          <a:lstStyle/>
          <a:p>
            <a:r>
              <a:rPr lang="fr-FR" sz="2400" dirty="0"/>
              <a:t>O </a:t>
            </a:r>
            <a:r>
              <a:rPr lang="cs-CZ" sz="2400" dirty="0"/>
              <a:t>životě za komunismu</a:t>
            </a:r>
          </a:p>
          <a:p>
            <a:endParaRPr lang="cs-CZ" sz="2400" dirty="0"/>
          </a:p>
          <a:p>
            <a:r>
              <a:rPr lang="cs-CZ" sz="2400" dirty="0"/>
              <a:t>Obsahuje řada autobiografických prvků</a:t>
            </a:r>
          </a:p>
          <a:p>
            <a:endParaRPr lang="cs-CZ" sz="2400" dirty="0"/>
          </a:p>
          <a:p>
            <a:r>
              <a:rPr lang="cs-CZ" sz="2400" dirty="0"/>
              <a:t>Různé interpretace možné: o lidech, o lásce</a:t>
            </a:r>
          </a:p>
          <a:p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8A64A2-1A5A-A59F-4705-610F2D645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00" y="2535404"/>
            <a:ext cx="2733711" cy="407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55094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BA6FB-1FA9-BBAF-D8A5-A3084FEE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Pražské jaro (1968)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4DE31-7661-2E11-2497-BC30D1F60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667019" cy="3902715"/>
          </a:xfrm>
        </p:spPr>
        <p:txBody>
          <a:bodyPr>
            <a:normAutofit/>
          </a:bodyPr>
          <a:lstStyle/>
          <a:p>
            <a:r>
              <a:rPr lang="cs-CZ" sz="2400" dirty="0"/>
              <a:t>Nastoupil do čela strany reformátor Alexander Dubček</a:t>
            </a:r>
          </a:p>
          <a:p>
            <a:endParaRPr lang="cs-CZ" sz="2400" dirty="0"/>
          </a:p>
          <a:p>
            <a:r>
              <a:rPr lang="cs-CZ" sz="2400" dirty="0"/>
              <a:t>Cenzura je zrušena </a:t>
            </a:r>
          </a:p>
          <a:p>
            <a:endParaRPr lang="cs-CZ" sz="2400" dirty="0"/>
          </a:p>
          <a:p>
            <a:r>
              <a:rPr lang="cs-CZ" sz="2400" i="1" dirty="0"/>
              <a:t>Žert</a:t>
            </a:r>
            <a:r>
              <a:rPr lang="cs-CZ" sz="2400" dirty="0"/>
              <a:t> získal Cenu Svazu cs. spisovatelů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3477240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8922EAC-6E2C-A663-1E31-679C62498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8" y="651192"/>
            <a:ext cx="10582124" cy="5555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1BA6FB-1FA9-BBAF-D8A5-A3084FEE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Pražské jaro (1968)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4DE31-7661-2E11-2497-BC30D1F60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667019" cy="3902715"/>
          </a:xfrm>
        </p:spPr>
        <p:txBody>
          <a:bodyPr>
            <a:normAutofit/>
          </a:bodyPr>
          <a:lstStyle/>
          <a:p>
            <a:r>
              <a:rPr lang="cs-CZ" sz="2400" dirty="0"/>
              <a:t>21. VIII. : invaze vojsk Varšavské Smlouvy</a:t>
            </a:r>
          </a:p>
          <a:p>
            <a:endParaRPr lang="cs-CZ" sz="2400" dirty="0"/>
          </a:p>
          <a:p>
            <a:r>
              <a:rPr lang="cs-CZ" sz="2400" i="1" dirty="0"/>
              <a:t>Žert </a:t>
            </a:r>
            <a:r>
              <a:rPr lang="cs-CZ" sz="2400" dirty="0"/>
              <a:t>je přeložen do francouzštiny, Kundera odjel do Francie aby propagoval svůj román</a:t>
            </a:r>
          </a:p>
          <a:p>
            <a:endParaRPr lang="cs-CZ" sz="2400" dirty="0"/>
          </a:p>
          <a:p>
            <a:r>
              <a:rPr lang="cs-CZ" sz="2400" dirty="0"/>
              <a:t>V prosinci publikoval článek, v němž vyjádří naději na socialismu s ‚lidskou tváří‘ (</a:t>
            </a:r>
            <a:r>
              <a:rPr lang="cs-CZ" sz="2400" dirty="0" err="1"/>
              <a:t>Dubčekova</a:t>
            </a:r>
            <a:r>
              <a:rPr lang="cs-CZ" sz="2400" dirty="0"/>
              <a:t> politika)</a:t>
            </a:r>
            <a:endParaRPr lang="fr-FR" sz="24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8777856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Colis">
  <a:themeElements>
    <a:clrScheme name="Jaune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717</TotalTime>
  <Words>515</Words>
  <Application>Microsoft Office PowerPoint</Application>
  <PresentationFormat>Grand écran</PresentationFormat>
  <Paragraphs>97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Cambria</vt:lpstr>
      <vt:lpstr>Georgia</vt:lpstr>
      <vt:lpstr>Wingdings</vt:lpstr>
      <vt:lpstr>Colis</vt:lpstr>
      <vt:lpstr>MILAN KUNDERA</vt:lpstr>
      <vt:lpstr>mládí</vt:lpstr>
      <vt:lpstr>50. léta</vt:lpstr>
      <vt:lpstr>Kundera a destalinizace</vt:lpstr>
      <vt:lpstr>60. : doba změny</vt:lpstr>
      <vt:lpstr>Žert (1967)</vt:lpstr>
      <vt:lpstr>Žert (1967)</vt:lpstr>
      <vt:lpstr>Pražské jaro (1968)</vt:lpstr>
      <vt:lpstr>Pražské jaro (1968)</vt:lpstr>
      <vt:lpstr>Pražské jaro (1968)</vt:lpstr>
      <vt:lpstr>exil</vt:lpstr>
      <vt:lpstr>Francouzská éra</vt:lpstr>
      <vt:lpstr>Nesnesitelná lehkost bytí (1984)</vt:lpstr>
      <vt:lpstr>Život ve francii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MILAN KUNDERA</dc:title>
  <dc:creator>Patron</dc:creator>
  <cp:lastModifiedBy>Patron</cp:lastModifiedBy>
  <cp:revision>102</cp:revision>
  <dcterms:created xsi:type="dcterms:W3CDTF">2024-04-04T15:08:46Z</dcterms:created>
  <dcterms:modified xsi:type="dcterms:W3CDTF">2024-04-08T14:51:01Z</dcterms:modified>
</cp:coreProperties>
</file>