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1" autoAdjust="0"/>
    <p:restoredTop sz="95768" autoAdjust="0"/>
  </p:normalViewPr>
  <p:slideViewPr>
    <p:cSldViewPr snapToGrid="0">
      <p:cViewPr>
        <p:scale>
          <a:sx n="123" d="100"/>
          <a:sy n="123" d="100"/>
        </p:scale>
        <p:origin x="-606" y="1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perspectives</a:t>
            </a:r>
            <a:r>
              <a:rPr lang="cs-CZ" dirty="0"/>
              <a:t> II</a:t>
            </a:r>
          </a:p>
        </p:txBody>
      </p:sp>
      <p:sp>
        <p:nvSpPr>
          <p:cNvPr id="6151" name="Subtitle 3">
            <a:extLst>
              <a:ext uri="{FF2B5EF4-FFF2-40B4-BE49-F238E27FC236}">
                <a16:creationId xmlns:a16="http://schemas.microsoft.com/office/drawing/2014/main" id="{5116ADE3-DF14-702B-3EB3-B928CCC89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endParaRPr lang="en-US"/>
          </a:p>
        </p:txBody>
      </p:sp>
      <p:pic>
        <p:nvPicPr>
          <p:cNvPr id="6146" name="Picture 2" descr="Lunch lecture series to provide cultural perspectives | DailyNews">
            <a:extLst>
              <a:ext uri="{FF2B5EF4-FFF2-40B4-BE49-F238E27FC236}">
                <a16:creationId xmlns:a16="http://schemas.microsoft.com/office/drawing/2014/main" id="{83BE3F1A-B4AB-8BB7-9C2E-7C969DF4C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9" r="12727" b="-1"/>
          <a:stretch/>
        </p:blipFill>
        <p:spPr bwMode="auto">
          <a:xfrm>
            <a:off x="6096000" y="10"/>
            <a:ext cx="6096000" cy="685798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288B9A-6FE6-D5FB-C1F7-65CA6CA27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7BD616-F770-1A12-4C65-9794F822B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5135" name="Text Placeholder 3">
            <a:extLst>
              <a:ext uri="{FF2B5EF4-FFF2-40B4-BE49-F238E27FC236}">
                <a16:creationId xmlns:a16="http://schemas.microsoft.com/office/drawing/2014/main" id="{E19EDF27-854D-E828-EBAF-BF6EAF7D12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137" name="Title 4">
            <a:extLst>
              <a:ext uri="{FF2B5EF4-FFF2-40B4-BE49-F238E27FC236}">
                <a16:creationId xmlns:a16="http://schemas.microsoft.com/office/drawing/2014/main" id="{6BD0BB53-710A-FEDD-0E65-F5416EBD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sp>
        <p:nvSpPr>
          <p:cNvPr id="5139" name="Text Placeholder 5">
            <a:extLst>
              <a:ext uri="{FF2B5EF4-FFF2-40B4-BE49-F238E27FC236}">
                <a16:creationId xmlns:a16="http://schemas.microsoft.com/office/drawing/2014/main" id="{7558CE3C-D17A-41D5-C085-8074B4F440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/>
          <a:lstStyle/>
          <a:p>
            <a:endParaRPr lang="en-US"/>
          </a:p>
        </p:txBody>
      </p:sp>
      <p:pic>
        <p:nvPicPr>
          <p:cNvPr id="5122" name="Picture 2" descr="Culture Shock Stages: Everything You Need to Know">
            <a:extLst>
              <a:ext uri="{FF2B5EF4-FFF2-40B4-BE49-F238E27FC236}">
                <a16:creationId xmlns:a16="http://schemas.microsoft.com/office/drawing/2014/main" id="{40B1338F-D71C-9407-D085-164A842ACC36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7770" b="-3"/>
          <a:stretch/>
        </p:blipFill>
        <p:spPr bwMode="auto">
          <a:xfrm>
            <a:off x="720000" y="1701505"/>
            <a:ext cx="5219998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ulture Shock">
            <a:extLst>
              <a:ext uri="{FF2B5EF4-FFF2-40B4-BE49-F238E27FC236}">
                <a16:creationId xmlns:a16="http://schemas.microsoft.com/office/drawing/2014/main" id="{112A444C-94F3-7747-F307-520BEA572EC6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6" b="1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5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B417A1-B35C-E892-A8FD-E0A578DF0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F9A173-EFA8-1390-773F-1FAC58D3E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4CF363B-552F-9C4B-A05A-2F264EDF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Pragmatics</a:t>
            </a:r>
            <a:r>
              <a:rPr lang="cs-CZ" dirty="0"/>
              <a:t> and </a:t>
            </a:r>
            <a:r>
              <a:rPr lang="cs-CZ" dirty="0" err="1"/>
              <a:t>Discourse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6652E3A-B3FA-BEF5-489A-758CA39F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communication</a:t>
            </a:r>
            <a:r>
              <a:rPr lang="cs-CZ" dirty="0"/>
              <a:t> are </a:t>
            </a:r>
            <a:r>
              <a:rPr lang="cs-CZ" dirty="0" err="1"/>
              <a:t>motre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and </a:t>
            </a:r>
            <a:r>
              <a:rPr lang="cs-CZ" dirty="0" err="1"/>
              <a:t>grammar</a:t>
            </a:r>
            <a:r>
              <a:rPr lang="cs-CZ" dirty="0"/>
              <a:t>, </a:t>
            </a:r>
            <a:r>
              <a:rPr lang="cs-CZ" dirty="0" err="1"/>
              <a:t>also</a:t>
            </a:r>
            <a:r>
              <a:rPr lang="cs-CZ" dirty="0"/>
              <a:t> a </a:t>
            </a:r>
            <a:r>
              <a:rPr lang="cs-CZ" dirty="0" err="1"/>
              <a:t>reflection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speakers</a:t>
            </a:r>
            <a:endParaRPr lang="cs-CZ" dirty="0"/>
          </a:p>
          <a:p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doesn´t</a:t>
            </a:r>
            <a:r>
              <a:rPr lang="cs-CZ" dirty="0"/>
              <a:t> </a:t>
            </a:r>
            <a:r>
              <a:rPr lang="cs-CZ" dirty="0" err="1"/>
              <a:t>occur</a:t>
            </a:r>
            <a:r>
              <a:rPr lang="cs-CZ" dirty="0"/>
              <a:t> in </a:t>
            </a:r>
            <a:r>
              <a:rPr lang="cs-CZ" dirty="0" err="1"/>
              <a:t>isolation</a:t>
            </a:r>
            <a:r>
              <a:rPr lang="cs-CZ" dirty="0"/>
              <a:t> (type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, </a:t>
            </a:r>
            <a:r>
              <a:rPr lang="cs-CZ" dirty="0" err="1"/>
              <a:t>choice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, tone…</a:t>
            </a:r>
          </a:p>
          <a:p>
            <a:r>
              <a:rPr lang="cs-CZ" dirty="0"/>
              <a:t>„</a:t>
            </a:r>
            <a:r>
              <a:rPr lang="cs-CZ" dirty="0" err="1"/>
              <a:t>It´s</a:t>
            </a:r>
            <a:r>
              <a:rPr lang="cs-CZ" dirty="0"/>
              <a:t> just </a:t>
            </a:r>
            <a:r>
              <a:rPr lang="cs-CZ" dirty="0" err="1"/>
              <a:t>about</a:t>
            </a:r>
            <a:r>
              <a:rPr lang="cs-CZ" dirty="0"/>
              <a:t> a </a:t>
            </a:r>
            <a:r>
              <a:rPr lang="cs-CZ" dirty="0" err="1"/>
              <a:t>lunchtime</a:t>
            </a:r>
            <a:r>
              <a:rPr lang="cs-CZ" dirty="0"/>
              <a:t>“???</a:t>
            </a:r>
          </a:p>
        </p:txBody>
      </p:sp>
    </p:spTree>
    <p:extLst>
      <p:ext uri="{BB962C8B-B14F-4D97-AF65-F5344CB8AC3E}">
        <p14:creationId xmlns:p14="http://schemas.microsoft.com/office/powerpoint/2010/main" val="10821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D00698-38F6-C15D-1DDD-506A10498C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6F4D5F-F303-79C1-5101-6735BD1AB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96D2EE-1FFD-1E09-9702-5E436C50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Pragmatics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54A8D2-4DDE-B4F6-A7BC-5C58B404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r>
              <a:rPr lang="cs-CZ" dirty="0"/>
              <a:t>study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</a:t>
            </a:r>
            <a:r>
              <a:rPr lang="cs-CZ" dirty="0" err="1"/>
              <a:t>communication</a:t>
            </a:r>
            <a:r>
              <a:rPr lang="cs-CZ" dirty="0"/>
              <a:t> (</a:t>
            </a:r>
            <a:r>
              <a:rPr lang="cs-CZ" dirty="0" err="1"/>
              <a:t>functions</a:t>
            </a:r>
            <a:r>
              <a:rPr lang="cs-CZ" dirty="0"/>
              <a:t>, </a:t>
            </a:r>
            <a:r>
              <a:rPr lang="cs-CZ" dirty="0" err="1"/>
              <a:t>rulesof</a:t>
            </a:r>
            <a:r>
              <a:rPr lang="cs-CZ" dirty="0"/>
              <a:t> </a:t>
            </a:r>
            <a:r>
              <a:rPr lang="cs-CZ" dirty="0" err="1"/>
              <a:t>discourse</a:t>
            </a:r>
            <a:r>
              <a:rPr lang="cs-CZ" dirty="0"/>
              <a:t>, </a:t>
            </a:r>
            <a:r>
              <a:rPr lang="cs-CZ" dirty="0" err="1"/>
              <a:t>structure</a:t>
            </a:r>
            <a:r>
              <a:rPr lang="cs-CZ" dirty="0"/>
              <a:t>, </a:t>
            </a:r>
            <a:r>
              <a:rPr lang="cs-CZ" dirty="0" err="1"/>
              <a:t>appropriateness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c. </a:t>
            </a:r>
            <a:r>
              <a:rPr lang="cs-CZ" dirty="0" err="1"/>
              <a:t>interactions</a:t>
            </a:r>
            <a:r>
              <a:rPr lang="cs-CZ" dirty="0"/>
              <a:t>)</a:t>
            </a:r>
          </a:p>
          <a:p>
            <a:r>
              <a:rPr lang="cs-CZ" dirty="0" err="1"/>
              <a:t>Pragmatic</a:t>
            </a:r>
            <a:r>
              <a:rPr lang="cs-CZ" dirty="0"/>
              <a:t> </a:t>
            </a:r>
            <a:r>
              <a:rPr lang="cs-CZ" dirty="0" err="1"/>
              <a:t>competence</a:t>
            </a:r>
            <a:r>
              <a:rPr lang="cs-CZ" dirty="0"/>
              <a:t>: </a:t>
            </a:r>
            <a:r>
              <a:rPr lang="cs-CZ" dirty="0" err="1"/>
              <a:t>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interlocutors</a:t>
            </a:r>
            <a:r>
              <a:rPr lang="cs-CZ" dirty="0"/>
              <a:t> to </a:t>
            </a:r>
            <a:r>
              <a:rPr lang="cs-CZ" dirty="0" err="1"/>
              <a:t>participate</a:t>
            </a:r>
            <a:r>
              <a:rPr lang="cs-CZ" dirty="0"/>
              <a:t> </a:t>
            </a:r>
            <a:r>
              <a:rPr lang="cs-CZ" dirty="0" err="1"/>
              <a:t>effectively</a:t>
            </a:r>
            <a:r>
              <a:rPr lang="cs-CZ" dirty="0"/>
              <a:t> and </a:t>
            </a:r>
            <a:r>
              <a:rPr lang="cs-CZ" dirty="0" err="1"/>
              <a:t>appropriately</a:t>
            </a:r>
            <a:r>
              <a:rPr lang="cs-CZ" dirty="0"/>
              <a:t> in </a:t>
            </a:r>
            <a:r>
              <a:rPr lang="cs-CZ" dirty="0" err="1"/>
              <a:t>interactions</a:t>
            </a:r>
            <a:r>
              <a:rPr lang="cs-CZ" dirty="0"/>
              <a:t> (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: status, gender, </a:t>
            </a:r>
            <a:r>
              <a:rPr lang="cs-CZ" dirty="0" err="1"/>
              <a:t>age</a:t>
            </a:r>
            <a:r>
              <a:rPr lang="cs-CZ" dirty="0"/>
              <a:t>,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knowledge</a:t>
            </a:r>
            <a:r>
              <a:rPr lang="cs-CZ" dirty="0"/>
              <a:t>: </a:t>
            </a:r>
            <a:r>
              <a:rPr lang="cs-CZ" dirty="0" err="1"/>
              <a:t>politeness</a:t>
            </a:r>
            <a:r>
              <a:rPr lang="cs-CZ" dirty="0"/>
              <a:t> </a:t>
            </a:r>
            <a:r>
              <a:rPr lang="cs-CZ" dirty="0" err="1"/>
              <a:t>codes</a:t>
            </a:r>
            <a:r>
              <a:rPr lang="cs-CZ" dirty="0"/>
              <a:t>, non-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cues</a:t>
            </a:r>
            <a:r>
              <a:rPr lang="cs-CZ" dirty="0"/>
              <a:t>)</a:t>
            </a:r>
          </a:p>
          <a:p>
            <a:r>
              <a:rPr lang="cs-CZ" dirty="0" err="1"/>
              <a:t>Difficult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later</a:t>
            </a:r>
            <a:r>
              <a:rPr lang="cs-CZ" dirty="0"/>
              <a:t>“ by </a:t>
            </a:r>
            <a:r>
              <a:rPr lang="cs-CZ" dirty="0" err="1"/>
              <a:t>Americans</a:t>
            </a:r>
            <a:r>
              <a:rPr lang="cs-CZ" dirty="0"/>
              <a:t> not </a:t>
            </a:r>
            <a:r>
              <a:rPr lang="cs-CZ" dirty="0" err="1"/>
              <a:t>intended</a:t>
            </a:r>
            <a:r>
              <a:rPr lang="cs-CZ" dirty="0"/>
              <a:t> as </a:t>
            </a:r>
            <a:r>
              <a:rPr lang="cs-CZ" dirty="0" err="1"/>
              <a:t>actual</a:t>
            </a:r>
            <a:r>
              <a:rPr lang="cs-CZ" dirty="0"/>
              <a:t> </a:t>
            </a:r>
            <a:r>
              <a:rPr lang="cs-CZ" dirty="0" err="1"/>
              <a:t>commitments</a:t>
            </a:r>
            <a:r>
              <a:rPr lang="cs-CZ" dirty="0"/>
              <a:t> to meeting, but solidarity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speaker</a:t>
            </a:r>
            <a:endParaRPr lang="cs-CZ" dirty="0"/>
          </a:p>
          <a:p>
            <a:r>
              <a:rPr lang="cs-CZ" dirty="0" err="1"/>
              <a:t>Chinese</a:t>
            </a:r>
            <a:r>
              <a:rPr lang="cs-CZ" dirty="0"/>
              <a:t>: „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eaten</a:t>
            </a:r>
            <a:r>
              <a:rPr lang="cs-CZ" dirty="0"/>
              <a:t>?“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26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A55643-BCC1-25A7-44E7-432032EDA7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521EDC-B6A6-43DB-7A17-ABC1DB01C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324BBF-7152-BDA3-D88E-D7E59690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High</a:t>
            </a:r>
            <a:r>
              <a:rPr lang="cs-CZ" dirty="0"/>
              <a:t>/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context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B7C150-EAC7-9E49-22F6-607F45678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6841"/>
            <a:ext cx="10753200" cy="4771159"/>
          </a:xfrm>
        </p:spPr>
        <p:txBody>
          <a:bodyPr/>
          <a:lstStyle/>
          <a:p>
            <a:r>
              <a:rPr lang="cs-CZ" dirty="0" err="1"/>
              <a:t>High-context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: in </a:t>
            </a:r>
            <a:r>
              <a:rPr lang="cs-CZ" dirty="0" err="1"/>
              <a:t>cultures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emphasise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interactions</a:t>
            </a:r>
            <a:r>
              <a:rPr lang="cs-CZ" dirty="0"/>
              <a:t> (</a:t>
            </a:r>
            <a:r>
              <a:rPr lang="cs-CZ" dirty="0" err="1"/>
              <a:t>speaker´s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roles</a:t>
            </a:r>
            <a:r>
              <a:rPr lang="cs-CZ" dirty="0"/>
              <a:t>, gender, </a:t>
            </a:r>
            <a:r>
              <a:rPr lang="cs-CZ" dirty="0" err="1"/>
              <a:t>age</a:t>
            </a:r>
            <a:r>
              <a:rPr lang="cs-CZ" dirty="0"/>
              <a:t>…)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physical</a:t>
            </a:r>
            <a:r>
              <a:rPr lang="cs-CZ" dirty="0"/>
              <a:t> environment</a:t>
            </a:r>
          </a:p>
          <a:p>
            <a:r>
              <a:rPr lang="cs-CZ" dirty="0" err="1"/>
              <a:t>Homogenous</a:t>
            </a:r>
            <a:r>
              <a:rPr lang="cs-CZ" dirty="0"/>
              <a:t>, </a:t>
            </a:r>
            <a:r>
              <a:rPr lang="cs-CZ" dirty="0" err="1"/>
              <a:t>collective</a:t>
            </a:r>
            <a:r>
              <a:rPr lang="cs-CZ" dirty="0"/>
              <a:t> </a:t>
            </a:r>
            <a:r>
              <a:rPr lang="cs-CZ" dirty="0" err="1"/>
              <a:t>cultures</a:t>
            </a:r>
            <a:r>
              <a:rPr lang="cs-CZ" dirty="0"/>
              <a:t>: </a:t>
            </a:r>
            <a:r>
              <a:rPr lang="cs-CZ" dirty="0" err="1"/>
              <a:t>China</a:t>
            </a:r>
            <a:r>
              <a:rPr lang="cs-CZ" dirty="0"/>
              <a:t>, Japan, Korea; long </a:t>
            </a: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r>
              <a:rPr lang="cs-CZ" dirty="0" err="1"/>
              <a:t>Low-context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: </a:t>
            </a:r>
            <a:r>
              <a:rPr lang="cs-CZ" dirty="0" err="1"/>
              <a:t>culturess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stress </a:t>
            </a:r>
            <a:r>
              <a:rPr lang="cs-CZ" dirty="0" err="1"/>
              <a:t>communication</a:t>
            </a:r>
            <a:r>
              <a:rPr lang="cs-CZ" dirty="0"/>
              <a:t> via explicit </a:t>
            </a:r>
            <a:r>
              <a:rPr lang="cs-CZ" dirty="0" err="1"/>
              <a:t>verbal</a:t>
            </a:r>
            <a:r>
              <a:rPr lang="cs-CZ" dirty="0"/>
              <a:t> </a:t>
            </a:r>
            <a:r>
              <a:rPr lang="cs-CZ" dirty="0" err="1"/>
              <a:t>messages</a:t>
            </a:r>
            <a:endParaRPr lang="cs-CZ" dirty="0"/>
          </a:p>
          <a:p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regarded</a:t>
            </a:r>
            <a:r>
              <a:rPr lang="cs-CZ" dirty="0"/>
              <a:t> as independent </a:t>
            </a:r>
            <a:r>
              <a:rPr lang="cs-CZ" dirty="0" err="1"/>
              <a:t>act</a:t>
            </a:r>
            <a:r>
              <a:rPr lang="cs-CZ" dirty="0"/>
              <a:t> performer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speakers</a:t>
            </a:r>
            <a:r>
              <a:rPr lang="cs-CZ" dirty="0"/>
              <a:t> and </a:t>
            </a:r>
            <a:r>
              <a:rPr lang="cs-CZ" dirty="0" err="1"/>
              <a:t>listeners</a:t>
            </a:r>
            <a:endParaRPr lang="cs-CZ" dirty="0"/>
          </a:p>
          <a:p>
            <a:r>
              <a:rPr lang="cs-CZ" dirty="0" err="1"/>
              <a:t>Speakers</a:t>
            </a:r>
            <a:r>
              <a:rPr lang="cs-CZ" dirty="0"/>
              <a:t>/</a:t>
            </a:r>
            <a:r>
              <a:rPr lang="cs-CZ" dirty="0" err="1"/>
              <a:t>listeners</a:t>
            </a:r>
            <a:r>
              <a:rPr lang="cs-CZ" dirty="0"/>
              <a:t>: </a:t>
            </a:r>
            <a:r>
              <a:rPr lang="cs-CZ" dirty="0" err="1"/>
              <a:t>seen</a:t>
            </a:r>
            <a:r>
              <a:rPr lang="cs-CZ" dirty="0"/>
              <a:t> as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individuals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8680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8D2094-DB23-E082-33AC-782C55342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D4ED5E-79FC-63E6-78A5-E89B41F69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3F4018-42E2-ED49-D1C3-1133FB58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 descr="Obsah obrázku text, Publikace, papír, Tisk&#10;&#10;Popis byl vytvořen automaticky">
            <a:extLst>
              <a:ext uri="{FF2B5EF4-FFF2-40B4-BE49-F238E27FC236}">
                <a16:creationId xmlns:a16="http://schemas.microsoft.com/office/drawing/2014/main" id="{DDBD04E5-5D65-AC21-E301-9CACE3CE8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195095" y="930708"/>
            <a:ext cx="6701741" cy="50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7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3DF7FD-6F11-DFD3-FE45-1D23E26E0B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3C891-4FE4-C900-5540-AD7067548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CCC4D2-151A-3A7A-AB68-FD2B9EDD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err="1"/>
              <a:t>Ethnocentrism</a:t>
            </a:r>
            <a:endParaRPr lang="cs-CZ" sz="2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A8715C-1050-69EC-836C-EF477EB1169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371600"/>
            <a:ext cx="5308841" cy="463399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2000" dirty="0" err="1"/>
              <a:t>Belief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intrinsic</a:t>
            </a:r>
            <a:r>
              <a:rPr lang="cs-CZ" sz="2000" dirty="0"/>
              <a:t> superiority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own</a:t>
            </a:r>
            <a:r>
              <a:rPr lang="cs-CZ" sz="2000" dirty="0"/>
              <a:t> ś </a:t>
            </a:r>
            <a:r>
              <a:rPr lang="cs-CZ" sz="2000" dirty="0" err="1"/>
              <a:t>own</a:t>
            </a:r>
            <a:r>
              <a:rPr lang="cs-CZ" sz="2000" dirty="0"/>
              <a:t> </a:t>
            </a:r>
            <a:r>
              <a:rPr lang="cs-CZ" sz="2000" dirty="0" err="1"/>
              <a:t>culture</a:t>
            </a:r>
            <a:r>
              <a:rPr lang="cs-CZ" sz="2000" dirty="0"/>
              <a:t>, </a:t>
            </a:r>
            <a:r>
              <a:rPr lang="cs-CZ" sz="2000" dirty="0" err="1"/>
              <a:t>language</a:t>
            </a:r>
            <a:r>
              <a:rPr lang="cs-CZ" sz="2000" dirty="0"/>
              <a:t>, </a:t>
            </a:r>
            <a:r>
              <a:rPr lang="cs-CZ" sz="2000" dirty="0" err="1"/>
              <a:t>ethnic</a:t>
            </a:r>
            <a:r>
              <a:rPr lang="cs-CZ" sz="2000" dirty="0"/>
              <a:t> </a:t>
            </a:r>
            <a:r>
              <a:rPr lang="cs-CZ" sz="2000" dirty="0" err="1"/>
              <a:t>group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 err="1"/>
              <a:t>Involves</a:t>
            </a:r>
            <a:r>
              <a:rPr lang="cs-CZ" sz="2000" dirty="0"/>
              <a:t> </a:t>
            </a:r>
            <a:r>
              <a:rPr lang="cs-CZ" sz="2000" dirty="0" err="1"/>
              <a:t>emotions</a:t>
            </a:r>
            <a:endParaRPr lang="cs-CZ" sz="2000" dirty="0"/>
          </a:p>
          <a:p>
            <a:pPr>
              <a:spcAft>
                <a:spcPts val="600"/>
              </a:spcAft>
            </a:pPr>
            <a:r>
              <a:rPr lang="cs-CZ" sz="2000" dirty="0" err="1"/>
              <a:t>Highly</a:t>
            </a:r>
            <a:r>
              <a:rPr lang="cs-CZ" sz="2000" dirty="0"/>
              <a:t> </a:t>
            </a:r>
            <a:r>
              <a:rPr lang="cs-CZ" sz="2000" dirty="0" err="1"/>
              <a:t>subjective</a:t>
            </a:r>
            <a:r>
              <a:rPr lang="cs-CZ" sz="2000" dirty="0"/>
              <a:t>, </a:t>
            </a:r>
            <a:r>
              <a:rPr lang="cs-CZ" sz="2000" dirty="0" err="1"/>
              <a:t>personal</a:t>
            </a:r>
            <a:r>
              <a:rPr lang="cs-CZ" sz="2000" dirty="0"/>
              <a:t>, </a:t>
            </a:r>
            <a:r>
              <a:rPr lang="cs-CZ" sz="2000" dirty="0" err="1"/>
              <a:t>emotional</a:t>
            </a:r>
            <a:r>
              <a:rPr lang="cs-CZ" sz="2000" dirty="0"/>
              <a:t>, </a:t>
            </a:r>
            <a:r>
              <a:rPr lang="cs-CZ" sz="2000" dirty="0" err="1"/>
              <a:t>usually</a:t>
            </a:r>
            <a:r>
              <a:rPr lang="cs-CZ" sz="2000" dirty="0"/>
              <a:t> </a:t>
            </a:r>
            <a:r>
              <a:rPr lang="cs-CZ" sz="2000" dirty="0" err="1"/>
              <a:t>subconscious</a:t>
            </a:r>
            <a:r>
              <a:rPr lang="cs-CZ" sz="2000" dirty="0"/>
              <a:t> </a:t>
            </a:r>
          </a:p>
          <a:p>
            <a:pPr>
              <a:spcAft>
                <a:spcPts val="600"/>
              </a:spcAft>
            </a:pPr>
            <a:r>
              <a:rPr lang="cs-CZ" sz="2000" dirty="0" err="1"/>
              <a:t>Tendency</a:t>
            </a:r>
            <a:r>
              <a:rPr lang="cs-CZ" sz="2000" dirty="0"/>
              <a:t> to </a:t>
            </a:r>
            <a:r>
              <a:rPr lang="cs-CZ" sz="2000" dirty="0" err="1"/>
              <a:t>judge</a:t>
            </a:r>
            <a:r>
              <a:rPr lang="cs-CZ" sz="2000" dirty="0"/>
              <a:t> (</a:t>
            </a:r>
            <a:r>
              <a:rPr lang="cs-CZ" sz="2000" dirty="0" err="1"/>
              <a:t>personal</a:t>
            </a:r>
            <a:r>
              <a:rPr lang="cs-CZ" sz="2000" dirty="0"/>
              <a:t> </a:t>
            </a:r>
            <a:r>
              <a:rPr lang="cs-CZ" sz="2000" dirty="0" err="1"/>
              <a:t>cultural</a:t>
            </a:r>
            <a:r>
              <a:rPr lang="cs-CZ" sz="2000" dirty="0"/>
              <a:t> </a:t>
            </a:r>
            <a:r>
              <a:rPr lang="cs-CZ" sz="2000" dirty="0" err="1"/>
              <a:t>standards</a:t>
            </a:r>
            <a:r>
              <a:rPr lang="cs-CZ" sz="2000" dirty="0"/>
              <a:t>)</a:t>
            </a:r>
          </a:p>
          <a:p>
            <a:pPr>
              <a:spcAft>
                <a:spcPts val="600"/>
              </a:spcAft>
            </a:pPr>
            <a:r>
              <a:rPr lang="cs-CZ" sz="2000" dirty="0" err="1"/>
              <a:t>Everyone</a:t>
            </a:r>
            <a:endParaRPr lang="cs-CZ" sz="2000" dirty="0"/>
          </a:p>
        </p:txBody>
      </p:sp>
      <p:pic>
        <p:nvPicPr>
          <p:cNvPr id="2050" name="Picture 2" descr="UNCONCSIOUSLY ETHNOCENTRIC. Have you ever been exposed to something… | by  MwaiClaireWanjiru | Medium">
            <a:extLst>
              <a:ext uri="{FF2B5EF4-FFF2-40B4-BE49-F238E27FC236}">
                <a16:creationId xmlns:a16="http://schemas.microsoft.com/office/drawing/2014/main" id="{D4F65EAA-F31C-A974-4717-C017FCBEC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" r="2" b="23180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2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665E6F-3092-C8EF-D491-C2FBFFF0B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ED1D12-C1B4-6A26-3DA0-C7CF8B4F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5C96C6-2B92-166F-A9EC-281FDD77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720820-09CA-3531-BA9C-8DFD9E78855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 err="1"/>
              <a:t>Languages</a:t>
            </a:r>
            <a:r>
              <a:rPr lang="cs-CZ" sz="2800" dirty="0"/>
              <a:t> (</a:t>
            </a:r>
            <a:r>
              <a:rPr lang="cs-CZ" sz="2800" dirty="0" err="1"/>
              <a:t>China</a:t>
            </a:r>
            <a:r>
              <a:rPr lang="cs-CZ" sz="2800" dirty="0"/>
              <a:t>: </a:t>
            </a:r>
            <a:r>
              <a:rPr lang="cs-CZ" sz="2800" dirty="0" err="1"/>
              <a:t>middle</a:t>
            </a:r>
            <a:r>
              <a:rPr lang="cs-CZ" sz="2800" dirty="0"/>
              <a:t> </a:t>
            </a:r>
            <a:r>
              <a:rPr lang="cs-CZ" sz="2800" dirty="0" err="1"/>
              <a:t>kingdom</a:t>
            </a:r>
            <a:r>
              <a:rPr lang="cs-CZ" sz="2800" dirty="0"/>
              <a:t>; </a:t>
            </a:r>
            <a:r>
              <a:rPr lang="cs-CZ" sz="2800" dirty="0" err="1"/>
              <a:t>Navajo</a:t>
            </a:r>
            <a:r>
              <a:rPr lang="cs-CZ" sz="2800" dirty="0"/>
              <a:t>/ Roma </a:t>
            </a:r>
            <a:r>
              <a:rPr lang="cs-CZ" sz="2800" dirty="0" err="1"/>
              <a:t>people</a:t>
            </a:r>
            <a:r>
              <a:rPr lang="cs-CZ" sz="2800" dirty="0"/>
              <a:t> = </a:t>
            </a:r>
            <a:r>
              <a:rPr lang="cs-CZ" sz="2800" dirty="0" err="1"/>
              <a:t>people</a:t>
            </a:r>
            <a:r>
              <a:rPr lang="cs-CZ" sz="2800" dirty="0"/>
              <a:t>; </a:t>
            </a:r>
            <a:r>
              <a:rPr lang="cs-CZ" sz="2800" i="1" dirty="0"/>
              <a:t>non-</a:t>
            </a:r>
            <a:r>
              <a:rPr lang="cs-CZ" sz="2800" i="1" dirty="0" err="1"/>
              <a:t>Diné</a:t>
            </a:r>
            <a:r>
              <a:rPr lang="cs-CZ" sz="2800" i="1" dirty="0"/>
              <a:t>, non-Roma</a:t>
            </a:r>
            <a:r>
              <a:rPr lang="cs-CZ" sz="2800" dirty="0"/>
              <a:t>: non-</a:t>
            </a:r>
            <a:r>
              <a:rPr lang="cs-CZ" sz="2800" dirty="0" err="1"/>
              <a:t>people</a:t>
            </a:r>
            <a:r>
              <a:rPr lang="cs-CZ" sz="2800" dirty="0"/>
              <a:t>, </a:t>
            </a:r>
            <a:r>
              <a:rPr lang="cs-CZ" sz="2800" dirty="0" err="1"/>
              <a:t>lesser</a:t>
            </a:r>
            <a:r>
              <a:rPr lang="cs-CZ" sz="2800" dirty="0"/>
              <a:t> status; USA: </a:t>
            </a:r>
            <a:r>
              <a:rPr lang="cs-CZ" sz="2800" dirty="0" err="1"/>
              <a:t>Americans</a:t>
            </a:r>
            <a:endParaRPr lang="cs-CZ" sz="2800" dirty="0"/>
          </a:p>
          <a:p>
            <a:pPr>
              <a:spcAft>
                <a:spcPts val="600"/>
              </a:spcAft>
            </a:pPr>
            <a:r>
              <a:rPr lang="cs-CZ" sz="2800" dirty="0" err="1"/>
              <a:t>Reflected</a:t>
            </a:r>
            <a:r>
              <a:rPr lang="cs-CZ" sz="2800" dirty="0"/>
              <a:t> in </a:t>
            </a:r>
            <a:r>
              <a:rPr lang="cs-CZ" sz="2800" dirty="0" err="1"/>
              <a:t>maps</a:t>
            </a:r>
            <a:r>
              <a:rPr lang="cs-CZ" sz="2800" dirty="0"/>
              <a:t>  </a:t>
            </a:r>
          </a:p>
          <a:p>
            <a:endParaRPr lang="cs-CZ" dirty="0"/>
          </a:p>
        </p:txBody>
      </p:sp>
      <p:pic>
        <p:nvPicPr>
          <p:cNvPr id="8" name="Zástupný obsah 7" descr="Obsah obrázku text, kreslené, Kreslený film, ilustrace&#10;&#10;Popis byl vytvořen automaticky">
            <a:extLst>
              <a:ext uri="{FF2B5EF4-FFF2-40B4-BE49-F238E27FC236}">
                <a16:creationId xmlns:a16="http://schemas.microsoft.com/office/drawing/2014/main" id="{D1806C3F-0F90-8CF2-1618-703CC37C8562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0" y="1558073"/>
            <a:ext cx="5219700" cy="2395157"/>
          </a:xfrm>
        </p:spPr>
      </p:pic>
    </p:spTree>
    <p:extLst>
      <p:ext uri="{BB962C8B-B14F-4D97-AF65-F5344CB8AC3E}">
        <p14:creationId xmlns:p14="http://schemas.microsoft.com/office/powerpoint/2010/main" val="268614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DC83CB-38E0-8B32-1C03-647E321FCC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6DE072-12CD-B3FF-F5A9-D4FC007D7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302ED7-6428-9DDE-DB0B-ABF37DA9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Ethnocentrism in Archaeology | Real Archaeology">
            <a:extLst>
              <a:ext uri="{FF2B5EF4-FFF2-40B4-BE49-F238E27FC236}">
                <a16:creationId xmlns:a16="http://schemas.microsoft.com/office/drawing/2014/main" id="{16A02A91-182E-102C-B765-3CE2C27065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23" y="1813302"/>
            <a:ext cx="6482715" cy="33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6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A88258-905C-D256-9438-6BC37844CA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D7D78-2D65-B18F-8917-C522DA0D11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B6F215-4EE6-224A-568C-89C07CDA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Stereotypes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DC649B-4C5C-412C-3DA3-7555674CD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Overgeneralized</a:t>
            </a:r>
            <a:r>
              <a:rPr lang="cs-CZ" dirty="0"/>
              <a:t>, </a:t>
            </a:r>
            <a:r>
              <a:rPr lang="cs-CZ" dirty="0" err="1"/>
              <a:t>exaggerated</a:t>
            </a:r>
            <a:r>
              <a:rPr lang="cs-CZ" dirty="0"/>
              <a:t>, </a:t>
            </a:r>
            <a:r>
              <a:rPr lang="cs-CZ" dirty="0" err="1"/>
              <a:t>oversiplified</a:t>
            </a:r>
            <a:r>
              <a:rPr lang="cs-CZ" dirty="0"/>
              <a:t> </a:t>
            </a:r>
            <a:r>
              <a:rPr lang="cs-CZ" dirty="0" err="1"/>
              <a:t>beliefs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use to </a:t>
            </a:r>
            <a:r>
              <a:rPr lang="cs-CZ" dirty="0" err="1"/>
              <a:t>categorize</a:t>
            </a:r>
            <a:r>
              <a:rPr lang="cs-CZ" dirty="0"/>
              <a:t>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cs-CZ" dirty="0"/>
          </a:p>
          <a:p>
            <a:r>
              <a:rPr lang="cs-CZ" dirty="0" err="1"/>
              <a:t>Psychological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, </a:t>
            </a:r>
            <a:r>
              <a:rPr lang="cs-CZ" dirty="0" err="1"/>
              <a:t>members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ascribe</a:t>
            </a:r>
            <a:r>
              <a:rPr lang="cs-CZ" dirty="0"/>
              <a:t> </a:t>
            </a:r>
            <a:r>
              <a:rPr lang="cs-CZ" dirty="0" err="1"/>
              <a:t>characteristics</a:t>
            </a:r>
            <a:r>
              <a:rPr lang="cs-CZ" dirty="0"/>
              <a:t> to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 (</a:t>
            </a:r>
            <a:r>
              <a:rPr lang="cs-CZ" dirty="0" err="1"/>
              <a:t>beliefs</a:t>
            </a:r>
            <a:r>
              <a:rPr lang="cs-CZ" dirty="0"/>
              <a:t>, </a:t>
            </a:r>
            <a:r>
              <a:rPr lang="cs-CZ" dirty="0" err="1"/>
              <a:t>expectations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people´s</a:t>
            </a:r>
            <a:r>
              <a:rPr lang="cs-CZ" dirty="0"/>
              <a:t> </a:t>
            </a:r>
            <a:r>
              <a:rPr lang="cs-CZ" dirty="0" err="1"/>
              <a:t>behavior</a:t>
            </a:r>
            <a:r>
              <a:rPr lang="cs-CZ" dirty="0"/>
              <a:t>, </a:t>
            </a:r>
            <a:r>
              <a:rPr lang="cs-CZ" dirty="0" err="1"/>
              <a:t>attitudes</a:t>
            </a:r>
            <a:r>
              <a:rPr lang="cs-CZ" dirty="0"/>
              <a:t>, </a:t>
            </a:r>
            <a:r>
              <a:rPr lang="cs-CZ" dirty="0" err="1"/>
              <a:t>views</a:t>
            </a:r>
            <a:r>
              <a:rPr lang="cs-CZ" dirty="0"/>
              <a:t>, </a:t>
            </a:r>
            <a:r>
              <a:rPr lang="cs-CZ" dirty="0" err="1"/>
              <a:t>demeanors</a:t>
            </a:r>
            <a:r>
              <a:rPr lang="cs-CZ" dirty="0"/>
              <a:t>)</a:t>
            </a:r>
          </a:p>
          <a:p>
            <a:r>
              <a:rPr lang="cs-CZ" dirty="0"/>
              <a:t>Universal</a:t>
            </a:r>
          </a:p>
          <a:p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pictures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50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85017-B0B4-3A93-8548-BF9DD0650C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3FC959-E061-7AE9-E404-066461B106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2D3573-A5E6-6339-EA30-B4DA91B9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err="1"/>
              <a:t>Stereotypes</a:t>
            </a:r>
            <a:endParaRPr lang="cs-CZ" sz="2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48CF2C-469D-C0B7-D804-BFAAC47B6D96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cs-CZ" sz="2600" dirty="0"/>
              <a:t>Paul </a:t>
            </a:r>
            <a:r>
              <a:rPr lang="cs-CZ" sz="2600" dirty="0" err="1"/>
              <a:t>Bloom</a:t>
            </a:r>
            <a:r>
              <a:rPr lang="cs-CZ" sz="2600" dirty="0"/>
              <a:t> (</a:t>
            </a:r>
            <a:r>
              <a:rPr lang="cs-CZ" sz="2600" dirty="0" err="1"/>
              <a:t>Yale</a:t>
            </a:r>
            <a:r>
              <a:rPr lang="cs-CZ" sz="2600" dirty="0"/>
              <a:t> University): prejudice, </a:t>
            </a:r>
            <a:r>
              <a:rPr lang="cs-CZ" sz="2600" dirty="0" err="1"/>
              <a:t>bias</a:t>
            </a:r>
            <a:r>
              <a:rPr lang="cs-CZ" sz="2600" dirty="0"/>
              <a:t>, </a:t>
            </a:r>
            <a:r>
              <a:rPr lang="cs-CZ" sz="2600" dirty="0" err="1"/>
              <a:t>stereotypes</a:t>
            </a:r>
            <a:r>
              <a:rPr lang="cs-CZ" sz="2600" dirty="0"/>
              <a:t>: </a:t>
            </a:r>
            <a:r>
              <a:rPr lang="cs-CZ" sz="2600" dirty="0" err="1"/>
              <a:t>fundamental</a:t>
            </a:r>
            <a:r>
              <a:rPr lang="cs-CZ" sz="2600" dirty="0"/>
              <a:t> to </a:t>
            </a:r>
            <a:r>
              <a:rPr lang="cs-CZ" sz="2600" dirty="0" err="1"/>
              <a:t>human</a:t>
            </a:r>
            <a:r>
              <a:rPr lang="cs-CZ" sz="2600" dirty="0"/>
              <a:t> </a:t>
            </a:r>
            <a:r>
              <a:rPr lang="cs-CZ" sz="2600" dirty="0" err="1"/>
              <a:t>beings</a:t>
            </a:r>
            <a:r>
              <a:rPr lang="cs-CZ" sz="2600" dirty="0"/>
              <a:t> </a:t>
            </a:r>
          </a:p>
          <a:p>
            <a:pPr>
              <a:spcAft>
                <a:spcPts val="600"/>
              </a:spcAft>
            </a:pPr>
            <a:r>
              <a:rPr lang="cs-CZ" sz="2600" dirty="0"/>
              <a:t>+</a:t>
            </a:r>
            <a:r>
              <a:rPr lang="cs-CZ" sz="2600" dirty="0" err="1"/>
              <a:t>important</a:t>
            </a:r>
            <a:r>
              <a:rPr lang="cs-CZ" sz="2600" dirty="0"/>
              <a:t> </a:t>
            </a:r>
            <a:r>
              <a:rPr lang="cs-CZ" sz="2600" dirty="0" err="1"/>
              <a:t>skill</a:t>
            </a:r>
            <a:r>
              <a:rPr lang="cs-CZ" sz="2600" dirty="0"/>
              <a:t> in </a:t>
            </a:r>
            <a:r>
              <a:rPr lang="cs-CZ" sz="2600" dirty="0" err="1"/>
              <a:t>interaction</a:t>
            </a:r>
            <a:r>
              <a:rPr lang="cs-CZ" sz="2600" dirty="0"/>
              <a:t> (not to </a:t>
            </a:r>
            <a:r>
              <a:rPr lang="cs-CZ" sz="2600" dirty="0" err="1"/>
              <a:t>ask</a:t>
            </a:r>
            <a:r>
              <a:rPr lang="cs-CZ" sz="2600" dirty="0"/>
              <a:t> a </a:t>
            </a:r>
            <a:r>
              <a:rPr lang="cs-CZ" sz="2600" dirty="0" err="1"/>
              <a:t>toddler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</a:t>
            </a:r>
            <a:r>
              <a:rPr lang="cs-CZ" sz="2600" dirty="0" err="1"/>
              <a:t>directions</a:t>
            </a:r>
            <a:r>
              <a:rPr lang="cs-CZ" sz="2600" dirty="0"/>
              <a:t>/</a:t>
            </a:r>
            <a:r>
              <a:rPr lang="cs-CZ" sz="2600" dirty="0" err="1"/>
              <a:t>old</a:t>
            </a:r>
            <a:r>
              <a:rPr lang="cs-CZ" sz="2600" dirty="0"/>
              <a:t> man to </a:t>
            </a:r>
            <a:r>
              <a:rPr lang="cs-CZ" sz="2600" dirty="0" err="1"/>
              <a:t>help</a:t>
            </a:r>
            <a:r>
              <a:rPr lang="cs-CZ" sz="2600" dirty="0"/>
              <a:t> </a:t>
            </a:r>
            <a:r>
              <a:rPr lang="cs-CZ" sz="2600" dirty="0" err="1"/>
              <a:t>move</a:t>
            </a:r>
            <a:r>
              <a:rPr lang="cs-CZ" sz="2600" dirty="0"/>
              <a:t> a sofa)</a:t>
            </a:r>
          </a:p>
          <a:p>
            <a:pPr>
              <a:spcAft>
                <a:spcPts val="600"/>
              </a:spcAft>
            </a:pPr>
            <a:r>
              <a:rPr lang="cs-CZ" sz="2600" dirty="0"/>
              <a:t>-</a:t>
            </a:r>
            <a:r>
              <a:rPr lang="cs-CZ" sz="2600" dirty="0" err="1"/>
              <a:t>We</a:t>
            </a:r>
            <a:r>
              <a:rPr lang="cs-CZ" sz="2600" dirty="0"/>
              <a:t> vs. They; </a:t>
            </a:r>
            <a:r>
              <a:rPr lang="cs-CZ" sz="2600" dirty="0" err="1"/>
              <a:t>group</a:t>
            </a:r>
            <a:r>
              <a:rPr lang="cs-CZ" sz="2600" dirty="0"/>
              <a:t> in/out </a:t>
            </a:r>
            <a:r>
              <a:rPr lang="cs-CZ" sz="2600" dirty="0" err="1"/>
              <a:t>perspective</a:t>
            </a:r>
            <a:endParaRPr lang="cs-CZ" sz="2600" dirty="0"/>
          </a:p>
          <a:p>
            <a:pPr>
              <a:spcAft>
                <a:spcPts val="600"/>
              </a:spcAft>
            </a:pPr>
            <a:r>
              <a:rPr lang="cs-CZ" sz="2600" dirty="0" err="1"/>
              <a:t>Cross-culture</a:t>
            </a:r>
            <a:r>
              <a:rPr lang="cs-CZ" sz="2600" dirty="0"/>
              <a:t> </a:t>
            </a:r>
            <a:r>
              <a:rPr lang="cs-CZ" sz="2600" dirty="0" err="1"/>
              <a:t>stereotypes</a:t>
            </a:r>
            <a:r>
              <a:rPr lang="cs-CZ" sz="2600" dirty="0"/>
              <a:t>: </a:t>
            </a:r>
            <a:r>
              <a:rPr lang="cs-CZ" sz="2600" dirty="0" err="1"/>
              <a:t>members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one</a:t>
            </a:r>
            <a:r>
              <a:rPr lang="cs-CZ" sz="2600" dirty="0"/>
              <a:t> </a:t>
            </a:r>
            <a:r>
              <a:rPr lang="cs-CZ" sz="2600" dirty="0" err="1"/>
              <a:t>group</a:t>
            </a:r>
            <a:r>
              <a:rPr lang="cs-CZ" sz="2600" dirty="0"/>
              <a:t> </a:t>
            </a:r>
            <a:r>
              <a:rPr lang="cs-CZ" sz="2600" dirty="0" err="1"/>
              <a:t>regard</a:t>
            </a:r>
            <a:r>
              <a:rPr lang="cs-CZ" sz="2600" dirty="0"/>
              <a:t> </a:t>
            </a:r>
            <a:r>
              <a:rPr lang="cs-CZ" sz="2600" dirty="0" err="1"/>
              <a:t>their</a:t>
            </a:r>
            <a:r>
              <a:rPr lang="cs-CZ" sz="2600" dirty="0"/>
              <a:t> </a:t>
            </a:r>
            <a:r>
              <a:rPr lang="cs-CZ" sz="2600" dirty="0" err="1"/>
              <a:t>way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doing</a:t>
            </a:r>
            <a:r>
              <a:rPr lang="cs-CZ" sz="2600" dirty="0"/>
              <a:t> </a:t>
            </a:r>
            <a:r>
              <a:rPr lang="cs-CZ" sz="2600" dirty="0" err="1"/>
              <a:t>things</a:t>
            </a:r>
            <a:r>
              <a:rPr lang="cs-CZ" sz="2600" dirty="0"/>
              <a:t> as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way</a:t>
            </a:r>
            <a:r>
              <a:rPr lang="cs-CZ" sz="2600" dirty="0"/>
              <a:t> to do </a:t>
            </a:r>
            <a:r>
              <a:rPr lang="cs-CZ" sz="2600" dirty="0" err="1"/>
              <a:t>things</a:t>
            </a:r>
            <a:r>
              <a:rPr lang="cs-CZ" sz="2600" dirty="0"/>
              <a:t> (</a:t>
            </a:r>
            <a:r>
              <a:rPr lang="cs-CZ" sz="2600" dirty="0" err="1"/>
              <a:t>cultures</a:t>
            </a:r>
            <a:r>
              <a:rPr lang="cs-CZ" sz="2600" dirty="0"/>
              <a:t> </a:t>
            </a:r>
            <a:r>
              <a:rPr lang="cs-CZ" sz="2600" dirty="0" err="1"/>
              <a:t>vaues</a:t>
            </a:r>
            <a:r>
              <a:rPr lang="cs-CZ" sz="2600" dirty="0"/>
              <a:t> </a:t>
            </a:r>
            <a:r>
              <a:rPr lang="cs-CZ" sz="2600" dirty="0" err="1"/>
              <a:t>harmony</a:t>
            </a:r>
            <a:r>
              <a:rPr lang="cs-CZ" sz="2600" dirty="0"/>
              <a:t>, </a:t>
            </a:r>
            <a:r>
              <a:rPr lang="cs-CZ" sz="2600" dirty="0" err="1"/>
              <a:t>respect</a:t>
            </a:r>
            <a:r>
              <a:rPr lang="cs-CZ" sz="2600" dirty="0"/>
              <a:t> x stereotype: </a:t>
            </a:r>
            <a:r>
              <a:rPr lang="cs-CZ" sz="2600" dirty="0" err="1"/>
              <a:t>loud</a:t>
            </a:r>
            <a:r>
              <a:rPr lang="cs-CZ" sz="2600" dirty="0"/>
              <a:t>, </a:t>
            </a:r>
            <a:r>
              <a:rPr lang="cs-CZ" sz="2600" dirty="0" err="1"/>
              <a:t>aggresive</a:t>
            </a:r>
            <a:r>
              <a:rPr lang="cs-CZ" sz="2600" dirty="0"/>
              <a:t>)   </a:t>
            </a:r>
          </a:p>
          <a:p>
            <a:pPr>
              <a:spcAft>
                <a:spcPts val="600"/>
              </a:spcAft>
            </a:pPr>
            <a:endParaRPr lang="cs-CZ" sz="2600" dirty="0"/>
          </a:p>
        </p:txBody>
      </p:sp>
      <p:pic>
        <p:nvPicPr>
          <p:cNvPr id="6" name="Zástupný obsah 7" descr="Obsah obrázku text, kreslené, Kreslený film, ilustrace&#10;&#10;Popis byl vytvořen automaticky">
            <a:extLst>
              <a:ext uri="{FF2B5EF4-FFF2-40B4-BE49-F238E27FC236}">
                <a16:creationId xmlns:a16="http://schemas.microsoft.com/office/drawing/2014/main" id="{5A722AAF-2B1F-A421-E3B0-8D656AD58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80" y="2570904"/>
            <a:ext cx="5219998" cy="240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63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79B87D-5F46-9885-FA02-CB6986FE3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51D5C9-6E96-34E7-AC20-4C4C0AA7D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3CBC105-743C-C289-A3A7-63BD20DF6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Stereotypes</a:t>
            </a:r>
            <a:br>
              <a:rPr lang="cs-CZ" dirty="0"/>
            </a:b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23186DF-2B71-73B7-C3DB-775F6A28B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r>
              <a:rPr lang="cs-CZ" dirty="0" err="1"/>
              <a:t>Attitudes</a:t>
            </a:r>
            <a:r>
              <a:rPr lang="cs-CZ" dirty="0"/>
              <a:t> </a:t>
            </a:r>
            <a:r>
              <a:rPr lang="cs-CZ" dirty="0" err="1"/>
              <a:t>learned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parents</a:t>
            </a:r>
            <a:r>
              <a:rPr lang="cs-CZ" dirty="0"/>
              <a:t> and </a:t>
            </a:r>
            <a:r>
              <a:rPr lang="cs-CZ" dirty="0" err="1"/>
              <a:t>peers</a:t>
            </a:r>
            <a:endParaRPr lang="cs-CZ" dirty="0"/>
          </a:p>
          <a:p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are „</a:t>
            </a:r>
            <a:r>
              <a:rPr lang="cs-CZ" dirty="0" err="1"/>
              <a:t>different</a:t>
            </a:r>
            <a:r>
              <a:rPr lang="cs-CZ" dirty="0"/>
              <a:t>“</a:t>
            </a:r>
          </a:p>
          <a:p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and </a:t>
            </a:r>
            <a:r>
              <a:rPr lang="cs-CZ" dirty="0" err="1"/>
              <a:t>perpetuated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media (</a:t>
            </a:r>
            <a:r>
              <a:rPr lang="cs-CZ" dirty="0" err="1"/>
              <a:t>Koreans</a:t>
            </a:r>
            <a:r>
              <a:rPr lang="cs-CZ" dirty="0"/>
              <a:t>: hard </a:t>
            </a:r>
            <a:r>
              <a:rPr lang="cs-CZ" dirty="0" err="1"/>
              <a:t>workers</a:t>
            </a:r>
            <a:r>
              <a:rPr lang="cs-CZ" dirty="0"/>
              <a:t>, </a:t>
            </a:r>
            <a:r>
              <a:rPr lang="cs-CZ" dirty="0" err="1"/>
              <a:t>French</a:t>
            </a:r>
            <a:r>
              <a:rPr lang="cs-CZ" dirty="0"/>
              <a:t> film Taxi)</a:t>
            </a:r>
          </a:p>
          <a:p>
            <a:r>
              <a:rPr lang="cs-CZ" dirty="0"/>
              <a:t>Negative </a:t>
            </a:r>
            <a:r>
              <a:rPr lang="cs-CZ" dirty="0" err="1"/>
              <a:t>stereotypes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hinder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(</a:t>
            </a:r>
            <a:r>
              <a:rPr lang="cs-CZ" dirty="0" err="1"/>
              <a:t>Japanese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and </a:t>
            </a:r>
            <a:r>
              <a:rPr lang="cs-CZ" dirty="0" err="1"/>
              <a:t>dean</a:t>
            </a:r>
            <a:r>
              <a:rPr lang="cs-CZ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9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8DD219-01C1-64EC-1E8B-52C2B305C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823092-1913-951B-386E-E15463BC7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3C4DDD-5CAD-410A-FBED-F5B54A4B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Attribution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2489B7-0499-8F8D-E253-D0D28B3B9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Process</a:t>
            </a:r>
            <a:r>
              <a:rPr lang="cs-CZ" dirty="0"/>
              <a:t> by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person ´s </a:t>
            </a:r>
            <a:r>
              <a:rPr lang="cs-CZ" dirty="0" err="1"/>
              <a:t>behavior</a:t>
            </a:r>
            <a:r>
              <a:rPr lang="cs-CZ" dirty="0"/>
              <a:t> by </a:t>
            </a:r>
            <a:r>
              <a:rPr lang="cs-CZ" dirty="0" err="1"/>
              <a:t>referring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, </a:t>
            </a:r>
            <a:r>
              <a:rPr lang="cs-CZ" dirty="0" err="1"/>
              <a:t>values</a:t>
            </a:r>
            <a:r>
              <a:rPr lang="cs-CZ" dirty="0"/>
              <a:t> and </a:t>
            </a:r>
            <a:r>
              <a:rPr lang="cs-CZ" dirty="0" err="1"/>
              <a:t>beliefs</a:t>
            </a:r>
            <a:endParaRPr lang="cs-CZ" dirty="0"/>
          </a:p>
          <a:p>
            <a:r>
              <a:rPr lang="cs-CZ" dirty="0" err="1"/>
              <a:t>Confronted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unknown</a:t>
            </a:r>
            <a:r>
              <a:rPr lang="cs-CZ" dirty="0"/>
              <a:t>, </a:t>
            </a:r>
            <a:r>
              <a:rPr lang="cs-CZ" dirty="0" err="1"/>
              <a:t>try</a:t>
            </a:r>
            <a:r>
              <a:rPr lang="cs-CZ" dirty="0"/>
              <a:t> to make </a:t>
            </a:r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, to make </a:t>
            </a:r>
            <a:r>
              <a:rPr lang="cs-CZ" dirty="0" err="1"/>
              <a:t>it</a:t>
            </a:r>
            <a:r>
              <a:rPr lang="cs-CZ" dirty="0"/>
              <a:t> more </a:t>
            </a:r>
            <a:r>
              <a:rPr lang="cs-CZ" dirty="0" err="1"/>
              <a:t>predictable</a:t>
            </a:r>
            <a:endParaRPr lang="cs-CZ" dirty="0"/>
          </a:p>
          <a:p>
            <a:r>
              <a:rPr lang="cs-CZ" dirty="0" err="1"/>
              <a:t>Individuals</a:t>
            </a:r>
            <a:r>
              <a:rPr lang="cs-CZ" dirty="0"/>
              <a:t> </a:t>
            </a:r>
            <a:r>
              <a:rPr lang="cs-CZ" dirty="0" err="1"/>
              <a:t>attempt</a:t>
            </a:r>
            <a:r>
              <a:rPr lang="cs-CZ" dirty="0"/>
              <a:t> to „</a:t>
            </a:r>
            <a:r>
              <a:rPr lang="cs-CZ" dirty="0" err="1"/>
              <a:t>explain</a:t>
            </a:r>
            <a:r>
              <a:rPr lang="cs-CZ" dirty="0"/>
              <a:t>“ </a:t>
            </a:r>
            <a:r>
              <a:rPr lang="cs-CZ" dirty="0" err="1"/>
              <a:t>behaviors</a:t>
            </a:r>
            <a:r>
              <a:rPr lang="cs-CZ" dirty="0"/>
              <a:t> by </a:t>
            </a:r>
            <a:r>
              <a:rPr lang="cs-CZ" dirty="0" err="1"/>
              <a:t>attributing</a:t>
            </a:r>
            <a:r>
              <a:rPr lang="cs-CZ" dirty="0"/>
              <a:t>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reasons</a:t>
            </a:r>
            <a:r>
              <a:rPr lang="cs-CZ" dirty="0"/>
              <a:t> to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behaviors</a:t>
            </a:r>
            <a:endParaRPr lang="cs-CZ" dirty="0"/>
          </a:p>
          <a:p>
            <a:r>
              <a:rPr lang="cs-CZ" dirty="0"/>
              <a:t>May </a:t>
            </a:r>
            <a:r>
              <a:rPr lang="cs-CZ" dirty="0" err="1"/>
              <a:t>result</a:t>
            </a:r>
            <a:r>
              <a:rPr lang="cs-CZ" dirty="0"/>
              <a:t> in </a:t>
            </a:r>
            <a:r>
              <a:rPr lang="cs-CZ" dirty="0" err="1"/>
              <a:t>misunderstanding</a:t>
            </a:r>
            <a:r>
              <a:rPr lang="cs-CZ" dirty="0"/>
              <a:t>, </a:t>
            </a:r>
            <a:r>
              <a:rPr lang="cs-CZ" dirty="0" err="1"/>
              <a:t>rejection</a:t>
            </a:r>
            <a:r>
              <a:rPr lang="cs-CZ" dirty="0"/>
              <a:t>, </a:t>
            </a:r>
            <a:r>
              <a:rPr lang="cs-CZ" dirty="0" err="1"/>
              <a:t>conflict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hostility</a:t>
            </a:r>
          </a:p>
          <a:p>
            <a:r>
              <a:rPr lang="cs-CZ" dirty="0" err="1"/>
              <a:t>E.g</a:t>
            </a:r>
            <a:r>
              <a:rPr lang="cs-CZ" dirty="0"/>
              <a:t>. Table </a:t>
            </a:r>
            <a:r>
              <a:rPr lang="cs-CZ" dirty="0" err="1"/>
              <a:t>manners</a:t>
            </a:r>
            <a:r>
              <a:rPr lang="cs-CZ" dirty="0"/>
              <a:t> (show </a:t>
            </a:r>
            <a:r>
              <a:rPr lang="cs-CZ" dirty="0" err="1"/>
              <a:t>pleasure</a:t>
            </a:r>
            <a:r>
              <a:rPr lang="cs-CZ" dirty="0"/>
              <a:t> by </a:t>
            </a:r>
            <a:r>
              <a:rPr lang="cs-CZ" dirty="0" err="1"/>
              <a:t>burping</a:t>
            </a:r>
            <a:r>
              <a:rPr lang="cs-CZ" dirty="0"/>
              <a:t> </a:t>
            </a:r>
            <a:r>
              <a:rPr lang="cs-CZ" dirty="0" err="1"/>
              <a:t>loudly</a:t>
            </a:r>
            <a:r>
              <a:rPr lang="cs-CZ" dirty="0"/>
              <a:t>,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, </a:t>
            </a:r>
            <a:r>
              <a:rPr lang="cs-CZ" dirty="0" err="1"/>
              <a:t>paying</a:t>
            </a:r>
            <a:r>
              <a:rPr lang="cs-CZ" dirty="0"/>
              <a:t>…) </a:t>
            </a:r>
            <a:r>
              <a:rPr lang="cs-CZ" dirty="0" err="1"/>
              <a:t>Anecdote</a:t>
            </a:r>
            <a:r>
              <a:rPr lang="cs-CZ" dirty="0"/>
              <a:t>: Dieter and „person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color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988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966828-B791-5300-C49C-992B2B29F1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65E532-F6AA-8A19-14E7-6A117FEF2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3D03B1-9358-CC4F-7EDE-79302C0B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err="1"/>
              <a:t>Culture</a:t>
            </a:r>
            <a:r>
              <a:rPr lang="cs-CZ" sz="2200"/>
              <a:t> </a:t>
            </a:r>
            <a:r>
              <a:rPr lang="cs-CZ" sz="2200" err="1"/>
              <a:t>shock</a:t>
            </a:r>
            <a:endParaRPr lang="cs-CZ" sz="22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DF947D-AF4E-96C6-D5A4-0EFC1CF6138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err="1"/>
              <a:t>Occurs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a </a:t>
            </a:r>
            <a:r>
              <a:rPr lang="cs-CZ" dirty="0" err="1"/>
              <a:t>person´s</a:t>
            </a:r>
            <a:r>
              <a:rPr lang="cs-CZ" dirty="0"/>
              <a:t>  </a:t>
            </a:r>
            <a:r>
              <a:rPr lang="cs-CZ" dirty="0" err="1"/>
              <a:t>expectactions</a:t>
            </a:r>
            <a:r>
              <a:rPr lang="cs-CZ" dirty="0"/>
              <a:t> do not </a:t>
            </a:r>
            <a:r>
              <a:rPr lang="cs-CZ" dirty="0" err="1"/>
              <a:t>coincide</a:t>
            </a:r>
            <a:r>
              <a:rPr lang="cs-CZ" dirty="0"/>
              <a:t>/</a:t>
            </a:r>
            <a:r>
              <a:rPr lang="cs-CZ" dirty="0" err="1"/>
              <a:t>conflict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reality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 err="1"/>
              <a:t>Confronted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unknown</a:t>
            </a:r>
            <a:r>
              <a:rPr lang="cs-CZ" dirty="0"/>
              <a:t>/</a:t>
            </a:r>
            <a:r>
              <a:rPr lang="cs-CZ" dirty="0" err="1"/>
              <a:t>different</a:t>
            </a:r>
            <a:endParaRPr lang="cs-CZ"/>
          </a:p>
          <a:p>
            <a:pPr>
              <a:spcAft>
                <a:spcPts val="600"/>
              </a:spcAft>
            </a:pPr>
            <a:r>
              <a:rPr lang="cs-CZ" dirty="0" err="1"/>
              <a:t>Feel</a:t>
            </a:r>
            <a:r>
              <a:rPr lang="cs-CZ" dirty="0"/>
              <a:t> a </a:t>
            </a:r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endParaRPr lang="cs-CZ"/>
          </a:p>
        </p:txBody>
      </p:sp>
      <p:pic>
        <p:nvPicPr>
          <p:cNvPr id="3074" name="Picture 2" descr="Culture Shock - International College of Liberal Arts (iCLA)">
            <a:extLst>
              <a:ext uri="{FF2B5EF4-FFF2-40B4-BE49-F238E27FC236}">
                <a16:creationId xmlns:a16="http://schemas.microsoft.com/office/drawing/2014/main" id="{A4C0CD96-9343-5B16-2BB2-89A46DA6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2296855"/>
            <a:ext cx="5219998" cy="29492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3508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 (25)</Template>
  <TotalTime>0</TotalTime>
  <Words>623</Words>
  <Application>Microsoft Office PowerPoint</Application>
  <PresentationFormat>Širokoúhlá obrazovka</PresentationFormat>
  <Paragraphs>78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Prezentace_MU_CZ</vt:lpstr>
      <vt:lpstr>Cultural perspectives II</vt:lpstr>
      <vt:lpstr>Ethnocentrism</vt:lpstr>
      <vt:lpstr>Prezentace aplikace PowerPoint</vt:lpstr>
      <vt:lpstr>Prezentace aplikace PowerPoint</vt:lpstr>
      <vt:lpstr>Stereotypes</vt:lpstr>
      <vt:lpstr>Stereotypes</vt:lpstr>
      <vt:lpstr>Stereotypes </vt:lpstr>
      <vt:lpstr>Attribution</vt:lpstr>
      <vt:lpstr>Culture shock</vt:lpstr>
      <vt:lpstr>Prezentace aplikace PowerPoint</vt:lpstr>
      <vt:lpstr>Pragmatics and Discourse</vt:lpstr>
      <vt:lpstr>Pragmatics</vt:lpstr>
      <vt:lpstr>High/low context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perspectives II</dc:title>
  <dc:creator>Marie Hanzelková</dc:creator>
  <cp:lastModifiedBy>Marie Hanzelková</cp:lastModifiedBy>
  <cp:revision>4</cp:revision>
  <cp:lastPrinted>1601-01-01T00:00:00Z</cp:lastPrinted>
  <dcterms:created xsi:type="dcterms:W3CDTF">2024-04-03T06:42:39Z</dcterms:created>
  <dcterms:modified xsi:type="dcterms:W3CDTF">2024-04-03T07:55:41Z</dcterms:modified>
</cp:coreProperties>
</file>