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6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6" autoAdjust="0"/>
    <p:restoredTop sz="95768" autoAdjust="0"/>
  </p:normalViewPr>
  <p:slideViewPr>
    <p:cSldViewPr snapToGrid="0">
      <p:cViewPr>
        <p:scale>
          <a:sx n="120" d="100"/>
          <a:sy n="120" d="100"/>
        </p:scale>
        <p:origin x="-6" y="204"/>
      </p:cViewPr>
      <p:guideLst>
        <p:guide orient="horz" pos="1117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408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4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4" name="Obrázek 1">
            <a:extLst>
              <a:ext uri="{FF2B5EF4-FFF2-40B4-BE49-F238E27FC236}">
                <a16:creationId xmlns:a16="http://schemas.microsoft.com/office/drawing/2014/main" id="{C6BB9ACC-C3A4-4A4B-BEFD-392425B24B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A1250E97-1EDB-6C4B-8256-60FC879B8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8" name="Obrázek 5">
            <a:extLst>
              <a:ext uri="{FF2B5EF4-FFF2-40B4-BE49-F238E27FC236}">
                <a16:creationId xmlns:a16="http://schemas.microsoft.com/office/drawing/2014/main" id="{BCB04877-8D0D-7C41-9C65-72660263D5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3F0C79E9-977A-324A-B94F-9582489F7D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A2934461-5870-1C45-9A0F-E3BD9CD79B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3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1">
            <a:extLst>
              <a:ext uri="{FF2B5EF4-FFF2-40B4-BE49-F238E27FC236}">
                <a16:creationId xmlns:a16="http://schemas.microsoft.com/office/drawing/2014/main" id="{9F8C8789-9758-484D-AE5B-0C11AEEC34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D582FC6E-E02B-9847-845F-C4E9F8BA4F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F69BFF73-61C8-B347-8E6C-A3DFA79A95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en-GB" noProof="0" dirty="0"/>
              <a:t>Click here to insert heading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3A470884-4B82-A845-9A48-81F9BEAFF6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FB907E0B-5A9A-1F40-B66A-089160DCB0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22" name="Obrázek 1">
            <a:extLst>
              <a:ext uri="{FF2B5EF4-FFF2-40B4-BE49-F238E27FC236}">
                <a16:creationId xmlns:a16="http://schemas.microsoft.com/office/drawing/2014/main" id="{7D0311E5-13E6-CB46-80C5-D54A502DC4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B7D74CAA-738C-B24F-BD74-82686E1450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6608F1C3-884D-984E-A42A-469BB440F4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CDB8457-0BA6-D54B-A726-511C9A367A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en-GB" altLang="cs-CZ" noProof="0" smtClean="0"/>
              <a:pPr>
                <a:spcAft>
                  <a:spcPts val="600"/>
                </a:spcAft>
              </a:pPr>
              <a:t>1</a:t>
            </a:fld>
            <a:endParaRPr lang="en-GB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3A9B39-6D5B-1149-AF4B-4E9BE3220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>
            <a:normAutofit/>
          </a:bodyPr>
          <a:lstStyle/>
          <a:p>
            <a:r>
              <a:rPr lang="cs-CZ" dirty="0" err="1"/>
              <a:t>Culture</a:t>
            </a:r>
            <a:r>
              <a:rPr lang="cs-CZ" dirty="0"/>
              <a:t>, </a:t>
            </a:r>
            <a:r>
              <a:rPr lang="cs-CZ" dirty="0" err="1"/>
              <a:t>language</a:t>
            </a:r>
            <a:r>
              <a:rPr lang="cs-CZ" dirty="0"/>
              <a:t> and </a:t>
            </a:r>
            <a:r>
              <a:rPr lang="cs-CZ" dirty="0" err="1"/>
              <a:t>Culture</a:t>
            </a:r>
            <a:endParaRPr lang="en-GB" dirty="0"/>
          </a:p>
        </p:txBody>
      </p:sp>
      <p:sp>
        <p:nvSpPr>
          <p:cNvPr id="1031" name="Subtitle 3">
            <a:extLst>
              <a:ext uri="{FF2B5EF4-FFF2-40B4-BE49-F238E27FC236}">
                <a16:creationId xmlns:a16="http://schemas.microsoft.com/office/drawing/2014/main" id="{D0D9EDB4-B87B-6B90-E1AF-83FCE6A66C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6th International Colloquium on Languages, Cultures, Identity, in Schools  and Society - Dual Language Education of New Mexico">
            <a:extLst>
              <a:ext uri="{FF2B5EF4-FFF2-40B4-BE49-F238E27FC236}">
                <a16:creationId xmlns:a16="http://schemas.microsoft.com/office/drawing/2014/main" id="{7503EFBB-B3A5-6AB2-439B-9C4D4ACCF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284457"/>
            <a:ext cx="6096000" cy="6289085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6178D330-B66C-744A-9DAE-6FE0275651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noProof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303961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005CAA-8645-FE35-B718-621A38EE9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5BAFC5E-C40E-68D9-D632-D63FA8E18D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10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2DDB7E1-FE50-F4A6-B0EC-4ED557AA3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Language</a:t>
            </a:r>
            <a:r>
              <a:rPr lang="cs-CZ" dirty="0"/>
              <a:t> and </a:t>
            </a:r>
            <a:r>
              <a:rPr lang="cs-CZ" dirty="0" err="1"/>
              <a:t>culture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BA690D6-C949-FBF1-F1B0-BBE1756A1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Language</a:t>
            </a:r>
            <a:r>
              <a:rPr lang="cs-CZ" dirty="0"/>
              <a:t> </a:t>
            </a:r>
            <a:r>
              <a:rPr lang="cs-CZ" dirty="0" err="1"/>
              <a:t>consists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symbols</a:t>
            </a:r>
            <a:r>
              <a:rPr lang="cs-CZ" dirty="0"/>
              <a:t> (</a:t>
            </a:r>
            <a:r>
              <a:rPr lang="cs-CZ" dirty="0" err="1"/>
              <a:t>vocabulary</a:t>
            </a:r>
            <a:r>
              <a:rPr lang="cs-CZ" dirty="0"/>
              <a:t>) and </a:t>
            </a:r>
            <a:r>
              <a:rPr lang="cs-CZ" dirty="0" err="1"/>
              <a:t>rules</a:t>
            </a:r>
            <a:r>
              <a:rPr lang="cs-CZ" dirty="0"/>
              <a:t> (</a:t>
            </a:r>
            <a:r>
              <a:rPr lang="cs-CZ" dirty="0" err="1"/>
              <a:t>grammar</a:t>
            </a:r>
            <a:r>
              <a:rPr lang="cs-CZ" dirty="0"/>
              <a:t> and syntax)</a:t>
            </a:r>
          </a:p>
          <a:p>
            <a:r>
              <a:rPr lang="cs-CZ" dirty="0" err="1"/>
              <a:t>Language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a </a:t>
            </a:r>
            <a:r>
              <a:rPr lang="cs-CZ" dirty="0" err="1"/>
              <a:t>symbolic</a:t>
            </a:r>
            <a:r>
              <a:rPr lang="cs-CZ" dirty="0"/>
              <a:t> </a:t>
            </a:r>
            <a:r>
              <a:rPr lang="cs-CZ" dirty="0" err="1"/>
              <a:t>representation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 </a:t>
            </a:r>
            <a:r>
              <a:rPr lang="cs-CZ" dirty="0" err="1"/>
              <a:t>people</a:t>
            </a:r>
            <a:endParaRPr lang="cs-CZ" dirty="0"/>
          </a:p>
          <a:p>
            <a:r>
              <a:rPr lang="cs-CZ" dirty="0" err="1"/>
              <a:t>Lens</a:t>
            </a:r>
            <a:r>
              <a:rPr lang="cs-CZ" dirty="0"/>
              <a:t> </a:t>
            </a:r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cs-CZ" dirty="0" err="1"/>
              <a:t>which</a:t>
            </a:r>
            <a:r>
              <a:rPr lang="cs-CZ" dirty="0"/>
              <a:t> reality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filtered</a:t>
            </a:r>
            <a:endParaRPr lang="cs-CZ" dirty="0"/>
          </a:p>
          <a:p>
            <a:r>
              <a:rPr lang="cs-CZ" dirty="0" err="1"/>
              <a:t>Language</a:t>
            </a:r>
            <a:r>
              <a:rPr lang="cs-CZ" dirty="0"/>
              <a:t> </a:t>
            </a:r>
            <a:r>
              <a:rPr lang="cs-CZ" dirty="0" err="1"/>
              <a:t>reflects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worldviews</a:t>
            </a:r>
            <a:r>
              <a:rPr lang="cs-CZ" dirty="0"/>
              <a:t>, </a:t>
            </a:r>
            <a:r>
              <a:rPr lang="cs-CZ" dirty="0" err="1"/>
              <a:t>thought</a:t>
            </a:r>
            <a:r>
              <a:rPr lang="cs-CZ" dirty="0"/>
              <a:t> </a:t>
            </a:r>
            <a:r>
              <a:rPr lang="cs-CZ" dirty="0" err="1"/>
              <a:t>processes</a:t>
            </a:r>
            <a:r>
              <a:rPr lang="cs-CZ" dirty="0"/>
              <a:t>, lifestyle</a:t>
            </a:r>
          </a:p>
          <a:p>
            <a:r>
              <a:rPr lang="cs-CZ" dirty="0" err="1"/>
              <a:t>Language</a:t>
            </a:r>
            <a:r>
              <a:rPr lang="cs-CZ" dirty="0"/>
              <a:t>: </a:t>
            </a:r>
            <a:r>
              <a:rPr lang="cs-CZ" dirty="0" err="1"/>
              <a:t>primary</a:t>
            </a:r>
            <a:r>
              <a:rPr lang="cs-CZ" dirty="0"/>
              <a:t> medium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transmitting</a:t>
            </a:r>
            <a:r>
              <a:rPr lang="cs-CZ" dirty="0"/>
              <a:t> </a:t>
            </a:r>
            <a:r>
              <a:rPr lang="cs-CZ" dirty="0" err="1"/>
              <a:t>among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ś </a:t>
            </a:r>
            <a:r>
              <a:rPr lang="cs-CZ" dirty="0" err="1"/>
              <a:t>speakers</a:t>
            </a:r>
            <a:r>
              <a:rPr lang="cs-CZ" dirty="0"/>
              <a:t> and </a:t>
            </a:r>
            <a:r>
              <a:rPr lang="cs-CZ" dirty="0" err="1"/>
              <a:t>cultural</a:t>
            </a:r>
            <a:r>
              <a:rPr lang="cs-CZ" dirty="0"/>
              <a:t> </a:t>
            </a:r>
            <a:r>
              <a:rPr lang="cs-CZ" dirty="0" err="1"/>
              <a:t>beliefs</a:t>
            </a:r>
            <a:r>
              <a:rPr lang="cs-CZ" dirty="0"/>
              <a:t>, </a:t>
            </a:r>
            <a:r>
              <a:rPr lang="cs-CZ" dirty="0" err="1"/>
              <a:t>norms</a:t>
            </a:r>
            <a:r>
              <a:rPr lang="cs-CZ" dirty="0"/>
              <a:t>, </a:t>
            </a:r>
            <a:r>
              <a:rPr lang="cs-CZ" dirty="0" err="1"/>
              <a:t>worldview</a:t>
            </a:r>
            <a:endParaRPr lang="cs-CZ" dirty="0"/>
          </a:p>
          <a:p>
            <a:r>
              <a:rPr lang="cs-CZ" dirty="0" err="1"/>
              <a:t>Filipino</a:t>
            </a:r>
            <a:r>
              <a:rPr lang="cs-CZ" dirty="0"/>
              <a:t>: </a:t>
            </a:r>
            <a:r>
              <a:rPr lang="cs-CZ" dirty="0" err="1"/>
              <a:t>adressing</a:t>
            </a:r>
            <a:r>
              <a:rPr lang="cs-CZ" dirty="0"/>
              <a:t>: </a:t>
            </a:r>
            <a:r>
              <a:rPr lang="cs-CZ" dirty="0" err="1"/>
              <a:t>elder</a:t>
            </a:r>
            <a:r>
              <a:rPr lang="cs-CZ" dirty="0"/>
              <a:t> </a:t>
            </a:r>
            <a:r>
              <a:rPr lang="cs-CZ" dirty="0" err="1"/>
              <a:t>title</a:t>
            </a:r>
            <a:r>
              <a:rPr lang="cs-CZ" dirty="0"/>
              <a:t> </a:t>
            </a:r>
            <a:r>
              <a:rPr lang="cs-CZ" i="1" dirty="0"/>
              <a:t>Po, </a:t>
            </a:r>
            <a:r>
              <a:rPr lang="cs-CZ" dirty="0" err="1"/>
              <a:t>elder</a:t>
            </a:r>
            <a:r>
              <a:rPr lang="cs-CZ" dirty="0"/>
              <a:t> </a:t>
            </a:r>
            <a:r>
              <a:rPr lang="cs-CZ" dirty="0" err="1"/>
              <a:t>siblings</a:t>
            </a:r>
            <a:r>
              <a:rPr lang="cs-CZ" dirty="0"/>
              <a:t> </a:t>
            </a:r>
            <a:r>
              <a:rPr lang="cs-CZ" i="1" dirty="0" err="1"/>
              <a:t>kuya</a:t>
            </a:r>
            <a:r>
              <a:rPr lang="cs-CZ" i="1" dirty="0"/>
              <a:t> </a:t>
            </a:r>
            <a:r>
              <a:rPr lang="cs-CZ" dirty="0"/>
              <a:t>(</a:t>
            </a:r>
            <a:r>
              <a:rPr lang="cs-CZ" dirty="0" err="1"/>
              <a:t>eldest</a:t>
            </a:r>
            <a:r>
              <a:rPr lang="cs-CZ" dirty="0"/>
              <a:t> boy)</a:t>
            </a:r>
            <a:r>
              <a:rPr lang="cs-CZ" i="1" dirty="0"/>
              <a:t>/ </a:t>
            </a:r>
            <a:r>
              <a:rPr lang="cs-CZ" i="1" dirty="0" err="1"/>
              <a:t>ate</a:t>
            </a:r>
            <a:r>
              <a:rPr lang="cs-CZ" dirty="0"/>
              <a:t> (</a:t>
            </a:r>
            <a:r>
              <a:rPr lang="cs-CZ" dirty="0" err="1"/>
              <a:t>eldest</a:t>
            </a:r>
            <a:r>
              <a:rPr lang="cs-CZ" dirty="0"/>
              <a:t> girl)</a:t>
            </a:r>
          </a:p>
        </p:txBody>
      </p:sp>
    </p:spTree>
    <p:extLst>
      <p:ext uri="{BB962C8B-B14F-4D97-AF65-F5344CB8AC3E}">
        <p14:creationId xmlns:p14="http://schemas.microsoft.com/office/powerpoint/2010/main" val="1693816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F636563-5271-8EAE-5B42-90718C7823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4D62A17-F410-BD50-2438-14235AA79C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11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FAAFF5C-ABF4-A184-0C75-D118CF4B9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Intercultural</a:t>
            </a:r>
            <a:r>
              <a:rPr lang="cs-CZ" dirty="0"/>
              <a:t> </a:t>
            </a:r>
            <a:r>
              <a:rPr lang="cs-CZ" dirty="0" err="1"/>
              <a:t>communication</a:t>
            </a:r>
            <a:r>
              <a:rPr lang="cs-CZ" dirty="0"/>
              <a:t> framework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D70FAAC-17A3-E6AE-1EF6-7769D5623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19917"/>
            <a:ext cx="10753200" cy="4512083"/>
          </a:xfrm>
        </p:spPr>
        <p:txBody>
          <a:bodyPr/>
          <a:lstStyle/>
          <a:p>
            <a:r>
              <a:rPr lang="cs-CZ" sz="2400" dirty="0"/>
              <a:t>1. </a:t>
            </a:r>
            <a:r>
              <a:rPr lang="cs-CZ" sz="2400" b="1" dirty="0" err="1"/>
              <a:t>Establish</a:t>
            </a:r>
            <a:r>
              <a:rPr lang="cs-CZ" sz="2400" b="1" dirty="0"/>
              <a:t> and </a:t>
            </a:r>
            <a:r>
              <a:rPr lang="cs-CZ" sz="2400" b="1" dirty="0" err="1"/>
              <a:t>maintain</a:t>
            </a:r>
            <a:r>
              <a:rPr lang="cs-CZ" sz="2400" b="1" dirty="0"/>
              <a:t> a </a:t>
            </a:r>
            <a:r>
              <a:rPr lang="cs-CZ" sz="2400" b="1" dirty="0" err="1"/>
              <a:t>relationship</a:t>
            </a:r>
            <a:r>
              <a:rPr lang="cs-CZ" sz="2400" dirty="0"/>
              <a:t>: </a:t>
            </a:r>
            <a:r>
              <a:rPr lang="cs-CZ" sz="2400" dirty="0" err="1"/>
              <a:t>develop</a:t>
            </a:r>
            <a:r>
              <a:rPr lang="cs-CZ" sz="2400" dirty="0"/>
              <a:t> and </a:t>
            </a:r>
            <a:r>
              <a:rPr lang="cs-CZ" sz="2400" dirty="0" err="1"/>
              <a:t>understand</a:t>
            </a:r>
            <a:r>
              <a:rPr lang="cs-CZ" sz="2400" dirty="0"/>
              <a:t> </a:t>
            </a:r>
            <a:r>
              <a:rPr lang="cs-CZ" sz="2400" dirty="0" err="1"/>
              <a:t>their</a:t>
            </a:r>
            <a:r>
              <a:rPr lang="cs-CZ" sz="2400" dirty="0"/>
              <a:t> </a:t>
            </a:r>
            <a:r>
              <a:rPr lang="cs-CZ" sz="2400" dirty="0" err="1"/>
              <a:t>classroom</a:t>
            </a:r>
            <a:r>
              <a:rPr lang="cs-CZ" sz="2400" dirty="0"/>
              <a:t> </a:t>
            </a:r>
            <a:r>
              <a:rPr lang="cs-CZ" sz="2400" dirty="0" err="1"/>
              <a:t>roles</a:t>
            </a:r>
            <a:r>
              <a:rPr lang="cs-CZ" sz="2400" dirty="0"/>
              <a:t> and </a:t>
            </a:r>
            <a:r>
              <a:rPr lang="cs-CZ" sz="2400" dirty="0" err="1"/>
              <a:t>expectations</a:t>
            </a:r>
            <a:endParaRPr lang="cs-CZ" sz="2400" dirty="0"/>
          </a:p>
          <a:p>
            <a:r>
              <a:rPr lang="cs-CZ" sz="2400" dirty="0" err="1"/>
              <a:t>Explicitely</a:t>
            </a:r>
            <a:r>
              <a:rPr lang="cs-CZ" sz="2400" dirty="0"/>
              <a:t> </a:t>
            </a:r>
            <a:r>
              <a:rPr lang="cs-CZ" sz="2400" dirty="0" err="1"/>
              <a:t>exchange</a:t>
            </a:r>
            <a:r>
              <a:rPr lang="cs-CZ" sz="2400" dirty="0"/>
              <a:t> </a:t>
            </a:r>
            <a:r>
              <a:rPr lang="cs-CZ" sz="2400" dirty="0" err="1"/>
              <a:t>cultural</a:t>
            </a:r>
            <a:r>
              <a:rPr lang="cs-CZ" sz="2400" dirty="0"/>
              <a:t> </a:t>
            </a:r>
            <a:r>
              <a:rPr lang="cs-CZ" sz="2400" dirty="0" err="1"/>
              <a:t>information</a:t>
            </a:r>
            <a:endParaRPr lang="cs-CZ" sz="2400" dirty="0"/>
          </a:p>
          <a:p>
            <a:endParaRPr lang="cs-CZ" sz="2400" dirty="0"/>
          </a:p>
          <a:p>
            <a:r>
              <a:rPr lang="cs-CZ" sz="2400" b="1" dirty="0"/>
              <a:t>2. </a:t>
            </a:r>
            <a:r>
              <a:rPr lang="cs-CZ" sz="2400" b="1" dirty="0" err="1"/>
              <a:t>Identify</a:t>
            </a:r>
            <a:r>
              <a:rPr lang="cs-CZ" sz="2400" b="1" dirty="0"/>
              <a:t> and </a:t>
            </a:r>
            <a:r>
              <a:rPr lang="cs-CZ" sz="2400" b="1" dirty="0" err="1"/>
              <a:t>Accomodate</a:t>
            </a:r>
            <a:r>
              <a:rPr lang="cs-CZ" sz="2400" b="1" dirty="0"/>
              <a:t> </a:t>
            </a:r>
            <a:r>
              <a:rPr lang="cs-CZ" sz="2400" b="1" dirty="0" err="1"/>
              <a:t>Priorities</a:t>
            </a:r>
            <a:endParaRPr lang="cs-CZ" sz="2400" b="1" dirty="0"/>
          </a:p>
          <a:p>
            <a:r>
              <a:rPr lang="cs-CZ" sz="2400" dirty="0" err="1"/>
              <a:t>Teacher</a:t>
            </a:r>
            <a:r>
              <a:rPr lang="cs-CZ" sz="2400" dirty="0"/>
              <a:t>: </a:t>
            </a:r>
            <a:r>
              <a:rPr lang="cs-CZ" sz="2400" dirty="0" err="1"/>
              <a:t>recognize</a:t>
            </a:r>
            <a:r>
              <a:rPr lang="cs-CZ" sz="2400" dirty="0"/>
              <a:t> </a:t>
            </a:r>
            <a:r>
              <a:rPr lang="cs-CZ" sz="2400" dirty="0" err="1"/>
              <a:t>own</a:t>
            </a:r>
            <a:r>
              <a:rPr lang="cs-CZ" sz="2400" dirty="0"/>
              <a:t> </a:t>
            </a:r>
            <a:r>
              <a:rPr lang="cs-CZ" sz="2400" dirty="0" err="1"/>
              <a:t>educational</a:t>
            </a:r>
            <a:r>
              <a:rPr lang="cs-CZ" sz="2400" dirty="0"/>
              <a:t> </a:t>
            </a:r>
            <a:r>
              <a:rPr lang="cs-CZ" sz="2400" dirty="0" err="1"/>
              <a:t>priorities</a:t>
            </a:r>
            <a:r>
              <a:rPr lang="cs-CZ" sz="2400" dirty="0"/>
              <a:t>, </a:t>
            </a:r>
            <a:r>
              <a:rPr lang="cs-CZ" sz="2400" dirty="0" err="1"/>
              <a:t>clearly</a:t>
            </a:r>
            <a:r>
              <a:rPr lang="cs-CZ" sz="2400" dirty="0"/>
              <a:t> </a:t>
            </a:r>
            <a:r>
              <a:rPr lang="cs-CZ" sz="2400" dirty="0" err="1"/>
              <a:t>identify</a:t>
            </a:r>
            <a:r>
              <a:rPr lang="cs-CZ" sz="2400" dirty="0"/>
              <a:t> </a:t>
            </a:r>
            <a:r>
              <a:rPr lang="cs-CZ" sz="2400" dirty="0" err="1"/>
              <a:t>them</a:t>
            </a:r>
            <a:r>
              <a:rPr lang="cs-CZ" sz="2400" dirty="0"/>
              <a:t>, student and </a:t>
            </a:r>
            <a:r>
              <a:rPr lang="cs-CZ" sz="2400" dirty="0" err="1"/>
              <a:t>teacher</a:t>
            </a:r>
            <a:r>
              <a:rPr lang="cs-CZ" sz="2400" dirty="0"/>
              <a:t> </a:t>
            </a:r>
            <a:r>
              <a:rPr lang="cs-CZ" sz="2400" dirty="0" err="1"/>
              <a:t>two-ways</a:t>
            </a:r>
            <a:r>
              <a:rPr lang="cs-CZ" sz="2400" dirty="0"/>
              <a:t> </a:t>
            </a:r>
            <a:r>
              <a:rPr lang="cs-CZ" sz="2400" dirty="0" err="1"/>
              <a:t>communicatove</a:t>
            </a:r>
            <a:r>
              <a:rPr lang="cs-CZ" sz="2400" dirty="0"/>
              <a:t> </a:t>
            </a:r>
            <a:r>
              <a:rPr lang="cs-CZ" sz="2400" dirty="0" err="1"/>
              <a:t>relationship</a:t>
            </a:r>
            <a:endParaRPr lang="cs-CZ" sz="2400" dirty="0"/>
          </a:p>
          <a:p>
            <a:endParaRPr lang="cs-CZ" sz="2400" dirty="0"/>
          </a:p>
          <a:p>
            <a:r>
              <a:rPr lang="cs-CZ" sz="2400" b="1" dirty="0"/>
              <a:t>3. Make </a:t>
            </a:r>
            <a:r>
              <a:rPr lang="cs-CZ" sz="2400" b="1" dirty="0" err="1"/>
              <a:t>Associations</a:t>
            </a:r>
            <a:r>
              <a:rPr lang="cs-CZ" sz="2400" b="1" dirty="0"/>
              <a:t> </a:t>
            </a:r>
            <a:r>
              <a:rPr lang="cs-CZ" sz="2400" b="1" dirty="0" err="1"/>
              <a:t>between</a:t>
            </a:r>
            <a:r>
              <a:rPr lang="cs-CZ" sz="2400" b="1" dirty="0"/>
              <a:t> </a:t>
            </a:r>
            <a:r>
              <a:rPr lang="cs-CZ" sz="2400" b="1" dirty="0" err="1"/>
              <a:t>Familiar</a:t>
            </a:r>
            <a:r>
              <a:rPr lang="cs-CZ" sz="2400" b="1" dirty="0"/>
              <a:t> and </a:t>
            </a:r>
            <a:r>
              <a:rPr lang="cs-CZ" sz="2400" b="1" dirty="0" err="1"/>
              <a:t>the</a:t>
            </a:r>
            <a:r>
              <a:rPr lang="cs-CZ" sz="2400" b="1" dirty="0"/>
              <a:t> </a:t>
            </a:r>
            <a:r>
              <a:rPr lang="cs-CZ" sz="2400" b="1" dirty="0" err="1"/>
              <a:t>Unfamiliar</a:t>
            </a:r>
            <a:r>
              <a:rPr lang="cs-CZ" sz="2400" b="1" dirty="0"/>
              <a:t>:</a:t>
            </a:r>
            <a:r>
              <a:rPr lang="cs-CZ" sz="2400" dirty="0"/>
              <a:t> </a:t>
            </a:r>
            <a:r>
              <a:rPr lang="cs-CZ" sz="2400" dirty="0" err="1"/>
              <a:t>building</a:t>
            </a:r>
            <a:r>
              <a:rPr lang="cs-CZ" sz="2400" dirty="0"/>
              <a:t> </a:t>
            </a:r>
            <a:r>
              <a:rPr lang="cs-CZ" sz="2400" dirty="0" err="1"/>
              <a:t>bridges</a:t>
            </a:r>
            <a:r>
              <a:rPr lang="cs-CZ" sz="2400" dirty="0"/>
              <a:t> (</a:t>
            </a:r>
            <a:r>
              <a:rPr lang="cs-CZ" sz="2400" dirty="0" err="1"/>
              <a:t>e.g</a:t>
            </a:r>
            <a:r>
              <a:rPr lang="cs-CZ" sz="2400" dirty="0"/>
              <a:t>. open </a:t>
            </a:r>
            <a:r>
              <a:rPr lang="cs-CZ" sz="2400" dirty="0" err="1"/>
              <a:t>praise</a:t>
            </a:r>
            <a:r>
              <a:rPr lang="cs-CZ" sz="2400" dirty="0"/>
              <a:t>)    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0515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4B6D527-2CD1-03B3-D493-28798BED10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EF49893-96ED-530A-7061-CFE69C2221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2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C4B9EACB-9C7E-7622-E347-03631EF6F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Culture</a:t>
            </a:r>
            <a:endParaRPr lang="cs-CZ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2FB0F785-52B6-BFD9-075D-88F68521F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Very </a:t>
            </a:r>
            <a:r>
              <a:rPr lang="cs-CZ" sz="2400" dirty="0" err="1"/>
              <a:t>general</a:t>
            </a:r>
            <a:r>
              <a:rPr lang="cs-CZ" sz="2400" dirty="0"/>
              <a:t> </a:t>
            </a:r>
            <a:r>
              <a:rPr lang="cs-CZ" sz="2400" dirty="0" err="1"/>
              <a:t>concept</a:t>
            </a:r>
            <a:endParaRPr lang="cs-CZ" sz="2400" dirty="0"/>
          </a:p>
          <a:p>
            <a:r>
              <a:rPr lang="cs-CZ" sz="2400" dirty="0"/>
              <a:t>Set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fundamental</a:t>
            </a:r>
            <a:r>
              <a:rPr lang="cs-CZ" sz="2400" dirty="0"/>
              <a:t> </a:t>
            </a:r>
            <a:r>
              <a:rPr lang="cs-CZ" sz="2400" dirty="0" err="1"/>
              <a:t>ideas</a:t>
            </a:r>
            <a:r>
              <a:rPr lang="cs-CZ" sz="2400" dirty="0"/>
              <a:t>, </a:t>
            </a:r>
            <a:r>
              <a:rPr lang="cs-CZ" sz="2400" dirty="0" err="1"/>
              <a:t>practices</a:t>
            </a:r>
            <a:r>
              <a:rPr lang="cs-CZ" sz="2400" dirty="0"/>
              <a:t> and </a:t>
            </a:r>
            <a:r>
              <a:rPr lang="cs-CZ" sz="2400" dirty="0" err="1"/>
              <a:t>experiences</a:t>
            </a:r>
            <a:r>
              <a:rPr lang="cs-CZ" sz="2400" dirty="0"/>
              <a:t> </a:t>
            </a:r>
            <a:r>
              <a:rPr lang="cs-CZ" sz="2400" dirty="0" err="1"/>
              <a:t>shared</a:t>
            </a:r>
            <a:r>
              <a:rPr lang="cs-CZ" sz="2400" dirty="0"/>
              <a:t> by a </a:t>
            </a:r>
            <a:r>
              <a:rPr lang="cs-CZ" sz="2400" dirty="0" err="1"/>
              <a:t>group</a:t>
            </a:r>
            <a:endParaRPr lang="cs-CZ" sz="2400" dirty="0"/>
          </a:p>
          <a:p>
            <a:r>
              <a:rPr lang="cs-CZ" sz="2400" dirty="0" err="1"/>
              <a:t>Heterogenous</a:t>
            </a:r>
            <a:r>
              <a:rPr lang="cs-CZ" sz="2400" dirty="0"/>
              <a:t> (</a:t>
            </a:r>
            <a:r>
              <a:rPr lang="cs-CZ" sz="2400" dirty="0" err="1"/>
              <a:t>subcultures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subgroups</a:t>
            </a:r>
            <a:r>
              <a:rPr lang="cs-CZ" sz="2400" dirty="0"/>
              <a:t>); </a:t>
            </a:r>
            <a:r>
              <a:rPr lang="cs-CZ" sz="2400" dirty="0" err="1"/>
              <a:t>differences</a:t>
            </a:r>
            <a:r>
              <a:rPr lang="cs-CZ" sz="2400" dirty="0"/>
              <a:t>: </a:t>
            </a:r>
            <a:r>
              <a:rPr lang="cs-CZ" sz="2400" dirty="0" err="1"/>
              <a:t>regional</a:t>
            </a:r>
            <a:r>
              <a:rPr lang="cs-CZ" sz="2400" dirty="0"/>
              <a:t>, </a:t>
            </a:r>
            <a:r>
              <a:rPr lang="cs-CZ" sz="2400" dirty="0" err="1"/>
              <a:t>ethic</a:t>
            </a:r>
            <a:r>
              <a:rPr lang="cs-CZ" sz="2400" dirty="0"/>
              <a:t> </a:t>
            </a:r>
            <a:r>
              <a:rPr lang="cs-CZ" sz="2400" dirty="0" err="1"/>
              <a:t>backround</a:t>
            </a:r>
            <a:r>
              <a:rPr lang="cs-CZ" sz="2400" dirty="0"/>
              <a:t>, sex. </a:t>
            </a:r>
            <a:r>
              <a:rPr lang="cs-CZ" sz="2400" dirty="0" err="1"/>
              <a:t>orientation</a:t>
            </a:r>
            <a:r>
              <a:rPr lang="cs-CZ" sz="2400" dirty="0"/>
              <a:t>, </a:t>
            </a:r>
            <a:r>
              <a:rPr lang="cs-CZ" sz="2400" dirty="0" err="1"/>
              <a:t>work</a:t>
            </a:r>
            <a:r>
              <a:rPr lang="cs-CZ" sz="2400" dirty="0"/>
              <a:t> </a:t>
            </a:r>
            <a:r>
              <a:rPr lang="cs-CZ" sz="2400" dirty="0" err="1"/>
              <a:t>affiliation</a:t>
            </a:r>
            <a:r>
              <a:rPr lang="cs-CZ" sz="2400" dirty="0"/>
              <a:t>, religion, …</a:t>
            </a:r>
          </a:p>
          <a:p>
            <a:r>
              <a:rPr lang="cs-CZ" sz="2400" dirty="0" err="1"/>
              <a:t>Spider</a:t>
            </a:r>
            <a:r>
              <a:rPr lang="cs-CZ" sz="2400" dirty="0"/>
              <a:t> story „</a:t>
            </a:r>
            <a:r>
              <a:rPr lang="cs-CZ" sz="2400" dirty="0" err="1"/>
              <a:t>How</a:t>
            </a:r>
            <a:r>
              <a:rPr lang="cs-CZ" sz="2400" dirty="0"/>
              <a:t> </a:t>
            </a:r>
            <a:r>
              <a:rPr lang="cs-CZ" sz="2400" dirty="0" err="1"/>
              <a:t>could</a:t>
            </a:r>
            <a:r>
              <a:rPr lang="cs-CZ" sz="2400" dirty="0"/>
              <a:t> </a:t>
            </a:r>
            <a:r>
              <a:rPr lang="cs-CZ" sz="2400" dirty="0" err="1"/>
              <a:t>anyone</a:t>
            </a:r>
            <a:r>
              <a:rPr lang="cs-CZ" sz="2400" dirty="0"/>
              <a:t> </a:t>
            </a:r>
            <a:r>
              <a:rPr lang="cs-CZ" sz="2400" dirty="0" err="1"/>
              <a:t>see</a:t>
            </a:r>
            <a:r>
              <a:rPr lang="cs-CZ" sz="2400" dirty="0"/>
              <a:t> </a:t>
            </a:r>
            <a:r>
              <a:rPr lang="cs-CZ" sz="2400" dirty="0" err="1"/>
              <a:t>this</a:t>
            </a:r>
            <a:r>
              <a:rPr lang="cs-CZ" sz="2400" dirty="0"/>
              <a:t> and not </a:t>
            </a:r>
            <a:r>
              <a:rPr lang="cs-CZ" sz="2400" dirty="0" err="1"/>
              <a:t>believe</a:t>
            </a:r>
            <a:r>
              <a:rPr lang="cs-CZ" sz="2400" dirty="0"/>
              <a:t> in natural </a:t>
            </a:r>
            <a:r>
              <a:rPr lang="cs-CZ" sz="2400" dirty="0" err="1"/>
              <a:t>selection</a:t>
            </a:r>
            <a:r>
              <a:rPr lang="cs-CZ" sz="2400" dirty="0"/>
              <a:t>/ in </a:t>
            </a:r>
            <a:r>
              <a:rPr lang="cs-CZ" sz="2400" dirty="0" err="1"/>
              <a:t>God</a:t>
            </a:r>
            <a:r>
              <a:rPr lang="cs-CZ" sz="2400" dirty="0"/>
              <a:t>!“</a:t>
            </a:r>
          </a:p>
          <a:p>
            <a:r>
              <a:rPr lang="cs-CZ" sz="2400" dirty="0" err="1"/>
              <a:t>Changing</a:t>
            </a:r>
            <a:r>
              <a:rPr lang="cs-CZ" sz="2400" dirty="0"/>
              <a:t>: </a:t>
            </a:r>
            <a:r>
              <a:rPr lang="cs-CZ" sz="2400" dirty="0" err="1"/>
              <a:t>ongoing</a:t>
            </a:r>
            <a:r>
              <a:rPr lang="cs-CZ" sz="2400" dirty="0"/>
              <a:t> and </a:t>
            </a:r>
            <a:r>
              <a:rPr lang="cs-CZ" sz="2400" dirty="0" err="1"/>
              <a:t>continuous</a:t>
            </a:r>
            <a:r>
              <a:rPr lang="cs-CZ" sz="2400" dirty="0"/>
              <a:t> </a:t>
            </a:r>
            <a:r>
              <a:rPr lang="cs-CZ" sz="2400" dirty="0" err="1"/>
              <a:t>process</a:t>
            </a:r>
            <a:endParaRPr lang="cs-CZ" sz="2400" dirty="0"/>
          </a:p>
          <a:p>
            <a:r>
              <a:rPr lang="cs-CZ" sz="2400" dirty="0"/>
              <a:t>„</a:t>
            </a:r>
            <a:r>
              <a:rPr lang="cs-CZ" sz="2400" dirty="0" err="1"/>
              <a:t>collective</a:t>
            </a:r>
            <a:r>
              <a:rPr lang="cs-CZ" sz="2400" dirty="0"/>
              <a:t> </a:t>
            </a:r>
            <a:r>
              <a:rPr lang="cs-CZ" sz="2400" dirty="0" err="1"/>
              <a:t>mental</a:t>
            </a:r>
            <a:r>
              <a:rPr lang="cs-CZ" sz="2400" dirty="0"/>
              <a:t> </a:t>
            </a:r>
            <a:r>
              <a:rPr lang="cs-CZ" sz="2400" dirty="0" err="1"/>
              <a:t>programming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people</a:t>
            </a:r>
            <a:r>
              <a:rPr lang="cs-CZ" sz="2400" dirty="0"/>
              <a:t> in </a:t>
            </a:r>
            <a:r>
              <a:rPr lang="cs-CZ" sz="2400" dirty="0" err="1"/>
              <a:t>the</a:t>
            </a:r>
            <a:r>
              <a:rPr lang="cs-CZ" sz="2400" dirty="0"/>
              <a:t> environment“</a:t>
            </a:r>
          </a:p>
          <a:p>
            <a:pPr marL="72000" indent="0">
              <a:buNone/>
            </a:pPr>
            <a:r>
              <a:rPr lang="cs-CZ" sz="2400" dirty="0"/>
              <a:t>(</a:t>
            </a:r>
            <a:r>
              <a:rPr lang="cs-CZ" sz="2400" dirty="0" err="1"/>
              <a:t>Hofstede</a:t>
            </a:r>
            <a:r>
              <a:rPr lang="cs-CZ" sz="2400" dirty="0"/>
              <a:t>, 1980:42)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/>
              <a:t> </a:t>
            </a:r>
          </a:p>
        </p:txBody>
      </p:sp>
      <p:pic>
        <p:nvPicPr>
          <p:cNvPr id="10" name="Obrázek 9" descr="Obsah obrázku Pavoučí síť, pavučina, pavouk, Křižákovití&#10;&#10;Popis byl vytvořen automaticky">
            <a:extLst>
              <a:ext uri="{FF2B5EF4-FFF2-40B4-BE49-F238E27FC236}">
                <a16:creationId xmlns:a16="http://schemas.microsoft.com/office/drawing/2014/main" id="{0893FC53-B9EA-0AB7-84E4-C45AE07D0A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809" y="3912041"/>
            <a:ext cx="1918272" cy="107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6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D69154A-89DB-C5AE-E722-5F8DAA2A58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33CC338-BC19-47DD-1057-19AFE8FB64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3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4AA18C5-2C88-454D-4FCC-51325043D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Enculturation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65F9A54-5E60-D618-04A0-FF95E95A4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Culture</a:t>
            </a:r>
            <a:r>
              <a:rPr lang="cs-CZ" dirty="0"/>
              <a:t>: </a:t>
            </a:r>
            <a:r>
              <a:rPr lang="cs-CZ" dirty="0" err="1"/>
              <a:t>subconcious</a:t>
            </a:r>
            <a:r>
              <a:rPr lang="cs-CZ" dirty="0"/>
              <a:t> </a:t>
            </a:r>
            <a:r>
              <a:rPr lang="cs-CZ" dirty="0" err="1"/>
              <a:t>teacher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beliefs</a:t>
            </a:r>
            <a:r>
              <a:rPr lang="cs-CZ" dirty="0"/>
              <a:t>, </a:t>
            </a:r>
            <a:r>
              <a:rPr lang="cs-CZ" dirty="0" err="1"/>
              <a:t>values</a:t>
            </a:r>
            <a:r>
              <a:rPr lang="cs-CZ" dirty="0"/>
              <a:t>, </a:t>
            </a:r>
            <a:r>
              <a:rPr lang="cs-CZ" dirty="0" err="1"/>
              <a:t>worldviews</a:t>
            </a:r>
            <a:r>
              <a:rPr lang="cs-CZ" dirty="0"/>
              <a:t>, </a:t>
            </a:r>
            <a:r>
              <a:rPr lang="cs-CZ" dirty="0" err="1"/>
              <a:t>patterns</a:t>
            </a:r>
            <a:endParaRPr lang="cs-CZ" dirty="0"/>
          </a:p>
          <a:p>
            <a:r>
              <a:rPr lang="cs-CZ" dirty="0" err="1"/>
              <a:t>Begins</a:t>
            </a:r>
            <a:r>
              <a:rPr lang="cs-CZ" dirty="0"/>
              <a:t> </a:t>
            </a:r>
            <a:r>
              <a:rPr lang="cs-CZ" dirty="0" err="1"/>
              <a:t>early:family</a:t>
            </a:r>
            <a:r>
              <a:rPr lang="cs-CZ" dirty="0"/>
              <a:t>, </a:t>
            </a:r>
            <a:r>
              <a:rPr lang="cs-CZ" dirty="0" err="1"/>
              <a:t>interactions</a:t>
            </a:r>
            <a:r>
              <a:rPr lang="cs-CZ" dirty="0"/>
              <a:t>: </a:t>
            </a:r>
            <a:r>
              <a:rPr lang="cs-CZ" dirty="0" err="1"/>
              <a:t>school</a:t>
            </a:r>
            <a:r>
              <a:rPr lang="cs-CZ" dirty="0"/>
              <a:t>, </a:t>
            </a:r>
            <a:r>
              <a:rPr lang="cs-CZ" dirty="0" err="1"/>
              <a:t>work</a:t>
            </a:r>
            <a:r>
              <a:rPr lang="cs-CZ" dirty="0"/>
              <a:t>, </a:t>
            </a:r>
            <a:r>
              <a:rPr lang="cs-CZ" dirty="0" err="1"/>
              <a:t>social</a:t>
            </a:r>
            <a:r>
              <a:rPr lang="cs-CZ" dirty="0"/>
              <a:t> media</a:t>
            </a:r>
          </a:p>
          <a:p>
            <a:r>
              <a:rPr lang="cs-CZ" dirty="0" err="1"/>
              <a:t>We</a:t>
            </a:r>
            <a:r>
              <a:rPr lang="cs-CZ" dirty="0"/>
              <a:t> are </a:t>
            </a:r>
            <a:r>
              <a:rPr lang="cs-CZ" dirty="0" err="1"/>
              <a:t>unaware</a:t>
            </a:r>
            <a:endParaRPr lang="cs-CZ" dirty="0"/>
          </a:p>
          <a:p>
            <a:r>
              <a:rPr lang="cs-CZ" dirty="0" err="1"/>
              <a:t>Culture</a:t>
            </a:r>
            <a:r>
              <a:rPr lang="cs-CZ" dirty="0"/>
              <a:t>: </a:t>
            </a:r>
            <a:r>
              <a:rPr lang="cs-CZ" dirty="0" err="1"/>
              <a:t>lenses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seeing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world</a:t>
            </a:r>
            <a:endParaRPr lang="cs-CZ" dirty="0"/>
          </a:p>
          <a:p>
            <a:r>
              <a:rPr lang="cs-CZ" dirty="0"/>
              <a:t>„</a:t>
            </a:r>
            <a:r>
              <a:rPr lang="cs-CZ" dirty="0" err="1"/>
              <a:t>hidden</a:t>
            </a:r>
            <a:r>
              <a:rPr lang="cs-CZ" dirty="0"/>
              <a:t> </a:t>
            </a:r>
            <a:r>
              <a:rPr lang="cs-CZ" dirty="0" err="1"/>
              <a:t>codes</a:t>
            </a:r>
            <a:r>
              <a:rPr lang="cs-CZ" dirty="0"/>
              <a:t>“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behavior</a:t>
            </a:r>
            <a:r>
              <a:rPr lang="cs-CZ" dirty="0"/>
              <a:t> </a:t>
            </a:r>
          </a:p>
          <a:p>
            <a:r>
              <a:rPr lang="cs-CZ" dirty="0" err="1"/>
              <a:t>Pervades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areas</a:t>
            </a:r>
            <a:r>
              <a:rPr lang="cs-CZ" dirty="0"/>
              <a:t>: art, </a:t>
            </a:r>
            <a:r>
              <a:rPr lang="cs-CZ" dirty="0" err="1"/>
              <a:t>beliefs</a:t>
            </a:r>
            <a:r>
              <a:rPr lang="cs-CZ" dirty="0"/>
              <a:t>, </a:t>
            </a:r>
            <a:r>
              <a:rPr lang="cs-CZ" dirty="0" err="1"/>
              <a:t>behaviors</a:t>
            </a:r>
            <a:r>
              <a:rPr lang="cs-CZ" dirty="0"/>
              <a:t>, </a:t>
            </a:r>
            <a:r>
              <a:rPr lang="cs-CZ" dirty="0" err="1"/>
              <a:t>ceremonies</a:t>
            </a:r>
            <a:r>
              <a:rPr lang="cs-CZ" dirty="0"/>
              <a:t>, </a:t>
            </a:r>
            <a:r>
              <a:rPr lang="cs-CZ" dirty="0" err="1"/>
              <a:t>concept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self</a:t>
            </a:r>
            <a:r>
              <a:rPr lang="cs-CZ" dirty="0"/>
              <a:t>, </a:t>
            </a:r>
            <a:r>
              <a:rPr lang="cs-CZ" dirty="0" err="1"/>
              <a:t>customs</a:t>
            </a:r>
            <a:r>
              <a:rPr lang="cs-CZ" dirty="0"/>
              <a:t>, </a:t>
            </a:r>
            <a:r>
              <a:rPr lang="cs-CZ" dirty="0" err="1"/>
              <a:t>ideas</a:t>
            </a:r>
            <a:r>
              <a:rPr lang="cs-CZ" dirty="0"/>
              <a:t>, </a:t>
            </a:r>
            <a:r>
              <a:rPr lang="cs-CZ" dirty="0" err="1"/>
              <a:t>knowledge</a:t>
            </a:r>
            <a:r>
              <a:rPr lang="cs-CZ" dirty="0"/>
              <a:t>, </a:t>
            </a:r>
            <a:r>
              <a:rPr lang="cs-CZ" dirty="0" err="1"/>
              <a:t>laws</a:t>
            </a:r>
            <a:r>
              <a:rPr lang="cs-CZ" dirty="0"/>
              <a:t>, </a:t>
            </a:r>
            <a:r>
              <a:rPr lang="cs-CZ" dirty="0" err="1"/>
              <a:t>language</a:t>
            </a:r>
            <a:r>
              <a:rPr lang="cs-CZ" dirty="0"/>
              <a:t>, </a:t>
            </a:r>
            <a:r>
              <a:rPr lang="cs-CZ" dirty="0" err="1"/>
              <a:t>manners</a:t>
            </a:r>
            <a:r>
              <a:rPr lang="cs-CZ" dirty="0"/>
              <a:t>, </a:t>
            </a:r>
            <a:r>
              <a:rPr lang="cs-CZ" dirty="0" err="1"/>
              <a:t>morals</a:t>
            </a:r>
            <a:r>
              <a:rPr lang="cs-CZ" dirty="0"/>
              <a:t>, </a:t>
            </a:r>
            <a:r>
              <a:rPr lang="cs-CZ" dirty="0" err="1"/>
              <a:t>myths</a:t>
            </a:r>
            <a:r>
              <a:rPr lang="cs-CZ" dirty="0"/>
              <a:t>, religion, </a:t>
            </a:r>
            <a:r>
              <a:rPr lang="cs-CZ" dirty="0" err="1"/>
              <a:t>rituals</a:t>
            </a:r>
            <a:r>
              <a:rPr lang="cs-CZ" dirty="0"/>
              <a:t>,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institution</a:t>
            </a:r>
            <a:r>
              <a:rPr lang="cs-CZ" dirty="0"/>
              <a:t>, </a:t>
            </a:r>
            <a:r>
              <a:rPr lang="cs-CZ" dirty="0" err="1"/>
              <a:t>values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9045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E477115-82AE-5B36-EED4-0E5DAA2AC8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40D91AD-FA11-BBBF-35F3-D0B5345EFA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4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AC37EC7-845E-C679-87F3-7D65F7FC7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Describe</a:t>
            </a:r>
            <a:r>
              <a:rPr lang="cs-CZ" dirty="0"/>
              <a:t>, </a:t>
            </a:r>
            <a:r>
              <a:rPr lang="cs-CZ" dirty="0" err="1"/>
              <a:t>what</a:t>
            </a:r>
            <a:r>
              <a:rPr lang="cs-CZ" dirty="0"/>
              <a:t> do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see</a:t>
            </a:r>
            <a:endParaRPr lang="cs-CZ" dirty="0"/>
          </a:p>
        </p:txBody>
      </p:sp>
      <p:pic>
        <p:nvPicPr>
          <p:cNvPr id="7" name="Zástupný obsah 6" descr="Obsah obrázku skica, kresba, Lidská tvář, ilustrace&#10;&#10;Popis byl vytvořen automaticky">
            <a:extLst>
              <a:ext uri="{FF2B5EF4-FFF2-40B4-BE49-F238E27FC236}">
                <a16:creationId xmlns:a16="http://schemas.microsoft.com/office/drawing/2014/main" id="{844E34F7-B9A9-F787-B3A4-7BBE1E8936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7" t="9507" r="14888" b="100"/>
          <a:stretch/>
        </p:blipFill>
        <p:spPr>
          <a:xfrm rot="5400000">
            <a:off x="2964894" y="1478312"/>
            <a:ext cx="4571997" cy="4446043"/>
          </a:xfrm>
        </p:spPr>
      </p:pic>
    </p:spTree>
    <p:extLst>
      <p:ext uri="{BB962C8B-B14F-4D97-AF65-F5344CB8AC3E}">
        <p14:creationId xmlns:p14="http://schemas.microsoft.com/office/powerpoint/2010/main" val="1298346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A84C715-D2C3-3555-96AC-D7CB33346A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2DA637F-A297-85DD-D89F-ECB5C9C0F2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5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8DFC451-CB91-7DA4-0918-BE1976AE6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Culture</a:t>
            </a:r>
            <a:r>
              <a:rPr lang="cs-CZ" dirty="0"/>
              <a:t> and </a:t>
            </a:r>
            <a:r>
              <a:rPr lang="cs-CZ" dirty="0" err="1"/>
              <a:t>culture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5728DA3-FEBC-38DA-132F-25545CEE3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Culture</a:t>
            </a:r>
            <a:r>
              <a:rPr lang="cs-CZ" dirty="0"/>
              <a:t>: art, </a:t>
            </a:r>
            <a:r>
              <a:rPr lang="cs-CZ" dirty="0" err="1"/>
              <a:t>literature</a:t>
            </a:r>
            <a:r>
              <a:rPr lang="cs-CZ" dirty="0"/>
              <a:t>, drama, </a:t>
            </a:r>
            <a:r>
              <a:rPr lang="cs-CZ" dirty="0" err="1"/>
              <a:t>classical</a:t>
            </a:r>
            <a:r>
              <a:rPr lang="cs-CZ" dirty="0"/>
              <a:t> music, </a:t>
            </a:r>
            <a:r>
              <a:rPr lang="cs-CZ" dirty="0" err="1"/>
              <a:t>dance</a:t>
            </a:r>
            <a:r>
              <a:rPr lang="cs-CZ" dirty="0"/>
              <a:t>, </a:t>
            </a:r>
            <a:r>
              <a:rPr lang="cs-CZ" dirty="0" err="1"/>
              <a:t>cuisine</a:t>
            </a:r>
            <a:endParaRPr lang="cs-CZ" dirty="0"/>
          </a:p>
          <a:p>
            <a:r>
              <a:rPr lang="cs-CZ" dirty="0" err="1"/>
              <a:t>Objective</a:t>
            </a:r>
            <a:r>
              <a:rPr lang="cs-CZ" dirty="0"/>
              <a:t> </a:t>
            </a:r>
            <a:r>
              <a:rPr lang="cs-CZ" dirty="0" err="1"/>
              <a:t>culture</a:t>
            </a:r>
            <a:r>
              <a:rPr lang="cs-CZ" dirty="0"/>
              <a:t>, </a:t>
            </a:r>
            <a:r>
              <a:rPr lang="cs-CZ" dirty="0" err="1"/>
              <a:t>highbrow</a:t>
            </a:r>
            <a:r>
              <a:rPr lang="cs-CZ" dirty="0"/>
              <a:t> </a:t>
            </a:r>
            <a:r>
              <a:rPr lang="cs-CZ" dirty="0" err="1"/>
              <a:t>culture</a:t>
            </a:r>
            <a:endParaRPr lang="cs-CZ" dirty="0"/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institutions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created</a:t>
            </a:r>
            <a:endParaRPr lang="cs-CZ" dirty="0"/>
          </a:p>
          <a:p>
            <a:r>
              <a:rPr lang="cs-CZ" dirty="0" err="1"/>
              <a:t>Institutional</a:t>
            </a:r>
            <a:r>
              <a:rPr lang="cs-CZ" dirty="0"/>
              <a:t> </a:t>
            </a:r>
            <a:r>
              <a:rPr lang="cs-CZ" dirty="0" err="1"/>
              <a:t>aspects</a:t>
            </a:r>
            <a:r>
              <a:rPr lang="cs-CZ" dirty="0"/>
              <a:t>: </a:t>
            </a:r>
            <a:r>
              <a:rPr lang="cs-CZ" dirty="0" err="1"/>
              <a:t>political</a:t>
            </a:r>
            <a:r>
              <a:rPr lang="cs-CZ" dirty="0"/>
              <a:t>, </a:t>
            </a:r>
            <a:r>
              <a:rPr lang="cs-CZ" dirty="0" err="1"/>
              <a:t>economic</a:t>
            </a:r>
            <a:r>
              <a:rPr lang="cs-CZ" dirty="0"/>
              <a:t> </a:t>
            </a:r>
            <a:r>
              <a:rPr lang="cs-CZ" dirty="0" err="1"/>
              <a:t>systems</a:t>
            </a:r>
            <a:endParaRPr lang="cs-CZ" dirty="0"/>
          </a:p>
          <a:p>
            <a:endParaRPr lang="cs-CZ" dirty="0"/>
          </a:p>
          <a:p>
            <a:r>
              <a:rPr lang="cs-CZ" b="1" dirty="0" err="1"/>
              <a:t>culture</a:t>
            </a:r>
            <a:r>
              <a:rPr lang="cs-CZ" b="1" dirty="0"/>
              <a:t>:  </a:t>
            </a:r>
            <a:r>
              <a:rPr lang="cs-CZ" dirty="0" err="1"/>
              <a:t>subjective</a:t>
            </a:r>
            <a:r>
              <a:rPr lang="cs-CZ" dirty="0"/>
              <a:t> </a:t>
            </a:r>
            <a:r>
              <a:rPr lang="cs-CZ" dirty="0" err="1"/>
              <a:t>culture</a:t>
            </a:r>
            <a:r>
              <a:rPr lang="cs-CZ" dirty="0"/>
              <a:t>, </a:t>
            </a:r>
            <a:r>
              <a:rPr lang="cs-CZ" dirty="0" err="1"/>
              <a:t>psychological</a:t>
            </a:r>
            <a:r>
              <a:rPr lang="cs-CZ" dirty="0"/>
              <a:t> in </a:t>
            </a:r>
            <a:r>
              <a:rPr lang="cs-CZ" dirty="0" err="1"/>
              <a:t>nature</a:t>
            </a:r>
            <a:endParaRPr lang="cs-CZ" dirty="0"/>
          </a:p>
          <a:p>
            <a:r>
              <a:rPr lang="cs-CZ" dirty="0" err="1"/>
              <a:t>People´s</a:t>
            </a:r>
            <a:r>
              <a:rPr lang="cs-CZ" dirty="0"/>
              <a:t> </a:t>
            </a:r>
            <a:r>
              <a:rPr lang="cs-CZ" dirty="0" err="1"/>
              <a:t>attitudes</a:t>
            </a:r>
            <a:r>
              <a:rPr lang="cs-CZ" dirty="0"/>
              <a:t>, </a:t>
            </a:r>
            <a:r>
              <a:rPr lang="cs-CZ" dirty="0" err="1"/>
              <a:t>beliefs</a:t>
            </a:r>
            <a:r>
              <a:rPr lang="cs-CZ" dirty="0"/>
              <a:t>, </a:t>
            </a:r>
            <a:r>
              <a:rPr lang="cs-CZ" dirty="0" err="1"/>
              <a:t>values</a:t>
            </a:r>
            <a:endParaRPr lang="cs-CZ" dirty="0"/>
          </a:p>
          <a:p>
            <a:r>
              <a:rPr lang="cs-CZ" dirty="0" err="1"/>
              <a:t>Larger</a:t>
            </a:r>
            <a:r>
              <a:rPr lang="cs-CZ" dirty="0"/>
              <a:t> society  as a </a:t>
            </a:r>
            <a:r>
              <a:rPr lang="cs-CZ" dirty="0" err="1"/>
              <a:t>whole</a:t>
            </a:r>
            <a:r>
              <a:rPr lang="cs-CZ" dirty="0"/>
              <a:t> – </a:t>
            </a:r>
            <a:r>
              <a:rPr lang="cs-CZ" dirty="0" err="1"/>
              <a:t>cultural</a:t>
            </a:r>
            <a:r>
              <a:rPr lang="cs-CZ" dirty="0"/>
              <a:t> </a:t>
            </a:r>
            <a:r>
              <a:rPr lang="cs-CZ" dirty="0" err="1"/>
              <a:t>groups</a:t>
            </a:r>
            <a:r>
              <a:rPr lang="cs-CZ" dirty="0"/>
              <a:t> (</a:t>
            </a:r>
            <a:r>
              <a:rPr lang="cs-CZ" dirty="0" err="1"/>
              <a:t>college</a:t>
            </a:r>
            <a:r>
              <a:rPr lang="cs-CZ" dirty="0"/>
              <a:t> </a:t>
            </a:r>
            <a:r>
              <a:rPr lang="cs-CZ" dirty="0" err="1"/>
              <a:t>students</a:t>
            </a:r>
            <a:r>
              <a:rPr lang="cs-CZ" dirty="0"/>
              <a:t>, </a:t>
            </a:r>
            <a:r>
              <a:rPr lang="cs-CZ" dirty="0" err="1"/>
              <a:t>emplyees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 </a:t>
            </a:r>
            <a:r>
              <a:rPr lang="cs-CZ" dirty="0" err="1"/>
              <a:t>corporation</a:t>
            </a:r>
            <a:r>
              <a:rPr lang="cs-CZ" dirty="0"/>
              <a:t>, </a:t>
            </a:r>
            <a:r>
              <a:rPr lang="cs-CZ" dirty="0" err="1"/>
              <a:t>middle-class</a:t>
            </a:r>
            <a:r>
              <a:rPr lang="cs-CZ" dirty="0"/>
              <a:t> </a:t>
            </a:r>
            <a:r>
              <a:rPr lang="cs-CZ" dirty="0" err="1"/>
              <a:t>teenagers</a:t>
            </a:r>
            <a:r>
              <a:rPr lang="cs-CZ" dirty="0"/>
              <a:t>, </a:t>
            </a:r>
            <a:r>
              <a:rPr lang="cs-CZ" dirty="0" err="1"/>
              <a:t>family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61195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6C35FC3-E10E-9F04-D77E-C976818AE2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181E371-7734-E655-86BA-0E0B9C3718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6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DFC0235-76E9-DA8A-CFF7-B1DFF4861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Elements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Culture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0DBFF44-7072-AA99-75D9-116BAA548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Beliefs</a:t>
            </a:r>
            <a:r>
              <a:rPr lang="cs-CZ" dirty="0"/>
              <a:t>: </a:t>
            </a:r>
            <a:r>
              <a:rPr lang="cs-CZ" dirty="0" err="1"/>
              <a:t>convinctions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world</a:t>
            </a:r>
            <a:r>
              <a:rPr lang="cs-CZ" dirty="0"/>
              <a:t>, </a:t>
            </a:r>
            <a:r>
              <a:rPr lang="cs-CZ" dirty="0" err="1"/>
              <a:t>fundamental</a:t>
            </a:r>
            <a:r>
              <a:rPr lang="cs-CZ" dirty="0"/>
              <a:t> </a:t>
            </a:r>
            <a:r>
              <a:rPr lang="cs-CZ" dirty="0" err="1"/>
              <a:t>teachings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what</a:t>
            </a:r>
            <a:r>
              <a:rPr lang="cs-CZ" dirty="0"/>
              <a:t> reality </a:t>
            </a:r>
            <a:r>
              <a:rPr lang="cs-CZ" dirty="0" err="1"/>
              <a:t>is</a:t>
            </a:r>
            <a:r>
              <a:rPr lang="cs-CZ" dirty="0"/>
              <a:t> and </a:t>
            </a:r>
            <a:r>
              <a:rPr lang="cs-CZ" dirty="0" err="1"/>
              <a:t>expectations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world</a:t>
            </a:r>
            <a:r>
              <a:rPr lang="cs-CZ" dirty="0"/>
              <a:t> </a:t>
            </a:r>
            <a:r>
              <a:rPr lang="cs-CZ" dirty="0" err="1"/>
              <a:t>operates</a:t>
            </a:r>
            <a:endParaRPr lang="cs-CZ" dirty="0"/>
          </a:p>
          <a:p>
            <a:r>
              <a:rPr lang="cs-CZ" b="1" dirty="0" err="1"/>
              <a:t>Values</a:t>
            </a:r>
            <a:r>
              <a:rPr lang="cs-CZ" dirty="0"/>
              <a:t>: </a:t>
            </a:r>
            <a:r>
              <a:rPr lang="cs-CZ" dirty="0" err="1"/>
              <a:t>ideals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abstract</a:t>
            </a:r>
            <a:r>
              <a:rPr lang="cs-CZ" dirty="0"/>
              <a:t> </a:t>
            </a:r>
            <a:r>
              <a:rPr lang="cs-CZ" dirty="0" err="1"/>
              <a:t>standards</a:t>
            </a:r>
            <a:r>
              <a:rPr lang="cs-CZ" dirty="0"/>
              <a:t>, </a:t>
            </a:r>
            <a:r>
              <a:rPr lang="cs-CZ" dirty="0" err="1"/>
              <a:t>shared</a:t>
            </a:r>
            <a:r>
              <a:rPr lang="cs-CZ" dirty="0"/>
              <a:t> </a:t>
            </a:r>
            <a:r>
              <a:rPr lang="cs-CZ" dirty="0" err="1"/>
              <a:t>judgements</a:t>
            </a:r>
            <a:r>
              <a:rPr lang="cs-CZ" dirty="0"/>
              <a:t>,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good</a:t>
            </a:r>
            <a:r>
              <a:rPr lang="cs-CZ" dirty="0"/>
              <a:t>, </a:t>
            </a:r>
            <a:r>
              <a:rPr lang="cs-CZ" dirty="0" err="1"/>
              <a:t>right</a:t>
            </a:r>
            <a:r>
              <a:rPr lang="cs-CZ" dirty="0"/>
              <a:t> and </a:t>
            </a:r>
            <a:r>
              <a:rPr lang="cs-CZ" dirty="0" err="1"/>
              <a:t>important</a:t>
            </a:r>
            <a:r>
              <a:rPr lang="cs-CZ" dirty="0"/>
              <a:t> (</a:t>
            </a:r>
            <a:r>
              <a:rPr lang="cs-CZ" dirty="0" err="1"/>
              <a:t>self-reliance</a:t>
            </a:r>
            <a:r>
              <a:rPr lang="cs-CZ" dirty="0"/>
              <a:t>, hard </a:t>
            </a:r>
            <a:r>
              <a:rPr lang="cs-CZ" dirty="0" err="1"/>
              <a:t>work</a:t>
            </a:r>
            <a:r>
              <a:rPr lang="cs-CZ" dirty="0"/>
              <a:t>, </a:t>
            </a:r>
            <a:r>
              <a:rPr lang="cs-CZ" dirty="0" err="1"/>
              <a:t>economic</a:t>
            </a:r>
            <a:r>
              <a:rPr lang="cs-CZ" dirty="0"/>
              <a:t> </a:t>
            </a:r>
            <a:r>
              <a:rPr lang="cs-CZ" dirty="0" err="1"/>
              <a:t>effrt</a:t>
            </a:r>
            <a:r>
              <a:rPr lang="cs-CZ" dirty="0"/>
              <a:t> x  </a:t>
            </a:r>
            <a:r>
              <a:rPr lang="cs-CZ" dirty="0" err="1"/>
              <a:t>communal</a:t>
            </a:r>
            <a:r>
              <a:rPr lang="cs-CZ" dirty="0"/>
              <a:t> </a:t>
            </a:r>
            <a:r>
              <a:rPr lang="cs-CZ" dirty="0" err="1"/>
              <a:t>family</a:t>
            </a:r>
            <a:r>
              <a:rPr lang="cs-CZ" dirty="0"/>
              <a:t> </a:t>
            </a:r>
            <a:r>
              <a:rPr lang="cs-CZ" dirty="0" err="1"/>
              <a:t>goals</a:t>
            </a:r>
            <a:r>
              <a:rPr lang="cs-CZ" dirty="0"/>
              <a:t> x </a:t>
            </a:r>
            <a:r>
              <a:rPr lang="cs-CZ" dirty="0" err="1"/>
              <a:t>harmony</a:t>
            </a:r>
            <a:r>
              <a:rPr lang="cs-CZ" dirty="0"/>
              <a:t>)</a:t>
            </a:r>
          </a:p>
          <a:p>
            <a:r>
              <a:rPr lang="cs-CZ" b="1" dirty="0" err="1"/>
              <a:t>Norms</a:t>
            </a:r>
            <a:r>
              <a:rPr lang="cs-CZ" b="1" dirty="0"/>
              <a:t>: </a:t>
            </a:r>
            <a:r>
              <a:rPr lang="cs-CZ" dirty="0" err="1"/>
              <a:t>fixed</a:t>
            </a:r>
            <a:r>
              <a:rPr lang="cs-CZ" dirty="0"/>
              <a:t> </a:t>
            </a:r>
            <a:r>
              <a:rPr lang="cs-CZ" dirty="0" err="1"/>
              <a:t>behavior</a:t>
            </a:r>
            <a:r>
              <a:rPr lang="cs-CZ" dirty="0"/>
              <a:t> </a:t>
            </a:r>
            <a:r>
              <a:rPr lang="cs-CZ" dirty="0" err="1"/>
              <a:t>patterns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doing</a:t>
            </a:r>
            <a:r>
              <a:rPr lang="cs-CZ" dirty="0"/>
              <a:t> </a:t>
            </a:r>
            <a:r>
              <a:rPr lang="cs-CZ" dirty="0" err="1"/>
              <a:t>things</a:t>
            </a:r>
            <a:r>
              <a:rPr lang="cs-CZ" dirty="0"/>
              <a:t> (</a:t>
            </a:r>
            <a:r>
              <a:rPr lang="cs-CZ" dirty="0" err="1"/>
              <a:t>example</a:t>
            </a:r>
            <a:r>
              <a:rPr lang="cs-CZ" dirty="0"/>
              <a:t>: </a:t>
            </a: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friends</a:t>
            </a:r>
            <a:r>
              <a:rPr lang="cs-CZ" dirty="0"/>
              <a:t>, </a:t>
            </a:r>
            <a:r>
              <a:rPr lang="cs-CZ" dirty="0" err="1"/>
              <a:t>same</a:t>
            </a:r>
            <a:r>
              <a:rPr lang="cs-CZ" dirty="0"/>
              <a:t> </a:t>
            </a:r>
            <a:r>
              <a:rPr lang="cs-CZ" dirty="0" err="1"/>
              <a:t>employer</a:t>
            </a:r>
            <a:r>
              <a:rPr lang="cs-CZ" dirty="0"/>
              <a:t>, 100 </a:t>
            </a:r>
            <a:r>
              <a:rPr lang="cs-CZ" b="0" i="0" dirty="0">
                <a:effectLst/>
                <a:latin typeface="Roboto" panose="02000000000000000000" pitchFamily="2" charset="0"/>
              </a:rPr>
              <a:t>$: </a:t>
            </a:r>
            <a:r>
              <a:rPr lang="cs-CZ" b="0" i="0" dirty="0" err="1">
                <a:effectLst/>
                <a:latin typeface="Roboto" panose="02000000000000000000" pitchFamily="2" charset="0"/>
              </a:rPr>
              <a:t>equally</a:t>
            </a:r>
            <a:r>
              <a:rPr lang="cs-CZ" b="0" i="0" dirty="0">
                <a:effectLst/>
                <a:latin typeface="Roboto" panose="02000000000000000000" pitchFamily="2" charset="0"/>
              </a:rPr>
              <a:t>, </a:t>
            </a:r>
            <a:r>
              <a:rPr lang="cs-CZ" b="0" i="0" dirty="0" err="1">
                <a:effectLst/>
                <a:latin typeface="Roboto" panose="02000000000000000000" pitchFamily="2" charset="0"/>
              </a:rPr>
              <a:t>family</a:t>
            </a:r>
            <a:r>
              <a:rPr lang="cs-CZ" b="0" i="0" dirty="0">
                <a:effectLst/>
                <a:latin typeface="Roboto" panose="02000000000000000000" pitchFamily="2" charset="0"/>
              </a:rPr>
              <a:t> status, </a:t>
            </a:r>
            <a:r>
              <a:rPr lang="cs-CZ" b="0" i="0" dirty="0" err="1">
                <a:effectLst/>
                <a:latin typeface="Roboto" panose="02000000000000000000" pitchFamily="2" charset="0"/>
              </a:rPr>
              <a:t>skills</a:t>
            </a:r>
            <a:r>
              <a:rPr lang="cs-CZ" b="0" i="0" dirty="0">
                <a:effectLst/>
                <a:latin typeface="Roboto" panose="02000000000000000000" pitchFamily="2" charset="0"/>
              </a:rPr>
              <a:t>, reciprocity…) 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8846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F38289F-8CF6-A8D6-CBA2-52D6D1951B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06912F8-9B3A-E98A-201C-533799FC9A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7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60BA477-223E-23CB-F8A0-EB8B9FC87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Elements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Culture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FB40FA1-D6A0-AF8F-5E5C-71A1D3791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Taboos</a:t>
            </a:r>
            <a:r>
              <a:rPr lang="cs-CZ" dirty="0"/>
              <a:t>: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not </a:t>
            </a:r>
            <a:r>
              <a:rPr lang="cs-CZ" dirty="0" err="1"/>
              <a:t>permissible</a:t>
            </a:r>
            <a:r>
              <a:rPr lang="cs-CZ" dirty="0"/>
              <a:t> (universal </a:t>
            </a:r>
            <a:r>
              <a:rPr lang="cs-CZ" dirty="0" err="1"/>
              <a:t>prohibitions</a:t>
            </a:r>
            <a:r>
              <a:rPr lang="cs-CZ" dirty="0"/>
              <a:t>: </a:t>
            </a:r>
            <a:r>
              <a:rPr lang="cs-CZ" dirty="0" err="1"/>
              <a:t>murder</a:t>
            </a:r>
            <a:r>
              <a:rPr lang="cs-CZ" dirty="0"/>
              <a:t>, incest, and </a:t>
            </a:r>
            <a:r>
              <a:rPr lang="cs-CZ" dirty="0" err="1"/>
              <a:t>culture</a:t>
            </a:r>
            <a:r>
              <a:rPr lang="cs-CZ" dirty="0"/>
              <a:t>/</a:t>
            </a:r>
            <a:r>
              <a:rPr lang="cs-CZ" dirty="0" err="1"/>
              <a:t>religious</a:t>
            </a:r>
            <a:r>
              <a:rPr lang="cs-CZ" dirty="0"/>
              <a:t> </a:t>
            </a:r>
            <a:r>
              <a:rPr lang="cs-CZ" dirty="0" err="1"/>
              <a:t>specifics</a:t>
            </a:r>
            <a:r>
              <a:rPr lang="cs-CZ" dirty="0"/>
              <a:t>: </a:t>
            </a:r>
            <a:r>
              <a:rPr lang="cs-CZ" dirty="0" err="1"/>
              <a:t>left</a:t>
            </a:r>
            <a:r>
              <a:rPr lang="cs-CZ" dirty="0"/>
              <a:t> hand </a:t>
            </a:r>
            <a:r>
              <a:rPr lang="cs-CZ" dirty="0" err="1"/>
              <a:t>unclean</a:t>
            </a:r>
            <a:r>
              <a:rPr lang="cs-CZ" dirty="0"/>
              <a:t>; food </a:t>
            </a:r>
            <a:r>
              <a:rPr lang="cs-CZ" dirty="0" err="1"/>
              <a:t>taboos</a:t>
            </a:r>
            <a:r>
              <a:rPr lang="cs-CZ" dirty="0"/>
              <a:t>, </a:t>
            </a:r>
            <a:r>
              <a:rPr lang="cs-CZ" dirty="0" err="1"/>
              <a:t>eye</a:t>
            </a:r>
            <a:r>
              <a:rPr lang="cs-CZ" dirty="0"/>
              <a:t> </a:t>
            </a:r>
            <a:r>
              <a:rPr lang="cs-CZ" dirty="0" err="1"/>
              <a:t>contact</a:t>
            </a:r>
            <a:r>
              <a:rPr lang="cs-CZ" dirty="0"/>
              <a:t>)</a:t>
            </a:r>
          </a:p>
          <a:p>
            <a:r>
              <a:rPr lang="cs-CZ" dirty="0" err="1"/>
              <a:t>Attitudes</a:t>
            </a:r>
            <a:r>
              <a:rPr lang="cs-CZ" dirty="0"/>
              <a:t>: </a:t>
            </a:r>
            <a:r>
              <a:rPr lang="cs-CZ" dirty="0" err="1"/>
              <a:t>emotional</a:t>
            </a:r>
            <a:r>
              <a:rPr lang="cs-CZ" dirty="0"/>
              <a:t> </a:t>
            </a:r>
            <a:r>
              <a:rPr lang="cs-CZ" dirty="0" err="1"/>
              <a:t>reactions</a:t>
            </a:r>
            <a:r>
              <a:rPr lang="cs-CZ" dirty="0"/>
              <a:t> to </a:t>
            </a:r>
            <a:r>
              <a:rPr lang="cs-CZ" dirty="0" err="1"/>
              <a:t>objects</a:t>
            </a:r>
            <a:r>
              <a:rPr lang="cs-CZ" dirty="0"/>
              <a:t>, </a:t>
            </a:r>
            <a:r>
              <a:rPr lang="cs-CZ" dirty="0" err="1"/>
              <a:t>ideas</a:t>
            </a:r>
            <a:r>
              <a:rPr lang="cs-CZ" dirty="0"/>
              <a:t> and </a:t>
            </a:r>
            <a:r>
              <a:rPr lang="cs-CZ" dirty="0" err="1"/>
              <a:t>people</a:t>
            </a:r>
            <a:r>
              <a:rPr lang="cs-CZ" dirty="0"/>
              <a:t>; 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Germans</a:t>
            </a:r>
            <a:r>
              <a:rPr lang="cs-CZ" dirty="0"/>
              <a:t> </a:t>
            </a:r>
            <a:r>
              <a:rPr lang="de-DE" dirty="0"/>
              <a:t>Gemütlichkeit</a:t>
            </a:r>
            <a:r>
              <a:rPr lang="cs-CZ" dirty="0"/>
              <a:t> (</a:t>
            </a:r>
            <a:r>
              <a:rPr lang="cs-CZ" dirty="0" err="1"/>
              <a:t>cafés</a:t>
            </a:r>
            <a:r>
              <a:rPr lang="cs-CZ" dirty="0"/>
              <a:t>, </a:t>
            </a:r>
            <a:r>
              <a:rPr lang="cs-CZ" dirty="0" err="1"/>
              <a:t>terrace</a:t>
            </a:r>
            <a:r>
              <a:rPr lang="cs-CZ" dirty="0"/>
              <a:t> </a:t>
            </a:r>
            <a:r>
              <a:rPr lang="cs-CZ" dirty="0" err="1"/>
              <a:t>gardens</a:t>
            </a:r>
            <a:r>
              <a:rPr lang="cs-CZ" dirty="0"/>
              <a:t>), </a:t>
            </a:r>
            <a:r>
              <a:rPr lang="cs-CZ" dirty="0" err="1"/>
              <a:t>North</a:t>
            </a:r>
            <a:r>
              <a:rPr lang="cs-CZ" dirty="0"/>
              <a:t> America: variety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religious</a:t>
            </a:r>
            <a:r>
              <a:rPr lang="cs-CZ" dirty="0"/>
              <a:t> </a:t>
            </a:r>
            <a:r>
              <a:rPr lang="cs-CZ" dirty="0" err="1"/>
              <a:t>houses</a:t>
            </a:r>
            <a:r>
              <a:rPr lang="cs-CZ" dirty="0"/>
              <a:t> x Latin America: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official</a:t>
            </a:r>
            <a:r>
              <a:rPr lang="cs-CZ" dirty="0"/>
              <a:t> religion; </a:t>
            </a:r>
            <a:r>
              <a:rPr lang="cs-CZ" dirty="0" err="1"/>
              <a:t>Japanese</a:t>
            </a:r>
            <a:r>
              <a:rPr lang="cs-CZ" dirty="0"/>
              <a:t> </a:t>
            </a:r>
            <a:r>
              <a:rPr lang="cs-CZ" dirty="0" err="1"/>
              <a:t>gift-giving</a:t>
            </a:r>
            <a:r>
              <a:rPr lang="cs-CZ" dirty="0"/>
              <a:t>; </a:t>
            </a:r>
            <a:r>
              <a:rPr lang="cs-CZ" dirty="0" err="1"/>
              <a:t>birthday</a:t>
            </a:r>
            <a:r>
              <a:rPr lang="cs-CZ" dirty="0"/>
              <a:t> </a:t>
            </a:r>
            <a:r>
              <a:rPr lang="cs-CZ" dirty="0" err="1"/>
              <a:t>gifts</a:t>
            </a:r>
            <a:r>
              <a:rPr lang="cs-CZ" dirty="0"/>
              <a:t>: open </a:t>
            </a:r>
            <a:r>
              <a:rPr lang="cs-CZ" dirty="0" err="1"/>
              <a:t>immediately</a:t>
            </a:r>
            <a:r>
              <a:rPr lang="cs-CZ" dirty="0"/>
              <a:t>  x </a:t>
            </a:r>
            <a:r>
              <a:rPr lang="cs-CZ" dirty="0" err="1"/>
              <a:t>put</a:t>
            </a:r>
            <a:r>
              <a:rPr lang="cs-CZ" dirty="0"/>
              <a:t> </a:t>
            </a:r>
            <a:r>
              <a:rPr lang="cs-CZ" dirty="0" err="1"/>
              <a:t>away</a:t>
            </a:r>
            <a:r>
              <a:rPr lang="cs-CZ" dirty="0"/>
              <a:t>: </a:t>
            </a:r>
            <a:r>
              <a:rPr lang="cs-CZ" dirty="0" err="1"/>
              <a:t>Thai</a:t>
            </a:r>
            <a:r>
              <a:rPr lang="cs-CZ" dirty="0"/>
              <a:t>, </a:t>
            </a:r>
            <a:r>
              <a:rPr lang="cs-CZ" dirty="0" err="1"/>
              <a:t>Malaysian</a:t>
            </a:r>
            <a:r>
              <a:rPr lang="cs-CZ" dirty="0"/>
              <a:t>, </a:t>
            </a:r>
            <a:r>
              <a:rPr lang="cs-CZ" dirty="0" err="1"/>
              <a:t>Filipino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12235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9710EC6-303F-9741-5B2E-FA3FDCA698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noProof="0"/>
              <a:t>Define footer – presentation title /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50350DC-7AF7-F87B-98E9-601B389E6A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en-GB" altLang="cs-CZ" noProof="0" smtClean="0"/>
              <a:pPr>
                <a:spcAft>
                  <a:spcPts val="600"/>
                </a:spcAft>
              </a:pPr>
              <a:t>8</a:t>
            </a:fld>
            <a:endParaRPr lang="en-GB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73F6C75-21A0-41C1-A345-5AF1756D3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 err="1"/>
              <a:t>Emics</a:t>
            </a:r>
            <a:r>
              <a:rPr lang="cs-CZ" sz="2200"/>
              <a:t> (c. </a:t>
            </a:r>
            <a:r>
              <a:rPr lang="cs-CZ" sz="2200" err="1"/>
              <a:t>specifc</a:t>
            </a:r>
            <a:r>
              <a:rPr lang="cs-CZ" sz="2200"/>
              <a:t>) and </a:t>
            </a:r>
            <a:r>
              <a:rPr lang="cs-CZ" sz="2200" err="1"/>
              <a:t>etics</a:t>
            </a:r>
            <a:r>
              <a:rPr lang="cs-CZ" sz="2200"/>
              <a:t> (c. universal)</a:t>
            </a:r>
          </a:p>
        </p:txBody>
      </p:sp>
      <p:pic>
        <p:nvPicPr>
          <p:cNvPr id="8" name="Zástupný obsah 7" descr="Obsah obrázku obloha, venku, budova, osoba&#10;&#10;Popis byl vytvořen automaticky">
            <a:extLst>
              <a:ext uri="{FF2B5EF4-FFF2-40B4-BE49-F238E27FC236}">
                <a16:creationId xmlns:a16="http://schemas.microsoft.com/office/drawing/2014/main" id="{CF2358EC-E135-85D7-0C12-717D67B6F9F3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6" r="3" b="3"/>
          <a:stretch/>
        </p:blipFill>
        <p:spPr>
          <a:xfrm>
            <a:off x="720000" y="1701505"/>
            <a:ext cx="5219998" cy="4139998"/>
          </a:xfrm>
          <a:noFill/>
        </p:spPr>
      </p:pic>
      <p:pic>
        <p:nvPicPr>
          <p:cNvPr id="3076" name="Picture 4" descr="Regions/Non-Arab Countries - Carnegie Middle East Center - Carnegie  Endowment for International Peace">
            <a:extLst>
              <a:ext uri="{FF2B5EF4-FFF2-40B4-BE49-F238E27FC236}">
                <a16:creationId xmlns:a16="http://schemas.microsoft.com/office/drawing/2014/main" id="{3EFD801E-2EE1-A525-3CE7-FA0E423A86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2" r="27835" b="-2"/>
          <a:stretch/>
        </p:blipFill>
        <p:spPr bwMode="auto">
          <a:xfrm>
            <a:off x="6251280" y="1701505"/>
            <a:ext cx="5219998" cy="4139998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737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3B7DD28-CC26-75DE-F0CC-6E5386B641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048FF2E-8CAA-0783-F950-ED4EA25715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9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4990643-DB84-EAD4-E395-109C5C630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Language</a:t>
            </a:r>
            <a:r>
              <a:rPr lang="cs-CZ" dirty="0"/>
              <a:t> and </a:t>
            </a:r>
            <a:r>
              <a:rPr lang="cs-CZ" dirty="0" err="1"/>
              <a:t>Linguistic</a:t>
            </a:r>
            <a:r>
              <a:rPr lang="cs-CZ" dirty="0"/>
              <a:t> Relativity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EF56084-1F15-9891-1C6E-5559687AC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Language</a:t>
            </a:r>
            <a:r>
              <a:rPr lang="cs-CZ" dirty="0"/>
              <a:t> and </a:t>
            </a:r>
            <a:r>
              <a:rPr lang="cs-CZ" dirty="0" err="1"/>
              <a:t>culture</a:t>
            </a:r>
            <a:r>
              <a:rPr lang="cs-CZ" dirty="0"/>
              <a:t> are </a:t>
            </a:r>
            <a:r>
              <a:rPr lang="cs-CZ" dirty="0" err="1"/>
              <a:t>linked</a:t>
            </a:r>
            <a:endParaRPr lang="cs-CZ" dirty="0"/>
          </a:p>
          <a:p>
            <a:r>
              <a:rPr lang="cs-CZ" dirty="0" err="1"/>
              <a:t>Linguistic</a:t>
            </a:r>
            <a:r>
              <a:rPr lang="cs-CZ" dirty="0"/>
              <a:t> relativity: </a:t>
            </a:r>
            <a:r>
              <a:rPr lang="cs-CZ" dirty="0" err="1"/>
              <a:t>chinese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Korean</a:t>
            </a:r>
            <a:r>
              <a:rPr lang="cs-CZ" dirty="0"/>
              <a:t> terminology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indicates</a:t>
            </a:r>
            <a:r>
              <a:rPr lang="cs-CZ" dirty="0"/>
              <a:t> </a:t>
            </a:r>
            <a:r>
              <a:rPr lang="cs-CZ" dirty="0" err="1"/>
              <a:t>person´s</a:t>
            </a:r>
            <a:r>
              <a:rPr lang="cs-CZ" dirty="0"/>
              <a:t> </a:t>
            </a:r>
            <a:r>
              <a:rPr lang="cs-CZ" dirty="0" err="1"/>
              <a:t>position</a:t>
            </a:r>
            <a:endParaRPr lang="cs-CZ" dirty="0"/>
          </a:p>
          <a:p>
            <a:r>
              <a:rPr lang="cs-CZ" dirty="0" err="1"/>
              <a:t>Categorization</a:t>
            </a:r>
            <a:r>
              <a:rPr lang="cs-CZ" dirty="0"/>
              <a:t>, 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Family</a:t>
            </a:r>
            <a:r>
              <a:rPr lang="cs-CZ" dirty="0"/>
              <a:t> </a:t>
            </a:r>
            <a:r>
              <a:rPr lang="cs-CZ" dirty="0" err="1"/>
              <a:t>members</a:t>
            </a:r>
            <a:r>
              <a:rPr lang="cs-CZ" dirty="0"/>
              <a:t> (</a:t>
            </a:r>
            <a:r>
              <a:rPr lang="cs-CZ" dirty="0" err="1"/>
              <a:t>older</a:t>
            </a:r>
            <a:r>
              <a:rPr lang="cs-CZ" dirty="0"/>
              <a:t> </a:t>
            </a:r>
            <a:r>
              <a:rPr lang="cs-CZ" dirty="0" err="1"/>
              <a:t>brother</a:t>
            </a:r>
            <a:r>
              <a:rPr lang="cs-CZ" dirty="0"/>
              <a:t> and </a:t>
            </a:r>
            <a:r>
              <a:rPr lang="cs-CZ" dirty="0" err="1"/>
              <a:t>younger</a:t>
            </a:r>
            <a:r>
              <a:rPr lang="cs-CZ" dirty="0"/>
              <a:t> b.), </a:t>
            </a:r>
            <a:r>
              <a:rPr lang="cs-CZ" dirty="0" err="1"/>
              <a:t>colours</a:t>
            </a:r>
            <a:r>
              <a:rPr lang="cs-CZ" dirty="0"/>
              <a:t>: </a:t>
            </a:r>
            <a:r>
              <a:rPr lang="cs-CZ" dirty="0" err="1"/>
              <a:t>English</a:t>
            </a:r>
            <a:r>
              <a:rPr lang="cs-CZ" dirty="0"/>
              <a:t> use 40 </a:t>
            </a:r>
            <a:r>
              <a:rPr lang="cs-CZ" dirty="0" err="1"/>
              <a:t>color</a:t>
            </a:r>
            <a:r>
              <a:rPr lang="cs-CZ" dirty="0"/>
              <a:t> </a:t>
            </a:r>
            <a:r>
              <a:rPr lang="cs-CZ" dirty="0" err="1"/>
              <a:t>terms</a:t>
            </a:r>
            <a:r>
              <a:rPr lang="cs-CZ" dirty="0"/>
              <a:t> x </a:t>
            </a:r>
            <a:r>
              <a:rPr lang="cs-CZ" dirty="0" err="1"/>
              <a:t>two</a:t>
            </a:r>
            <a:r>
              <a:rPr lang="cs-CZ" dirty="0"/>
              <a:t>: </a:t>
            </a:r>
            <a:r>
              <a:rPr lang="cs-CZ" dirty="0" err="1"/>
              <a:t>light</a:t>
            </a:r>
            <a:r>
              <a:rPr lang="cs-CZ" dirty="0"/>
              <a:t> and </a:t>
            </a:r>
            <a:r>
              <a:rPr lang="cs-CZ" dirty="0" err="1"/>
              <a:t>dark</a:t>
            </a:r>
            <a:r>
              <a:rPr lang="cs-CZ" dirty="0"/>
              <a:t>, </a:t>
            </a:r>
            <a:r>
              <a:rPr lang="cs-CZ" i="1" dirty="0"/>
              <a:t>as </a:t>
            </a:r>
            <a:r>
              <a:rPr lang="cs-CZ" i="1" dirty="0" err="1"/>
              <a:t>dark</a:t>
            </a:r>
            <a:r>
              <a:rPr lang="cs-CZ" i="1" dirty="0"/>
              <a:t> as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sky</a:t>
            </a:r>
            <a:r>
              <a:rPr lang="cs-CZ" i="1" dirty="0"/>
              <a:t> </a:t>
            </a:r>
            <a:r>
              <a:rPr lang="cs-CZ" i="1" dirty="0" err="1"/>
              <a:t>at</a:t>
            </a:r>
            <a:r>
              <a:rPr lang="cs-CZ" i="1" dirty="0"/>
              <a:t> </a:t>
            </a:r>
            <a:r>
              <a:rPr lang="cs-CZ" i="1" dirty="0" err="1"/>
              <a:t>noon</a:t>
            </a:r>
            <a:r>
              <a:rPr lang="cs-CZ" i="1" dirty="0"/>
              <a:t>; </a:t>
            </a:r>
            <a:r>
              <a:rPr lang="cs-CZ" dirty="0" err="1"/>
              <a:t>Russian</a:t>
            </a:r>
            <a:r>
              <a:rPr lang="cs-CZ" dirty="0"/>
              <a:t>: </a:t>
            </a: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words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blue</a:t>
            </a:r>
            <a:r>
              <a:rPr lang="cs-CZ" i="1" dirty="0"/>
              <a:t>)</a:t>
            </a:r>
          </a:p>
          <a:p>
            <a:r>
              <a:rPr lang="cs-CZ" dirty="0" err="1"/>
              <a:t>Subculture</a:t>
            </a:r>
            <a:r>
              <a:rPr lang="cs-CZ" dirty="0"/>
              <a:t>: </a:t>
            </a:r>
            <a:r>
              <a:rPr lang="cs-CZ" dirty="0" err="1"/>
              <a:t>developing</a:t>
            </a:r>
            <a:r>
              <a:rPr lang="cs-CZ" dirty="0"/>
              <a:t> </a:t>
            </a:r>
            <a:r>
              <a:rPr lang="cs-CZ" dirty="0" err="1"/>
              <a:t>specialized</a:t>
            </a:r>
            <a:r>
              <a:rPr lang="cs-CZ" dirty="0"/>
              <a:t> </a:t>
            </a:r>
            <a:r>
              <a:rPr lang="cs-CZ" dirty="0" err="1"/>
              <a:t>vocabulary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necessary</a:t>
            </a:r>
            <a:r>
              <a:rPr lang="cs-CZ" dirty="0"/>
              <a:t> </a:t>
            </a:r>
            <a:r>
              <a:rPr lang="cs-CZ" dirty="0" err="1"/>
              <a:t>materials</a:t>
            </a:r>
            <a:r>
              <a:rPr lang="cs-CZ" dirty="0"/>
              <a:t>, </a:t>
            </a:r>
            <a:r>
              <a:rPr lang="cs-CZ" dirty="0" err="1"/>
              <a:t>conditions</a:t>
            </a:r>
            <a:r>
              <a:rPr lang="cs-CZ" dirty="0"/>
              <a:t>, </a:t>
            </a:r>
            <a:r>
              <a:rPr lang="cs-CZ" dirty="0" err="1"/>
              <a:t>situations</a:t>
            </a:r>
            <a:endParaRPr lang="cs-CZ" dirty="0"/>
          </a:p>
          <a:p>
            <a:r>
              <a:rPr lang="cs-CZ" dirty="0" err="1"/>
              <a:t>Language</a:t>
            </a:r>
            <a:r>
              <a:rPr lang="cs-CZ" dirty="0"/>
              <a:t> as a </a:t>
            </a:r>
            <a:r>
              <a:rPr lang="cs-CZ" dirty="0" err="1"/>
              <a:t>mirror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6030792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537D0685-485C-4667-BE81-13AAC725A250}" vid="{DA130814-F9B3-4022-8252-F2F2B6A7EA6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muni-arts-prezentace-16-9-en-v10 (2)</Template>
  <TotalTime>0</TotalTime>
  <Words>747</Words>
  <Application>Microsoft Office PowerPoint</Application>
  <PresentationFormat>Širokoúhlá obrazovka</PresentationFormat>
  <Paragraphs>80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Roboto</vt:lpstr>
      <vt:lpstr>Tahoma</vt:lpstr>
      <vt:lpstr>Wingdings</vt:lpstr>
      <vt:lpstr>Presentation_MU_EN</vt:lpstr>
      <vt:lpstr>Culture, language and Culture</vt:lpstr>
      <vt:lpstr>Culture</vt:lpstr>
      <vt:lpstr>Enculturation</vt:lpstr>
      <vt:lpstr>Describe, what do you see</vt:lpstr>
      <vt:lpstr>Culture and culture</vt:lpstr>
      <vt:lpstr>Elements of Culture</vt:lpstr>
      <vt:lpstr>Elements of Culture</vt:lpstr>
      <vt:lpstr>Emics (c. specifc) and etics (c. universal)</vt:lpstr>
      <vt:lpstr>Language and Linguistic Relativity</vt:lpstr>
      <vt:lpstr>Language and culture</vt:lpstr>
      <vt:lpstr>Intercultural communication framework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and Culture</dc:title>
  <dc:creator>Marie Hanzelková</dc:creator>
  <cp:lastModifiedBy>Marie Hanzelková</cp:lastModifiedBy>
  <cp:revision>8</cp:revision>
  <cp:lastPrinted>1601-01-01T00:00:00Z</cp:lastPrinted>
  <dcterms:created xsi:type="dcterms:W3CDTF">2024-03-06T07:13:59Z</dcterms:created>
  <dcterms:modified xsi:type="dcterms:W3CDTF">2024-03-06T08:57:52Z</dcterms:modified>
</cp:coreProperties>
</file>