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6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3B27D0-3F46-E31C-3F5C-9154CAE15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A42A5C-7F5E-46FC-FB3C-23E14402E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C80AEE-3B80-23C0-9C13-BB07C96FD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934D-373F-4B68-8482-A3D760FB4A09}" type="datetimeFigureOut">
              <a:rPr lang="cs-CZ" smtClean="0"/>
              <a:t>30.03.2024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86151E-0EE2-73A4-90FC-35BD5FDAA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A5587E-6829-1C68-756D-538CC8507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BC72-5FB8-4AA5-8F3D-91CA7D16F1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801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8EE6F0-7193-85C2-8311-351DDD32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CEAB87E-1761-0748-394D-A0CCE7DA0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87533C-1302-109A-CD6F-EECB41C22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934D-373F-4B68-8482-A3D760FB4A09}" type="datetimeFigureOut">
              <a:rPr lang="cs-CZ" smtClean="0"/>
              <a:t>30.03.2024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0EEF04-791A-BF11-6AA8-5D9F08C38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2B5BB1-1967-F79C-5F6B-2F9D506FF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BC72-5FB8-4AA5-8F3D-91CA7D16F1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862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BFA5C48-8CB1-784F-9B56-B56993DC7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22B8A6B-877D-46F9-9FC1-D1BC2E13B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6E47E3-F406-82CF-6A8F-0DF93E5FF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934D-373F-4B68-8482-A3D760FB4A09}" type="datetimeFigureOut">
              <a:rPr lang="cs-CZ" smtClean="0"/>
              <a:t>30.03.2024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AD9C9E-833D-5DE8-E415-779C7AAC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EDBE15-33BD-2507-718F-AE386C057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BC72-5FB8-4AA5-8F3D-91CA7D16F1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28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A40016-04E7-B6FF-CE75-D5803183C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1D4033-C490-CB8D-BD8B-2AACD5F0C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6146F3-0370-F19F-FEEA-3CD1000EB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934D-373F-4B68-8482-A3D760FB4A09}" type="datetimeFigureOut">
              <a:rPr lang="cs-CZ" smtClean="0"/>
              <a:t>30.03.2024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BD0EF5-7786-FB09-2DB8-181E21A98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43374C-7BFA-FA49-CB73-5D1ECAC42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BC72-5FB8-4AA5-8F3D-91CA7D16F1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54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2F5CC0-FD3C-DC35-3594-44E4D126F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EBDB9F-84B3-7589-EC97-34AEE1D5C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D955E0-8D86-5E03-D998-B3793EA6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934D-373F-4B68-8482-A3D760FB4A09}" type="datetimeFigureOut">
              <a:rPr lang="cs-CZ" smtClean="0"/>
              <a:t>30.03.2024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4832CF-6E63-6E36-41AE-6682EC391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E1CDD2-03D0-5EA1-6FB5-025D22E62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BC72-5FB8-4AA5-8F3D-91CA7D16F1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15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46EE35-1F7B-23F3-5AF0-7C67D9D83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2DC43A-15DB-94D1-F44C-99F73A4C2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C3F5E2-C545-5DD8-31DE-814661691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D220E1E-D714-AA69-C643-C8B74B03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934D-373F-4B68-8482-A3D760FB4A09}" type="datetimeFigureOut">
              <a:rPr lang="cs-CZ" smtClean="0"/>
              <a:t>30.03.2024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7050B3-27F5-2AAE-984B-D003AA1F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902F5B4-6C33-67E5-D210-638BD3FBF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BC72-5FB8-4AA5-8F3D-91CA7D16F1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16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56EAC9-43C4-3EB4-0FB0-64C6FCE41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8F5493F-515D-9463-A616-D2E4B3E85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87EC101-0456-6D25-8E25-FFFC53195D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846F709-6739-A1A1-6A7A-28807E4BA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A0216FC-AF6B-5D97-0692-D201EF302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3C88CA7-0F0D-EE80-A7E6-59D44A4B8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934D-373F-4B68-8482-A3D760FB4A09}" type="datetimeFigureOut">
              <a:rPr lang="cs-CZ" smtClean="0"/>
              <a:t>30.03.2024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7864421-698A-FE50-EA65-1BFD03396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7DB8534-B31F-969C-DB24-4141D1D1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BC72-5FB8-4AA5-8F3D-91CA7D16F1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12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7E4CE7-7199-AB3E-6DD8-6B0758D51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F8326C1-5654-F7D9-C09F-4F1306784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934D-373F-4B68-8482-A3D760FB4A09}" type="datetimeFigureOut">
              <a:rPr lang="cs-CZ" smtClean="0"/>
              <a:t>30.03.2024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9343F6F-452C-0F36-A154-24A055533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FB33140-FD2E-9928-2617-DE8F5D79F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BC72-5FB8-4AA5-8F3D-91CA7D16F1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76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A3DE7F7-5F58-0212-00AB-16F0B330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934D-373F-4B68-8482-A3D760FB4A09}" type="datetimeFigureOut">
              <a:rPr lang="cs-CZ" smtClean="0"/>
              <a:t>30.03.2024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BCE2D0A-F81B-3E05-B28A-D26EE5CBC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C755AFE-BEA8-709C-5130-DB36D18EF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BC72-5FB8-4AA5-8F3D-91CA7D16F1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17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227D30-BB2D-2BB9-31D0-DDE5F870D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E26348-DDCD-E449-97E6-4E33D88BA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CD04E3-E6D9-F21B-C8AA-EF26197BF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8A1E7DE-966E-59C2-5D42-C26FFD4E1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934D-373F-4B68-8482-A3D760FB4A09}" type="datetimeFigureOut">
              <a:rPr lang="cs-CZ" smtClean="0"/>
              <a:t>30.03.2024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4643828-DB7C-7EE9-DB72-C39A6C88B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E4BF6AE-690C-A1A4-DC0F-725FD2F18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BC72-5FB8-4AA5-8F3D-91CA7D16F1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74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3DCCE5-A930-763E-B24A-F7CBAB76C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7A09D91-B9CD-B60E-5A33-3F33F78085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A9101B5-CE9E-68CB-542F-913D3B9F9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B5C78A1-647D-CFB4-E629-E59CBCC3F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934D-373F-4B68-8482-A3D760FB4A09}" type="datetimeFigureOut">
              <a:rPr lang="cs-CZ" smtClean="0"/>
              <a:t>30.03.2024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0478AB6-A3D4-42E0-3D84-D413B83A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BE54686-8A0F-2CDE-3546-C3F0C22D9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BC72-5FB8-4AA5-8F3D-91CA7D16F1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01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02EA169-A338-801F-09BF-AFAE06AD3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3020301-1D88-7E3F-BAFD-F0171DBF3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188F33-2923-8BFF-278C-2C54A7C20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E9934D-373F-4B68-8482-A3D760FB4A09}" type="datetimeFigureOut">
              <a:rPr lang="cs-CZ" smtClean="0"/>
              <a:t>30.03.2024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B6F816-6DC0-2CBA-B296-183D339FB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6D3C5-EB2C-CA7E-EC48-DED6A53C8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B4BC72-5FB8-4AA5-8F3D-91CA7D16F1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2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youtu.be/xpWYEHMMEEE?t=294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ncyklopedie.idu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ACBABF-4D9D-9AC0-CD96-E40291425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7269" y="1744718"/>
            <a:ext cx="9144000" cy="1386873"/>
          </a:xfrm>
        </p:spPr>
        <p:txBody>
          <a:bodyPr>
            <a:normAutofit/>
          </a:bodyPr>
          <a:lstStyle/>
          <a:p>
            <a:r>
              <a:rPr lang="cs-CZ" sz="8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anose="020B0703020102020204" pitchFamily="34" charset="0"/>
              </a:rPr>
              <a:t>AUDIENCE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EBCB59B-70A7-80EA-7CCC-72394FCB9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3187" y="3093545"/>
            <a:ext cx="9144000" cy="67091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anose="020B0703020102020204" pitchFamily="34" charset="0"/>
              </a:rPr>
              <a:t>VÁCLAV HAVEL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8476DF9-F4B8-4BC5-EC8B-9A95CBFE0A49}"/>
              </a:ext>
            </a:extLst>
          </p:cNvPr>
          <p:cNvSpPr txBox="1"/>
          <p:nvPr/>
        </p:nvSpPr>
        <p:spPr>
          <a:xfrm>
            <a:off x="9911255" y="6369269"/>
            <a:ext cx="3552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anose="020B0703020102020204" pitchFamily="34" charset="0"/>
              </a:rPr>
              <a:t>JULIE POLÁKOVÁ</a:t>
            </a:r>
          </a:p>
        </p:txBody>
      </p:sp>
    </p:spTree>
    <p:extLst>
      <p:ext uri="{BB962C8B-B14F-4D97-AF65-F5344CB8AC3E}">
        <p14:creationId xmlns:p14="http://schemas.microsoft.com/office/powerpoint/2010/main" val="2514929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076A08-23C2-D669-2640-5C2CA6F3F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11800" cy="1325563"/>
          </a:xfrm>
        </p:spPr>
        <p:txBody>
          <a:bodyPr/>
          <a:lstStyle/>
          <a:p>
            <a:r>
              <a:rPr lang="cs-CZ" dirty="0">
                <a:latin typeface="Franklin Gothic Demi" panose="020B0703020102020204" pitchFamily="34" charset="0"/>
              </a:rPr>
              <a:t>AUDIENCE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9D39CC-8E6C-35F3-48A7-CE7357C09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36" y="1878788"/>
            <a:ext cx="6308834" cy="4351338"/>
          </a:xfrm>
        </p:spPr>
        <p:txBody>
          <a:bodyPr/>
          <a:lstStyle/>
          <a:p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Franklin Gothic Demi" panose="020B0703020102020204" pitchFamily="34" charset="0"/>
              </a:rPr>
              <a:t>1975</a:t>
            </a:r>
          </a:p>
          <a:p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Franklin Gothic Demi" panose="020B0703020102020204" pitchFamily="34" charset="0"/>
              </a:rPr>
              <a:t>Premiéra 1976 v </a:t>
            </a:r>
            <a:r>
              <a:rPr lang="cs-CZ" dirty="0" err="1">
                <a:solidFill>
                  <a:schemeClr val="bg2">
                    <a:lumMod val="25000"/>
                  </a:schemeClr>
                </a:solidFill>
                <a:latin typeface="Franklin Gothic Demi" panose="020B0703020102020204" pitchFamily="34" charset="0"/>
              </a:rPr>
              <a:t>Burgtheater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Franklin Gothic Demi" panose="020B0703020102020204" pitchFamily="34" charset="0"/>
              </a:rPr>
              <a:t> ve Vídni společně s Vernisáží</a:t>
            </a:r>
          </a:p>
          <a:p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Franklin Gothic Demi" panose="020B0703020102020204" pitchFamily="34" charset="0"/>
              </a:rPr>
              <a:t>Česká neoficiální premiéra 1976 Divadlo Na tahu</a:t>
            </a:r>
          </a:p>
          <a:p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Franklin Gothic Demi" panose="020B0703020102020204" pitchFamily="34" charset="0"/>
              </a:rPr>
              <a:t>Postavy: Sládek a Vaněk</a:t>
            </a:r>
          </a:p>
          <a:p>
            <a:endParaRPr lang="cs-CZ" i="1" dirty="0">
              <a:solidFill>
                <a:schemeClr val="bg2">
                  <a:lumMod val="25000"/>
                </a:schemeClr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BCA99D4-D7A3-D2A8-F360-BFFCD6997F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3555" b="4384"/>
          <a:stretch/>
        </p:blipFill>
        <p:spPr>
          <a:xfrm>
            <a:off x="6875660" y="1878788"/>
            <a:ext cx="5098844" cy="331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2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B99FC0-B7E1-B606-0FA5-F2B486011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Franklin Gothic Demi" panose="020B0703020102020204" pitchFamily="34" charset="0"/>
              </a:rPr>
              <a:t>VAŇKOVSKÉ JEDNOAKTOVKY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DD8DAB-2516-8D06-CFC8-CA2B2F16A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832" y="1603296"/>
            <a:ext cx="10792968" cy="2782951"/>
          </a:xfrm>
        </p:spPr>
        <p:txBody>
          <a:bodyPr/>
          <a:lstStyle/>
          <a:p>
            <a:pPr algn="just"/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Franklin Gothic Demi" panose="020B0703020102020204" pitchFamily="34" charset="0"/>
              </a:rPr>
              <a:t>Trojice Havlových her Audience, Vernisáž a Protest </a:t>
            </a:r>
          </a:p>
          <a:p>
            <a:pPr algn="just"/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Franklin Gothic Demi" panose="020B0703020102020204" pitchFamily="34" charset="0"/>
              </a:rPr>
              <a:t>Postava Vaňka se pak objevila také ve hrách Pavla Kohouta, Jiřího </a:t>
            </a:r>
            <a:r>
              <a:rPr lang="cs-CZ" dirty="0" err="1">
                <a:solidFill>
                  <a:schemeClr val="bg2">
                    <a:lumMod val="25000"/>
                  </a:schemeClr>
                </a:solidFill>
                <a:latin typeface="Franklin Gothic Demi" panose="020B0703020102020204" pitchFamily="34" charset="0"/>
              </a:rPr>
              <a:t>Dientsbiera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Franklin Gothic Demi" panose="020B0703020102020204" pitchFamily="34" charset="0"/>
              </a:rPr>
              <a:t> st. a Pavla Landovského</a:t>
            </a:r>
          </a:p>
          <a:p>
            <a:pPr algn="just"/>
            <a:r>
              <a:rPr lang="cs-CZ" kern="100" dirty="0">
                <a:solidFill>
                  <a:schemeClr val="bg2">
                    <a:lumMod val="25000"/>
                  </a:schemeClr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Vaněk jako dramatický princip – apel na </a:t>
            </a:r>
            <a:r>
              <a:rPr lang="cs-CZ" kern="100" dirty="0" err="1">
                <a:solidFill>
                  <a:schemeClr val="bg2">
                    <a:lumMod val="25000"/>
                  </a:schemeClr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sebezdůvodnění</a:t>
            </a:r>
            <a:r>
              <a:rPr lang="cs-CZ" kern="100" dirty="0">
                <a:solidFill>
                  <a:schemeClr val="bg2">
                    <a:lumMod val="25000"/>
                  </a:schemeClr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okolí </a:t>
            </a:r>
          </a:p>
          <a:p>
            <a:pPr algn="just"/>
            <a:r>
              <a:rPr lang="cs-CZ" kern="100" dirty="0">
                <a:solidFill>
                  <a:schemeClr val="bg2">
                    <a:lumMod val="25000"/>
                  </a:schemeClr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Vaněk </a:t>
            </a:r>
            <a:r>
              <a:rPr lang="cs-CZ" kern="100" dirty="0">
                <a:solidFill>
                  <a:schemeClr val="bg2">
                    <a:lumMod val="25000"/>
                  </a:schemeClr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ǂ</a:t>
            </a:r>
            <a:r>
              <a:rPr lang="cs-CZ" kern="100" dirty="0">
                <a:solidFill>
                  <a:schemeClr val="bg2">
                    <a:lumMod val="25000"/>
                  </a:schemeClr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Havel </a:t>
            </a:r>
          </a:p>
          <a:p>
            <a:endParaRPr lang="cs-CZ" kern="100" dirty="0">
              <a:solidFill>
                <a:schemeClr val="bg2">
                  <a:lumMod val="25000"/>
                </a:schemeClr>
              </a:solidFill>
              <a:latin typeface="Franklin Gothic Demi" panose="020B07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kern="100" dirty="0">
              <a:solidFill>
                <a:schemeClr val="bg2">
                  <a:lumMod val="25000"/>
                </a:schemeClr>
              </a:solidFill>
              <a:effectLst/>
              <a:latin typeface="Franklin Gothic Demi" panose="020B07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kern="100" dirty="0">
              <a:solidFill>
                <a:schemeClr val="bg2">
                  <a:lumMod val="25000"/>
                </a:schemeClr>
              </a:solidFill>
              <a:effectLst/>
              <a:latin typeface="Franklin Gothic Demi" panose="020B07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bg2">
                  <a:lumMod val="25000"/>
                </a:schemeClr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8" name="Obrázek 7" descr="Obsah obrázku oblečení, osoba, text, boty&#10;&#10;Popis byl vytvořen automaticky">
            <a:extLst>
              <a:ext uri="{FF2B5EF4-FFF2-40B4-BE49-F238E27FC236}">
                <a16:creationId xmlns:a16="http://schemas.microsoft.com/office/drawing/2014/main" id="{D08001EA-A080-29E6-029D-1F0E0CD2B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112" y="3612217"/>
            <a:ext cx="5876543" cy="288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94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F5AB82-7E56-12C1-40AB-A8153D59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Franklin Gothic Demi" panose="020B0703020102020204" pitchFamily="34" charset="0"/>
              </a:rPr>
              <a:t>DĚJ A TÉMA HRY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65FE48-0582-3EA5-79F7-958E71EF3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96" y="1533017"/>
            <a:ext cx="7354824" cy="4351338"/>
          </a:xfrm>
        </p:spPr>
        <p:txBody>
          <a:bodyPr/>
          <a:lstStyle/>
          <a:p>
            <a:pPr algn="just"/>
            <a:r>
              <a:rPr lang="cs-CZ" b="1" i="0" dirty="0">
                <a:solidFill>
                  <a:schemeClr val="bg2">
                    <a:lumMod val="25000"/>
                  </a:schemeClr>
                </a:solidFill>
                <a:effectLst/>
                <a:latin typeface="Franklin Gothic Demi" panose="020B0703020102020204" pitchFamily="34" charset="0"/>
              </a:rPr>
              <a:t>Audience</a:t>
            </a:r>
            <a:r>
              <a:rPr lang="cs-CZ" b="0" i="0" dirty="0">
                <a:solidFill>
                  <a:schemeClr val="bg2">
                    <a:lumMod val="25000"/>
                  </a:schemeClr>
                </a:solidFill>
                <a:effectLst/>
                <a:latin typeface="Franklin Gothic Demi" panose="020B0703020102020204" pitchFamily="34" charset="0"/>
              </a:rPr>
              <a:t> = </a:t>
            </a:r>
            <a:r>
              <a:rPr lang="cs-CZ" b="0" i="1" dirty="0">
                <a:solidFill>
                  <a:schemeClr val="bg2">
                    <a:lumMod val="25000"/>
                  </a:schemeClr>
                </a:solidFill>
                <a:effectLst/>
                <a:latin typeface="Franklin Gothic Demi" panose="020B0703020102020204" pitchFamily="34" charset="0"/>
              </a:rPr>
              <a:t>slyšení</a:t>
            </a:r>
            <a:r>
              <a:rPr lang="cs-CZ" b="0" i="0" dirty="0">
                <a:solidFill>
                  <a:schemeClr val="bg2">
                    <a:lumMod val="25000"/>
                  </a:schemeClr>
                </a:solidFill>
                <a:effectLst/>
                <a:latin typeface="Franklin Gothic Demi" panose="020B0703020102020204" pitchFamily="34" charset="0"/>
              </a:rPr>
              <a:t>, je oficiální setkání níže postaveného člověka s vysoce postavenou osobou</a:t>
            </a:r>
          </a:p>
          <a:p>
            <a:pPr algn="just"/>
            <a:r>
              <a:rPr lang="cs-CZ" kern="100" dirty="0">
                <a:solidFill>
                  <a:schemeClr val="bg2">
                    <a:lumMod val="25000"/>
                  </a:schemeClr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Téma:</a:t>
            </a:r>
            <a:r>
              <a:rPr lang="cs-CZ" kern="100" dirty="0">
                <a:solidFill>
                  <a:schemeClr val="bg2">
                    <a:lumMod val="25000"/>
                  </a:schemeClr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vykreslení tlaku, atmosféry strachu, bezčasí, zobrazení toho, jak doba křiví charaktery lidí, narušuje jistoty</a:t>
            </a:r>
          </a:p>
          <a:p>
            <a:pPr algn="just"/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Franklin Gothic Demi" panose="020B0703020102020204" pitchFamily="34" charset="0"/>
              </a:rPr>
              <a:t>Dějištěm je sládkova kancelář</a:t>
            </a:r>
          </a:p>
          <a:p>
            <a:pPr algn="just"/>
            <a:r>
              <a:rPr lang="cs-CZ" dirty="0">
                <a:solidFill>
                  <a:schemeClr val="bg2">
                    <a:lumMod val="75000"/>
                  </a:schemeClr>
                </a:solidFill>
                <a:latin typeface="Franklin Gothic Demi" panose="020B0703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Audience Činoherní klub</a:t>
            </a:r>
            <a:endParaRPr lang="cs-CZ" dirty="0">
              <a:solidFill>
                <a:schemeClr val="bg2">
                  <a:lumMod val="75000"/>
                </a:schemeClr>
              </a:solidFill>
              <a:latin typeface="Franklin Gothic Demi" panose="020B0703020102020204" pitchFamily="34" charset="0"/>
            </a:endParaRPr>
          </a:p>
          <a:p>
            <a:pPr algn="just"/>
            <a:endParaRPr lang="cs-CZ" kern="100" dirty="0">
              <a:solidFill>
                <a:schemeClr val="bg2">
                  <a:lumMod val="25000"/>
                </a:schemeClr>
              </a:solidFill>
              <a:effectLst/>
              <a:latin typeface="Franklin Gothic Demi" panose="020B07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cs-CZ" dirty="0">
              <a:solidFill>
                <a:schemeClr val="bg2">
                  <a:lumMod val="25000"/>
                </a:schemeClr>
              </a:solidFill>
              <a:latin typeface="Franklin Gothic Demi" panose="020B0703020102020204" pitchFamily="34" charset="0"/>
            </a:endParaRPr>
          </a:p>
          <a:p>
            <a:pPr algn="just"/>
            <a:endParaRPr lang="cs-CZ" dirty="0">
              <a:solidFill>
                <a:schemeClr val="bg2">
                  <a:lumMod val="25000"/>
                </a:schemeClr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026" name="Picture 2" descr="Audience (1990) | ČSFD.cz">
            <a:extLst>
              <a:ext uri="{FF2B5EF4-FFF2-40B4-BE49-F238E27FC236}">
                <a16:creationId xmlns:a16="http://schemas.microsoft.com/office/drawing/2014/main" id="{9609FC09-1F95-B2CE-C48B-19E674BDC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24" y="1143000"/>
            <a:ext cx="3411479" cy="485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35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F5AB82-7E56-12C1-40AB-A8153D591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" y="159177"/>
            <a:ext cx="11271504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SLÁDKOVA IDEALIZACE UMĚLECKÉ PROFESE</a:t>
            </a:r>
          </a:p>
        </p:txBody>
      </p:sp>
      <p:pic>
        <p:nvPicPr>
          <p:cNvPr id="12" name="Zástupný obsah 11" descr="Obsah obrázku osoba, oblečení, muž, zeď&#10;&#10;Popis byl vytvořen automaticky">
            <a:extLst>
              <a:ext uri="{FF2B5EF4-FFF2-40B4-BE49-F238E27FC236}">
                <a16:creationId xmlns:a16="http://schemas.microsoft.com/office/drawing/2014/main" id="{4B8F3B66-1B93-C110-DA30-F1DDBF6A6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863" y="1858478"/>
            <a:ext cx="6182545" cy="4121698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D8C8F93-91FD-63B8-E471-460597D11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" y="2140673"/>
            <a:ext cx="6298484" cy="144885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5AC6609-D84A-EB10-ECAD-440C6D622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4044337"/>
            <a:ext cx="6298484" cy="137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39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F6831F37-0287-51B5-5AAD-4D2904CC2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80" y="1536874"/>
            <a:ext cx="6023280" cy="296264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AF5AB82-7E56-12C1-40AB-A8153D59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KRUHOVÉ PROPOJENÍ ZAČÁTKU A KONCE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65FE48-0582-3EA5-79F7-958E71EF3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66667"/>
            <a:ext cx="2484120" cy="153384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9B5AB51-F09D-1E2D-5085-70F39AE6D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842" y="3429000"/>
            <a:ext cx="6330076" cy="304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97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F5AB82-7E56-12C1-40AB-A8153D59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JIŘINA BOHDALOVÁ JAKO ZÁRUKA JISTOTY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65FE48-0582-3EA5-79F7-958E71EF3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66667"/>
            <a:ext cx="2484120" cy="153384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032B114-D969-15B5-F2E4-3B6DA32E6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90" y="1580475"/>
            <a:ext cx="5648220" cy="307382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5D9F5DF-D1AF-7BDB-E67D-1AD54DBE3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97" y="1580475"/>
            <a:ext cx="6083613" cy="4153113"/>
          </a:xfrm>
          <a:prstGeom prst="rect">
            <a:avLst/>
          </a:prstGeom>
        </p:spPr>
      </p:pic>
      <p:pic>
        <p:nvPicPr>
          <p:cNvPr id="10" name="Picture 2" descr="Jiřina Bohdalová – Filmový přehled">
            <a:extLst>
              <a:ext uri="{FF2B5EF4-FFF2-40B4-BE49-F238E27FC236}">
                <a16:creationId xmlns:a16="http://schemas.microsoft.com/office/drawing/2014/main" id="{1194360A-2D63-B5CD-7FF6-DB5854E2D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107" y="3800645"/>
            <a:ext cx="2204817" cy="298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255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F5AB82-7E56-12C1-40AB-A8153D59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JAZYK HRY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65FE48-0582-3EA5-79F7-958E71EF3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7793736" cy="4809822"/>
          </a:xfrm>
        </p:spPr>
        <p:txBody>
          <a:bodyPr/>
          <a:lstStyle/>
          <a:p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Franklin Gothic Demi" panose="020B0703020102020204" pitchFamily="34" charset="0"/>
              </a:rPr>
              <a:t>Repetice a variace replik</a:t>
            </a:r>
          </a:p>
          <a:p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Franklin Gothic Demi" panose="020B0703020102020204" pitchFamily="34" charset="0"/>
              </a:rPr>
              <a:t>Kontrast Vaňkova spisovného projevu a sládkovy obecné češtiny</a:t>
            </a:r>
          </a:p>
          <a:p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Franklin Gothic Demi" panose="020B0703020102020204" pitchFamily="34" charset="0"/>
              </a:rPr>
              <a:t>Odkazy na soudobé osobnosti</a:t>
            </a:r>
          </a:p>
          <a:p>
            <a:endParaRPr lang="cs-CZ" dirty="0">
              <a:solidFill>
                <a:schemeClr val="bg2">
                  <a:lumMod val="25000"/>
                </a:schemeClr>
              </a:solidFill>
              <a:latin typeface="Franklin Gothic Demi" panose="020B0703020102020204" pitchFamily="34" charset="0"/>
            </a:endParaRPr>
          </a:p>
          <a:p>
            <a:endParaRPr lang="cs-CZ" dirty="0">
              <a:solidFill>
                <a:schemeClr val="bg2">
                  <a:lumMod val="25000"/>
                </a:schemeClr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C77FEF4-4A87-E211-ED84-93C43B9F6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97" y="3765243"/>
            <a:ext cx="4926903" cy="178048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697357F-0147-D0CD-5487-050252A8E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97" y="5776474"/>
            <a:ext cx="4926903" cy="46771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EFDC79B-CE8A-6E67-EAB0-25EB5615B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103" y="3765243"/>
            <a:ext cx="5912154" cy="149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84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391CF-0F0F-E454-41C8-205CE6D91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Franklin Gothic Demi" panose="020B0703020102020204" pitchFamily="34" charset="0"/>
              </a:rPr>
              <a:t>POUŽITÁ 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5AA8A6-C7B6-EE5F-EADF-15CC8D7F7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28" y="1560449"/>
            <a:ext cx="11515344" cy="4351338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bg2">
                    <a:lumMod val="25000"/>
                  </a:schemeClr>
                </a:solidFill>
                <a:latin typeface="Franklin Gothic Demi" panose="020B0703020102020204" pitchFamily="34" charset="0"/>
              </a:rPr>
              <a:t>HAVEL, Václav a Anna FREIMANOVÁ. </a:t>
            </a:r>
            <a:r>
              <a:rPr lang="cs-CZ" sz="2400" i="1" dirty="0">
                <a:solidFill>
                  <a:schemeClr val="bg2">
                    <a:lumMod val="25000"/>
                  </a:schemeClr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Já nejsem smutný – Audience, Vernisáž</a:t>
            </a:r>
            <a:r>
              <a:rPr lang="cs-CZ" sz="2400" dirty="0">
                <a:solidFill>
                  <a:schemeClr val="bg2">
                    <a:lumMod val="25000"/>
                  </a:schemeClr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Hry VH do kapsy. 1. vyd. Praha: Knihovna Václava Havla, 2019. 105 s.</a:t>
            </a:r>
          </a:p>
          <a:p>
            <a:r>
              <a:rPr lang="cs-CZ" sz="2400" dirty="0">
                <a:solidFill>
                  <a:schemeClr val="bg2">
                    <a:lumMod val="25000"/>
                  </a:schemeClr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HAVEL, Václav et al. </a:t>
            </a:r>
            <a:r>
              <a:rPr lang="cs-CZ" sz="2400" dirty="0">
                <a:solidFill>
                  <a:schemeClr val="bg2">
                    <a:lumMod val="25000"/>
                  </a:schemeClr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[uspořádala a doslov napsala Lenka Jungmannová</a:t>
            </a:r>
            <a:r>
              <a:rPr lang="cs-CZ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Franklin Gothic Demi" panose="020B0703020102020204" pitchFamily="34" charset="0"/>
              </a:rPr>
              <a:t>].</a:t>
            </a:r>
            <a:r>
              <a:rPr lang="cs-CZ" sz="2400" dirty="0">
                <a:solidFill>
                  <a:schemeClr val="bg2">
                    <a:lumMod val="25000"/>
                  </a:schemeClr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i="1" dirty="0">
                <a:solidFill>
                  <a:schemeClr val="bg2">
                    <a:lumMod val="25000"/>
                  </a:schemeClr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hlavní roli Ferdinand Vaněk</a:t>
            </a:r>
            <a:r>
              <a:rPr lang="cs-CZ" sz="2400" dirty="0">
                <a:solidFill>
                  <a:schemeClr val="bg2">
                    <a:lumMod val="25000"/>
                  </a:schemeClr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1. vyd. Praha: Academia, 2006. 404 s.</a:t>
            </a:r>
          </a:p>
          <a:p>
            <a:r>
              <a:rPr lang="cs-CZ" sz="2400" dirty="0">
                <a:solidFill>
                  <a:schemeClr val="bg2">
                    <a:lumMod val="25000"/>
                  </a:schemeClr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SUK, Jiří. </a:t>
            </a:r>
            <a:r>
              <a:rPr lang="cs-CZ" sz="2400" i="1" dirty="0">
                <a:solidFill>
                  <a:schemeClr val="bg2">
                    <a:lumMod val="25000"/>
                  </a:schemeClr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Politika jako absurdní drama : Václav Havel v letech 1975-1989</a:t>
            </a:r>
            <a:r>
              <a:rPr lang="cs-CZ" sz="2400" dirty="0">
                <a:solidFill>
                  <a:schemeClr val="bg2">
                    <a:lumMod val="25000"/>
                  </a:schemeClr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1. vyd. Praha: Paseka, 2013. 447 s.</a:t>
            </a:r>
          </a:p>
          <a:p>
            <a:r>
              <a:rPr lang="cs-CZ" sz="2400" b="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Franklin Gothic Demi" panose="020B0703020102020204" pitchFamily="34" charset="0"/>
              </a:rPr>
              <a:t>Knihovna Václava Havla. Online. 2009. Dostupné z: https://www.vaclavhavel.cz/. [cit. 2024-03-30].</a:t>
            </a:r>
          </a:p>
          <a:p>
            <a:r>
              <a:rPr lang="cs-CZ" sz="2400" dirty="0">
                <a:solidFill>
                  <a:schemeClr val="bg2">
                    <a:lumMod val="25000"/>
                  </a:schemeClr>
                </a:solidFill>
                <a:latin typeface="Franklin Gothic Demi" panose="020B0703020102020204" pitchFamily="34" charset="0"/>
              </a:rPr>
              <a:t>Česká divadelní encyklopedie. Online. 2023. Dostupné z: </a:t>
            </a:r>
            <a:r>
              <a:rPr lang="cs-CZ" sz="2400" dirty="0">
                <a:solidFill>
                  <a:schemeClr val="bg2">
                    <a:lumMod val="25000"/>
                  </a:schemeClr>
                </a:solidFill>
                <a:latin typeface="Franklin Gothic Demi" panose="020B0703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https://encyklopedie.idu.cz/</a:t>
            </a:r>
            <a:r>
              <a:rPr lang="cs-CZ" sz="2400" dirty="0">
                <a:solidFill>
                  <a:schemeClr val="bg2">
                    <a:lumMod val="25000"/>
                  </a:schemeClr>
                </a:solidFill>
                <a:latin typeface="Franklin Gothic Demi" panose="020B0703020102020204" pitchFamily="34" charset="0"/>
              </a:rPr>
              <a:t>. </a:t>
            </a:r>
            <a:r>
              <a:rPr lang="cs-CZ" sz="2400" b="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Franklin Gothic Demi" panose="020B0703020102020204" pitchFamily="34" charset="0"/>
              </a:rPr>
              <a:t>[cit. 2024-03-30].</a:t>
            </a:r>
          </a:p>
          <a:p>
            <a:endParaRPr lang="cs-CZ" sz="2400" dirty="0">
              <a:solidFill>
                <a:schemeClr val="bg2">
                  <a:lumMod val="25000"/>
                </a:schemeClr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871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11103</TotalTime>
  <Words>292</Words>
  <Application>Microsoft Office PowerPoint</Application>
  <PresentationFormat>Širokoúhlá obrazovka</PresentationFormat>
  <Paragraphs>34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Franklin Gothic Book</vt:lpstr>
      <vt:lpstr>Franklin Gothic Demi</vt:lpstr>
      <vt:lpstr>Motiv Office</vt:lpstr>
      <vt:lpstr>AUDIENCE</vt:lpstr>
      <vt:lpstr>AUDIENCE</vt:lpstr>
      <vt:lpstr>VAŇKOVSKÉ JEDNOAKTOVKY</vt:lpstr>
      <vt:lpstr>DĚJ A TÉMA HRY</vt:lpstr>
      <vt:lpstr>SLÁDKOVA IDEALIZACE UMĚLECKÉ PROFESE</vt:lpstr>
      <vt:lpstr>KRUHOVÉ PROPOJENÍ ZAČÁTKU A KONCE</vt:lpstr>
      <vt:lpstr>JIŘINA BOHDALOVÁ JAKO ZÁRUKA JISTOTY</vt:lpstr>
      <vt:lpstr>JAZYK HRY</vt:lpstr>
      <vt:lpstr>POUŽITÁ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AUDIENCE</dc:title>
  <dc:creator>Julie Poláková</dc:creator>
  <cp:lastModifiedBy>Julie Poláková</cp:lastModifiedBy>
  <cp:revision>7</cp:revision>
  <dcterms:created xsi:type="dcterms:W3CDTF">2024-03-25T11:15:25Z</dcterms:created>
  <dcterms:modified xsi:type="dcterms:W3CDTF">2024-04-02T07:50:49Z</dcterms:modified>
</cp:coreProperties>
</file>