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7" r:id="rId4"/>
    <p:sldId id="266" r:id="rId5"/>
    <p:sldId id="273" r:id="rId6"/>
    <p:sldId id="272" r:id="rId7"/>
    <p:sldId id="269" r:id="rId8"/>
    <p:sldId id="270" r:id="rId9"/>
    <p:sldId id="275" r:id="rId10"/>
    <p:sldId id="268" r:id="rId11"/>
    <p:sldId id="27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8A2"/>
    <a:srgbClr val="A1D6CF"/>
    <a:srgbClr val="D4CBAA"/>
    <a:srgbClr val="947B7D"/>
    <a:srgbClr val="AA9488"/>
    <a:srgbClr val="156082"/>
    <a:srgbClr val="F1F1E8"/>
    <a:srgbClr val="815F59"/>
    <a:srgbClr val="7E4E37"/>
    <a:srgbClr val="4EA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2AFDD3-3B51-C8C6-3710-A75F899C6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E6D9E7-4118-CC9F-C994-8AF8BF4DE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962E7D-327F-F245-65B4-783BAB3B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ED112A-E0A9-6D39-AC36-BE177F78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B013B7-A60C-978C-B383-7D8616D1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9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804BA-1B1C-0957-A85C-D96CA8B4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4C417B-63B4-C4E5-1CD2-29FFDAFA2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BF464-8964-F8D8-536C-16F4CA32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36A9B0-F808-CB4C-EEE5-08C6C327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5527B1-06CA-881D-8459-37E721A0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317110C-03BD-8BD1-EB74-24FFE50B9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FCE943-9151-288D-F79C-C1BD9FEE7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49C39F-D0D7-404D-0899-E5E546A0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13E220-0FF5-6B81-1EA0-33712CE1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6BF15D-67D9-12FC-F93A-65A70C4F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7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B8EFC-A3F5-56B0-F7E1-75222A4B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1118CD-8472-EE8E-E8B1-621E73DB4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F89F3F-9766-784C-B2B8-C2C04E4A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DCDCBF-8A79-394E-927D-B2665BD1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597EC-BC7C-A908-7C51-C24A62E9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DA3DF-336D-6FEF-03D3-39C205D5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883918-82C4-14A3-4A81-A92CC9D8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568EBF-E606-FFB3-8988-230265B3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BFDA96-C118-F151-9580-FE646B24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8248B-0300-6DEA-5CE9-3BEA5ADF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6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A22BE-A2A6-60D4-00C5-BAF3105F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810856-2752-D5F9-E03C-9621189E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5E53CB-A120-860D-89FE-34579FB1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F69096-D323-89E3-29FC-DCB7F597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B4DC19-4275-5174-3BB7-028AA770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A6B98-3744-D81C-62A9-3687E5BC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1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0E1D7-BA43-B751-002C-2AF01C18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B3310C-81BE-6D57-6F4E-06210BDC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1B4AAA-B1A7-1B6A-09D1-D569D7370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499AE4-3A57-B6A9-14E1-CABB8B033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CCE8A3-D3C7-2457-5117-8886B1C15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E392D7-71BD-ECA7-5BD3-837F7DC9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E0C07B-2BE1-D556-19F2-642EADF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D3284D-5E76-893E-1E68-CCB126D8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8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0BBEA-7649-79EF-300E-1DA0DA34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1AD346-F5F2-D320-5DBF-BCDF1915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EE361B-327C-3151-30AE-50D960BE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ED929E-4E81-3DC6-B543-02D34C1B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3836DFD-DE27-51CA-282F-0EAE896C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6F15A2-9124-4FFA-DA92-B22D3E05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1441E5-6E2E-99CE-9317-E08CB62A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7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4C40E-C4FF-9A94-DCE8-C18EB2E9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46956-C5D7-47D0-998F-C689A6610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0AEC6A-36D5-1D8F-6A7D-E5F8E71E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E454BA-FFD6-D9C5-D5E6-3A229B9D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42E0E4-7ACA-B5BE-2C88-59FDDB64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734932-1A9B-A985-D71F-5D732D3F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029B3-49BE-1289-E61F-9DEF4EE1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160DFF4-0B14-12CC-2F7E-38A6C9B0D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5D95BB-23FC-D0AD-E8AE-7CDB62EAF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16AEDB-858F-7F98-6235-58E5A6F8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5B2185-B4D2-4646-C8D1-36AD768A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855709-BD09-DCAB-551B-6B69AD57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59DE95-8989-BB78-15E9-AA23137D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F58ADC-EB66-48CC-3A76-55D83E30E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334A4C-3789-8961-48E3-99A6D6604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4320CB-3505-4990-B4DA-1B2B21EC750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1F0D36-A438-4960-CD19-549F9F2F7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967DA8-4DF9-609E-FCDD-280A7182B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5680D-ADFE-4275-9204-245A9516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4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lovnikceskeliteratury.cz/showContent.jsp?docId=317&amp;hl=Have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isty.cz/art/6148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8822BC53-374B-7797-79DB-7145681B1063}"/>
              </a:ext>
            </a:extLst>
          </p:cNvPr>
          <p:cNvSpPr/>
          <p:nvPr/>
        </p:nvSpPr>
        <p:spPr>
          <a:xfrm>
            <a:off x="2844800" y="2721428"/>
            <a:ext cx="6502400" cy="3802743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3F5933-C6BF-438B-5524-0C4530371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42" y="2970891"/>
            <a:ext cx="5879316" cy="330711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371600" y="939354"/>
            <a:ext cx="9448800" cy="986971"/>
          </a:xfrm>
          <a:prstGeom prst="flowChartAlternateProcess">
            <a:avLst/>
          </a:prstGeom>
          <a:solidFill>
            <a:srgbClr val="A1D6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116CC7-56E2-A041-30B3-A0E82BFFE0B3}"/>
              </a:ext>
            </a:extLst>
          </p:cNvPr>
          <p:cNvSpPr txBox="1"/>
          <p:nvPr/>
        </p:nvSpPr>
        <p:spPr>
          <a:xfrm>
            <a:off x="1669143" y="1024425"/>
            <a:ext cx="8853714" cy="81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kern="100" dirty="0">
                <a:latin typeface="Retro Cool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ZTÍŽENÁ MOŽNOST SOUSTŘEDĚNÍ</a:t>
            </a:r>
            <a:endParaRPr lang="cs-CZ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2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8822BC53-374B-7797-79DB-7145681B1063}"/>
              </a:ext>
            </a:extLst>
          </p:cNvPr>
          <p:cNvSpPr/>
          <p:nvPr/>
        </p:nvSpPr>
        <p:spPr>
          <a:xfrm>
            <a:off x="2108200" y="1769727"/>
            <a:ext cx="7975600" cy="4664302"/>
          </a:xfrm>
          <a:prstGeom prst="flowChartAlternateProcess">
            <a:avLst/>
          </a:prstGeom>
          <a:solidFill>
            <a:srgbClr val="D4CB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371600" y="358785"/>
            <a:ext cx="9448800" cy="986971"/>
          </a:xfrm>
          <a:prstGeom prst="flowChartAlternateProcess">
            <a:avLst/>
          </a:prstGeom>
          <a:solidFill>
            <a:srgbClr val="A1D6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116CC7-56E2-A041-30B3-A0E82BFFE0B3}"/>
              </a:ext>
            </a:extLst>
          </p:cNvPr>
          <p:cNvSpPr txBox="1"/>
          <p:nvPr/>
        </p:nvSpPr>
        <p:spPr>
          <a:xfrm>
            <a:off x="1669143" y="473929"/>
            <a:ext cx="8853714" cy="81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400" kern="100" dirty="0">
                <a:latin typeface="Retro Cool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DĚKUJI ZA POZORNOST</a:t>
            </a:r>
            <a:endParaRPr lang="cs-CZ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79E893A-AD86-D05A-7132-F158AA286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13945" r="4686" b="10681"/>
          <a:stretch/>
        </p:blipFill>
        <p:spPr bwMode="auto">
          <a:xfrm>
            <a:off x="2501900" y="2101963"/>
            <a:ext cx="7188200" cy="40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EF684789-8216-C5DB-214D-4744E418B559}"/>
              </a:ext>
            </a:extLst>
          </p:cNvPr>
          <p:cNvSpPr/>
          <p:nvPr/>
        </p:nvSpPr>
        <p:spPr>
          <a:xfrm>
            <a:off x="1620158" y="1315483"/>
            <a:ext cx="8951684" cy="5235137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620157" y="193284"/>
            <a:ext cx="8951685" cy="935045"/>
          </a:xfrm>
          <a:prstGeom prst="flowChartAlternateProcess">
            <a:avLst/>
          </a:prstGeom>
          <a:solidFill>
            <a:srgbClr val="AA9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6AE35C-26F2-26CA-A8B9-329B0FFFE261}"/>
              </a:ext>
            </a:extLst>
          </p:cNvPr>
          <p:cNvSpPr txBox="1"/>
          <p:nvPr/>
        </p:nvSpPr>
        <p:spPr>
          <a:xfrm>
            <a:off x="2206171" y="334575"/>
            <a:ext cx="777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POUŽITÁ LITERATURA</a:t>
            </a:r>
            <a:endParaRPr lang="en-US" sz="3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A9FF80-B6C7-3AAD-0AF6-0393487D2702}"/>
              </a:ext>
            </a:extLst>
          </p:cNvPr>
          <p:cNvSpPr txBox="1"/>
          <p:nvPr/>
        </p:nvSpPr>
        <p:spPr>
          <a:xfrm>
            <a:off x="1885493" y="1532701"/>
            <a:ext cx="853712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1800" b="1" i="0" u="none" strike="noStrike" dirty="0">
                <a:effectLst/>
              </a:rPr>
              <a:t>Archiv Knihovny Václava Havla</a:t>
            </a:r>
            <a:r>
              <a:rPr lang="cs-CZ" sz="1800" b="0" i="0" u="none" strike="noStrike" dirty="0">
                <a:effectLst/>
              </a:rPr>
              <a:t>. Online. 2009. Dostupné z: https://archive.vaclavhavel-library.org/. [cit. 2024-03-20].</a:t>
            </a:r>
          </a:p>
          <a:p>
            <a:pPr>
              <a:spcAft>
                <a:spcPts val="800"/>
              </a:spcAft>
            </a:pP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HAVEL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Václav et al. </a:t>
            </a:r>
            <a:r>
              <a:rPr lang="cs-CZ" sz="18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Hry: soubor her z let 1963-1988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Praha: Lidové noviny, 1992. ISBN 80-7106-044-5.</a:t>
            </a:r>
          </a:p>
          <a:p>
            <a:pPr>
              <a:spcAft>
                <a:spcPts val="800"/>
              </a:spcAft>
            </a:pP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HOŘÍNEK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Zdeněk. VODIČKA, Libor. PŘIBÁŇ, Michal. Václav Havel. In: Slovník české literatury po roce 1945 [online]. 1995, [cit. 2014-01-07].  Dostupné z: </a:t>
            </a:r>
            <a:r>
              <a:rPr lang="cs-CZ" sz="18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http://slovnikceskeliteratury.cz/showContent.jsp?docId=317&amp;hl=Havel</a:t>
            </a: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JUST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Vladimír. Úvahy </a:t>
            </a:r>
            <a:r>
              <a:rPr lang="cs-CZ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postdivadelní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Ztížené možnosti soustředění (III). Literární noviny 8, č. 19, 14. 5. 1997, s. 14.</a:t>
            </a:r>
          </a:p>
          <a:p>
            <a:pPr>
              <a:spcAft>
                <a:spcPts val="800"/>
              </a:spcAft>
            </a:pPr>
            <a:r>
              <a:rPr lang="cs-CZ" sz="1800" b="1" i="0" u="none" strike="noStrike" dirty="0">
                <a:effectLst/>
              </a:rPr>
              <a:t>Knihovna Václava Havla</a:t>
            </a:r>
            <a:r>
              <a:rPr lang="cs-CZ" sz="1800" b="0" i="0" u="none" strike="noStrike" dirty="0">
                <a:effectLst/>
              </a:rPr>
              <a:t>. Online. 2009. Dostupné z: https://www.vaclavhavel.cz/. [cit. 2024-03-20].</a:t>
            </a: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KOLOC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Tomáš. Václav Havel v kontextu české a světové kultury. In: Britské listy [online]. 2011, [cit. 2014-01-07]. Dostupné z: </a:t>
            </a:r>
            <a:r>
              <a:rPr lang="cs-CZ" sz="1800" u="sng" kern="100" dirty="0"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http://www.blisty.cz/art/61485.html</a:t>
            </a:r>
            <a:endParaRPr lang="cs-CZ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ŠAFAŘÍK</a:t>
            </a:r>
            <a:r>
              <a:rPr lang="cs-CZ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Josef. Doslov. In: HAVEL, Václav. Ztížená možnost soustředění. Praha: Orbis, 1969, s. 65–78.</a:t>
            </a:r>
          </a:p>
        </p:txBody>
      </p:sp>
    </p:spTree>
    <p:extLst>
      <p:ext uri="{BB962C8B-B14F-4D97-AF65-F5344CB8AC3E}">
        <p14:creationId xmlns:p14="http://schemas.microsoft.com/office/powerpoint/2010/main" val="338482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8822BC53-374B-7797-79DB-7145681B1063}"/>
              </a:ext>
            </a:extLst>
          </p:cNvPr>
          <p:cNvSpPr/>
          <p:nvPr/>
        </p:nvSpPr>
        <p:spPr>
          <a:xfrm>
            <a:off x="4898571" y="2729718"/>
            <a:ext cx="6502400" cy="3802743"/>
          </a:xfrm>
          <a:prstGeom prst="flowChartAlternateProcess">
            <a:avLst/>
          </a:prstGeom>
          <a:solidFill>
            <a:srgbClr val="947B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371600" y="164256"/>
            <a:ext cx="9448800" cy="986971"/>
          </a:xfrm>
          <a:prstGeom prst="flowChartAlternateProcess">
            <a:avLst/>
          </a:prstGeom>
          <a:solidFill>
            <a:srgbClr val="AA9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35ED714-84C1-C058-4114-884D2ECF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99" y="2990067"/>
            <a:ext cx="5834743" cy="3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EF684789-8216-C5DB-214D-4744E418B559}"/>
              </a:ext>
            </a:extLst>
          </p:cNvPr>
          <p:cNvSpPr/>
          <p:nvPr/>
        </p:nvSpPr>
        <p:spPr>
          <a:xfrm>
            <a:off x="791029" y="1411576"/>
            <a:ext cx="6502400" cy="3802743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6AE35C-26F2-26CA-A8B9-329B0FFFE261}"/>
              </a:ext>
            </a:extLst>
          </p:cNvPr>
          <p:cNvSpPr txBox="1"/>
          <p:nvPr/>
        </p:nvSpPr>
        <p:spPr>
          <a:xfrm>
            <a:off x="2206171" y="351845"/>
            <a:ext cx="777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Retro Cool" pitchFamily="2" charset="-18"/>
              </a:rPr>
              <a:t>ZÁKLADNÍ INFORMACE</a:t>
            </a:r>
            <a:endParaRPr lang="en-US" sz="4400" dirty="0">
              <a:latin typeface="Retro Cool" pitchFamily="2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9849E-0CAD-EB12-AF1C-E9BCDCF1F4F0}"/>
              </a:ext>
            </a:extLst>
          </p:cNvPr>
          <p:cNvSpPr txBox="1"/>
          <p:nvPr/>
        </p:nvSpPr>
        <p:spPr>
          <a:xfrm>
            <a:off x="1182913" y="2189562"/>
            <a:ext cx="58492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Drama o dvou dějstvích</a:t>
            </a:r>
          </a:p>
          <a:p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Premiéra 11. dubna 1968, režie Václav Hudeček</a:t>
            </a:r>
          </a:p>
          <a:p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Listopad 1968 Schillerovo divadlo</a:t>
            </a:r>
          </a:p>
          <a:p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Původní verze Eduard součástí diplomové práce</a:t>
            </a:r>
          </a:p>
        </p:txBody>
      </p:sp>
    </p:spTree>
    <p:extLst>
      <p:ext uri="{BB962C8B-B14F-4D97-AF65-F5344CB8AC3E}">
        <p14:creationId xmlns:p14="http://schemas.microsoft.com/office/powerpoint/2010/main" val="80650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EF684789-8216-C5DB-214D-4744E418B559}"/>
              </a:ext>
            </a:extLst>
          </p:cNvPr>
          <p:cNvSpPr/>
          <p:nvPr/>
        </p:nvSpPr>
        <p:spPr>
          <a:xfrm>
            <a:off x="689429" y="2823152"/>
            <a:ext cx="6502400" cy="3802743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6DAADAD-8FE6-A716-AD24-ED764D8F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4" y="3105725"/>
            <a:ext cx="5865585" cy="32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8822BC53-374B-7797-79DB-7145681B1063}"/>
              </a:ext>
            </a:extLst>
          </p:cNvPr>
          <p:cNvSpPr/>
          <p:nvPr/>
        </p:nvSpPr>
        <p:spPr>
          <a:xfrm>
            <a:off x="5000171" y="1411576"/>
            <a:ext cx="6502400" cy="3802743"/>
          </a:xfrm>
          <a:prstGeom prst="flowChartAlternateProcess">
            <a:avLst/>
          </a:prstGeom>
          <a:solidFill>
            <a:srgbClr val="947B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371600" y="164256"/>
            <a:ext cx="9448800" cy="986971"/>
          </a:xfrm>
          <a:prstGeom prst="flowChartAlternateProcess">
            <a:avLst/>
          </a:prstGeom>
          <a:solidFill>
            <a:srgbClr val="AA9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6AE35C-26F2-26CA-A8B9-329B0FFFE261}"/>
              </a:ext>
            </a:extLst>
          </p:cNvPr>
          <p:cNvSpPr txBox="1"/>
          <p:nvPr/>
        </p:nvSpPr>
        <p:spPr>
          <a:xfrm>
            <a:off x="2206171" y="334575"/>
            <a:ext cx="777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Retro Cool" pitchFamily="2" charset="-18"/>
              </a:rPr>
              <a:t>POSTAVY A DĚJOVÁ LINIE</a:t>
            </a:r>
            <a:endParaRPr lang="en-US" sz="4400" dirty="0">
              <a:latin typeface="Retro Cool" pitchFamily="2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C90786-2C8F-E469-6BD4-0F55C0DA75A9}"/>
              </a:ext>
            </a:extLst>
          </p:cNvPr>
          <p:cNvSpPr txBox="1"/>
          <p:nvPr/>
        </p:nvSpPr>
        <p:spPr>
          <a:xfrm>
            <a:off x="5279571" y="1843950"/>
            <a:ext cx="604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Eduard Huml, Vlasta Humlová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Renata, Blanka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Dr. Jitka Balcárková, Karel </a:t>
            </a:r>
            <a:r>
              <a:rPr lang="cs-CZ" sz="2000" dirty="0" err="1"/>
              <a:t>Kriebl</a:t>
            </a:r>
            <a:r>
              <a:rPr lang="cs-CZ" sz="2000" dirty="0"/>
              <a:t>, Čeněk </a:t>
            </a:r>
            <a:r>
              <a:rPr lang="cs-CZ" sz="2000" dirty="0" err="1"/>
              <a:t>Machulka</a:t>
            </a:r>
            <a:r>
              <a:rPr lang="cs-CZ" sz="2000" dirty="0"/>
              <a:t>, Beck, „</a:t>
            </a:r>
            <a:r>
              <a:rPr lang="cs-CZ" sz="2000" dirty="0" err="1"/>
              <a:t>Puzuk</a:t>
            </a:r>
            <a:r>
              <a:rPr lang="cs-CZ" sz="2000" dirty="0"/>
              <a:t>“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Jeden den v životě Eduarda Humla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Vztah s manželkou a milenkou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Další milostné zápletky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Výzkum Dr. Balcárkové prováděný u něj doma</a:t>
            </a:r>
          </a:p>
        </p:txBody>
      </p:sp>
    </p:spTree>
    <p:extLst>
      <p:ext uri="{BB962C8B-B14F-4D97-AF65-F5344CB8AC3E}">
        <p14:creationId xmlns:p14="http://schemas.microsoft.com/office/powerpoint/2010/main" val="171461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8822BC53-374B-7797-79DB-7145681B1063}"/>
              </a:ext>
            </a:extLst>
          </p:cNvPr>
          <p:cNvSpPr/>
          <p:nvPr/>
        </p:nvSpPr>
        <p:spPr>
          <a:xfrm>
            <a:off x="4898571" y="2729718"/>
            <a:ext cx="6502400" cy="3802743"/>
          </a:xfrm>
          <a:prstGeom prst="flowChartAlternateProcess">
            <a:avLst/>
          </a:prstGeom>
          <a:solidFill>
            <a:srgbClr val="947B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371600" y="164256"/>
            <a:ext cx="9448800" cy="986971"/>
          </a:xfrm>
          <a:prstGeom prst="flowChartAlternateProcess">
            <a:avLst/>
          </a:prstGeom>
          <a:solidFill>
            <a:srgbClr val="AA9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F3AD41C-0CC2-2A9B-5955-D3083262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02" y="3021754"/>
            <a:ext cx="5800767" cy="326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EF684789-8216-C5DB-214D-4744E418B559}"/>
              </a:ext>
            </a:extLst>
          </p:cNvPr>
          <p:cNvSpPr/>
          <p:nvPr/>
        </p:nvSpPr>
        <p:spPr>
          <a:xfrm>
            <a:off x="791029" y="1411576"/>
            <a:ext cx="6502400" cy="3802743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6AE35C-26F2-26CA-A8B9-329B0FFFE261}"/>
              </a:ext>
            </a:extLst>
          </p:cNvPr>
          <p:cNvSpPr txBox="1"/>
          <p:nvPr/>
        </p:nvSpPr>
        <p:spPr>
          <a:xfrm>
            <a:off x="2206171" y="334575"/>
            <a:ext cx="777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Retro Cool" pitchFamily="2" charset="-18"/>
              </a:rPr>
              <a:t>KOMPOZICE</a:t>
            </a:r>
            <a:endParaRPr lang="en-US" sz="4400" dirty="0">
              <a:latin typeface="Retro Cool" pitchFamily="2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C018E1-FEBE-C8BA-8532-13A6927E221F}"/>
              </a:ext>
            </a:extLst>
          </p:cNvPr>
          <p:cNvSpPr txBox="1"/>
          <p:nvPr/>
        </p:nvSpPr>
        <p:spPr>
          <a:xfrm>
            <a:off x="990600" y="1715049"/>
            <a:ext cx="61032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Děj se neodehrává chronologicky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Roztříštěné momenty, poskládané v nelogickém časovém sledu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Nenásilné prolínání scén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Změna výjevu vždy s odchodem postav ze/za scénu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Neuzavřený cyklus</a:t>
            </a:r>
          </a:p>
        </p:txBody>
      </p:sp>
    </p:spTree>
    <p:extLst>
      <p:ext uri="{BB962C8B-B14F-4D97-AF65-F5344CB8AC3E}">
        <p14:creationId xmlns:p14="http://schemas.microsoft.com/office/powerpoint/2010/main" val="166788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371600" y="2902590"/>
            <a:ext cx="9448800" cy="986971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116CC7-56E2-A041-30B3-A0E82BFFE0B3}"/>
              </a:ext>
            </a:extLst>
          </p:cNvPr>
          <p:cNvSpPr txBox="1"/>
          <p:nvPr/>
        </p:nvSpPr>
        <p:spPr>
          <a:xfrm>
            <a:off x="1669143" y="2987661"/>
            <a:ext cx="8853714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800" kern="100" dirty="0">
                <a:latin typeface="Retro Cool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TÉMATA A MOTIVY</a:t>
            </a:r>
            <a:endParaRPr lang="cs-CZ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7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EF684789-8216-C5DB-214D-4744E418B559}"/>
              </a:ext>
            </a:extLst>
          </p:cNvPr>
          <p:cNvSpPr/>
          <p:nvPr/>
        </p:nvSpPr>
        <p:spPr>
          <a:xfrm>
            <a:off x="689429" y="2823152"/>
            <a:ext cx="6502400" cy="3802743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A4E53A1-7CA8-748C-0ABF-8F74A0AC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5" y="3106534"/>
            <a:ext cx="5860152" cy="32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8822BC53-374B-7797-79DB-7145681B1063}"/>
              </a:ext>
            </a:extLst>
          </p:cNvPr>
          <p:cNvSpPr/>
          <p:nvPr/>
        </p:nvSpPr>
        <p:spPr>
          <a:xfrm>
            <a:off x="5000171" y="1411576"/>
            <a:ext cx="6502400" cy="3802743"/>
          </a:xfrm>
          <a:prstGeom prst="flowChartAlternateProcess">
            <a:avLst/>
          </a:prstGeom>
          <a:solidFill>
            <a:srgbClr val="947B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371600" y="164256"/>
            <a:ext cx="9448800" cy="986971"/>
          </a:xfrm>
          <a:prstGeom prst="flowChartAlternateProcess">
            <a:avLst/>
          </a:prstGeom>
          <a:solidFill>
            <a:srgbClr val="AA9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6AE35C-26F2-26CA-A8B9-329B0FFFE261}"/>
              </a:ext>
            </a:extLst>
          </p:cNvPr>
          <p:cNvSpPr txBox="1"/>
          <p:nvPr/>
        </p:nvSpPr>
        <p:spPr>
          <a:xfrm>
            <a:off x="2206171" y="334575"/>
            <a:ext cx="777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Retro Cool" pitchFamily="2" charset="-18"/>
              </a:rPr>
              <a:t>ROZKLAD LIDSKÉ OSOBNOSTI</a:t>
            </a:r>
            <a:endParaRPr lang="en-US" sz="4400" dirty="0">
              <a:latin typeface="Retro Cool" pitchFamily="2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C90786-2C8F-E469-6BD4-0F55C0DA75A9}"/>
              </a:ext>
            </a:extLst>
          </p:cNvPr>
          <p:cNvSpPr txBox="1"/>
          <p:nvPr/>
        </p:nvSpPr>
        <p:spPr>
          <a:xfrm>
            <a:off x="5279571" y="1574009"/>
            <a:ext cx="604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Odlidštění způsobené vlastním vztahem ke světu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Individuální odpovědnost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Ztráta smyslu existence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Neschopnost rozhodnutí/změny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Uvěznění ve stereotypu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Rozkol mezi věděním a konáním</a:t>
            </a:r>
          </a:p>
        </p:txBody>
      </p:sp>
    </p:spTree>
    <p:extLst>
      <p:ext uri="{BB962C8B-B14F-4D97-AF65-F5344CB8AC3E}">
        <p14:creationId xmlns:p14="http://schemas.microsoft.com/office/powerpoint/2010/main" val="226179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EF684789-8216-C5DB-214D-4744E418B559}"/>
              </a:ext>
            </a:extLst>
          </p:cNvPr>
          <p:cNvSpPr/>
          <p:nvPr/>
        </p:nvSpPr>
        <p:spPr>
          <a:xfrm>
            <a:off x="1620158" y="1315483"/>
            <a:ext cx="8951684" cy="5235137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620157" y="193284"/>
            <a:ext cx="8951685" cy="935045"/>
          </a:xfrm>
          <a:prstGeom prst="flowChartAlternateProcess">
            <a:avLst/>
          </a:prstGeom>
          <a:solidFill>
            <a:srgbClr val="AA9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6AE35C-26F2-26CA-A8B9-329B0FFFE261}"/>
              </a:ext>
            </a:extLst>
          </p:cNvPr>
          <p:cNvSpPr txBox="1"/>
          <p:nvPr/>
        </p:nvSpPr>
        <p:spPr>
          <a:xfrm>
            <a:off x="2206171" y="334575"/>
            <a:ext cx="777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Retro Cool" pitchFamily="2" charset="-18"/>
              </a:rPr>
              <a:t>UKÁZKA</a:t>
            </a:r>
            <a:endParaRPr lang="en-US" sz="4400" dirty="0">
              <a:latin typeface="Retro Cool" pitchFamily="2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A9FF80-B6C7-3AAD-0AF6-0393487D2702}"/>
              </a:ext>
            </a:extLst>
          </p:cNvPr>
          <p:cNvSpPr txBox="1"/>
          <p:nvPr/>
        </p:nvSpPr>
        <p:spPr>
          <a:xfrm>
            <a:off x="2206171" y="1785257"/>
            <a:ext cx="641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AKJHFKJSFHJAKDGIUER</a:t>
            </a:r>
            <a:endParaRPr lang="en-US" dirty="0"/>
          </a:p>
        </p:txBody>
      </p:sp>
      <p:pic>
        <p:nvPicPr>
          <p:cNvPr id="6" name="Obrázek 5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D82316BE-DE15-31B6-B8E9-974B219A5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68"/>
          <a:stretch/>
        </p:blipFill>
        <p:spPr>
          <a:xfrm>
            <a:off x="2144851" y="1677807"/>
            <a:ext cx="7902296" cy="45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2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8822BC53-374B-7797-79DB-7145681B1063}"/>
              </a:ext>
            </a:extLst>
          </p:cNvPr>
          <p:cNvSpPr/>
          <p:nvPr/>
        </p:nvSpPr>
        <p:spPr>
          <a:xfrm>
            <a:off x="4898571" y="2729718"/>
            <a:ext cx="6502400" cy="3802743"/>
          </a:xfrm>
          <a:prstGeom prst="flowChartAlternateProcess">
            <a:avLst/>
          </a:prstGeom>
          <a:solidFill>
            <a:srgbClr val="947B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371600" y="164256"/>
            <a:ext cx="9448800" cy="986971"/>
          </a:xfrm>
          <a:prstGeom prst="flowChartAlternateProcess">
            <a:avLst/>
          </a:prstGeom>
          <a:solidFill>
            <a:srgbClr val="AA9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AF6B2EE-B5F1-BB8F-6412-E022CE94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98" y="2935847"/>
            <a:ext cx="5927688" cy="33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EF684789-8216-C5DB-214D-4744E418B559}"/>
              </a:ext>
            </a:extLst>
          </p:cNvPr>
          <p:cNvSpPr/>
          <p:nvPr/>
        </p:nvSpPr>
        <p:spPr>
          <a:xfrm>
            <a:off x="791029" y="1411576"/>
            <a:ext cx="6502400" cy="3802743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6AE35C-26F2-26CA-A8B9-329B0FFFE261}"/>
              </a:ext>
            </a:extLst>
          </p:cNvPr>
          <p:cNvSpPr txBox="1"/>
          <p:nvPr/>
        </p:nvSpPr>
        <p:spPr>
          <a:xfrm>
            <a:off x="2206171" y="334575"/>
            <a:ext cx="7779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Retro Cool" pitchFamily="2" charset="-18"/>
              </a:rPr>
              <a:t>PROBLÉMY MODERNÍ VĚDY</a:t>
            </a:r>
            <a:endParaRPr lang="en-US" sz="4400" dirty="0">
              <a:latin typeface="Retro Cool" pitchFamily="2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4D6620-91CA-C694-FAF3-FD051A462B7D}"/>
              </a:ext>
            </a:extLst>
          </p:cNvPr>
          <p:cNvSpPr txBox="1"/>
          <p:nvPr/>
        </p:nvSpPr>
        <p:spPr>
          <a:xfrm>
            <a:off x="936171" y="2189562"/>
            <a:ext cx="62121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Zobecněný předpoklad: co spojuje lidi, je zákonité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Definice individuality eliminací zákonitých složek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Výzkum dováděn do nesmyslnosti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Svět, v němž existují pouze prostředky a žádné cíle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358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Swirl Waves Gradient Royalty-Free Stock Illustration Image -  Pixabay">
            <a:extLst>
              <a:ext uri="{FF2B5EF4-FFF2-40B4-BE49-F238E27FC236}">
                <a16:creationId xmlns:a16="http://schemas.microsoft.com/office/drawing/2014/main" id="{78F59941-E02E-6605-D566-A30B523C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EEAEF8F-D4AA-D647-2D83-CFF1D52BBD4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1E8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ývojový diagram: alternativní postup 1">
            <a:extLst>
              <a:ext uri="{FF2B5EF4-FFF2-40B4-BE49-F238E27FC236}">
                <a16:creationId xmlns:a16="http://schemas.microsoft.com/office/drawing/2014/main" id="{EF684789-8216-C5DB-214D-4744E418B559}"/>
              </a:ext>
            </a:extLst>
          </p:cNvPr>
          <p:cNvSpPr/>
          <p:nvPr/>
        </p:nvSpPr>
        <p:spPr>
          <a:xfrm>
            <a:off x="689429" y="2823152"/>
            <a:ext cx="6502400" cy="3802743"/>
          </a:xfrm>
          <a:prstGeom prst="flowChartAlternateProcess">
            <a:avLst/>
          </a:prstGeom>
          <a:solidFill>
            <a:srgbClr val="5BA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161A375-143D-BE8C-DF34-4DE63772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096747"/>
            <a:ext cx="5857281" cy="32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Vývojový diagram: alternativní postup 7">
            <a:extLst>
              <a:ext uri="{FF2B5EF4-FFF2-40B4-BE49-F238E27FC236}">
                <a16:creationId xmlns:a16="http://schemas.microsoft.com/office/drawing/2014/main" id="{8822BC53-374B-7797-79DB-7145681B1063}"/>
              </a:ext>
            </a:extLst>
          </p:cNvPr>
          <p:cNvSpPr/>
          <p:nvPr/>
        </p:nvSpPr>
        <p:spPr>
          <a:xfrm>
            <a:off x="5000171" y="1411576"/>
            <a:ext cx="6502400" cy="3802743"/>
          </a:xfrm>
          <a:prstGeom prst="flowChartAlternateProcess">
            <a:avLst/>
          </a:prstGeom>
          <a:solidFill>
            <a:srgbClr val="947B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D340EBD9-5C20-C53B-E32F-32BDFF6DC670}"/>
              </a:ext>
            </a:extLst>
          </p:cNvPr>
          <p:cNvSpPr/>
          <p:nvPr/>
        </p:nvSpPr>
        <p:spPr>
          <a:xfrm>
            <a:off x="1233714" y="164256"/>
            <a:ext cx="9622972" cy="986971"/>
          </a:xfrm>
          <a:prstGeom prst="flowChartAlternateProcess">
            <a:avLst/>
          </a:prstGeom>
          <a:solidFill>
            <a:srgbClr val="AA94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76AE35C-26F2-26CA-A8B9-329B0FFFE261}"/>
              </a:ext>
            </a:extLst>
          </p:cNvPr>
          <p:cNvSpPr txBox="1"/>
          <p:nvPr/>
        </p:nvSpPr>
        <p:spPr>
          <a:xfrm>
            <a:off x="645886" y="349274"/>
            <a:ext cx="1079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Retro Cool" pitchFamily="2" charset="-18"/>
              </a:rPr>
              <a:t>MECHANIZACE ČLOVĚKA A POLIDŠTĚNÍ STOJE</a:t>
            </a:r>
            <a:endParaRPr lang="en-US" sz="4000" dirty="0">
              <a:latin typeface="Retro Cool" pitchFamily="2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C90786-2C8F-E469-6BD4-0F55C0DA75A9}"/>
              </a:ext>
            </a:extLst>
          </p:cNvPr>
          <p:cNvSpPr txBox="1"/>
          <p:nvPr/>
        </p:nvSpPr>
        <p:spPr>
          <a:xfrm>
            <a:off x="5308600" y="1881786"/>
            <a:ext cx="604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err="1"/>
              <a:t>Puzuk</a:t>
            </a:r>
            <a:r>
              <a:rPr lang="cs-CZ" sz="2000" dirty="0"/>
              <a:t> vykazuje lidské vlastnosti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Náladovost – „Je někdy jako dítě.“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Únava, chlad, teplo…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Poruchovost lidí způsobena mechanizací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/>
              <a:t>Poruchovost stroje způsobena polidštěním</a:t>
            </a:r>
          </a:p>
        </p:txBody>
      </p:sp>
    </p:spTree>
    <p:extLst>
      <p:ext uri="{BB962C8B-B14F-4D97-AF65-F5344CB8AC3E}">
        <p14:creationId xmlns:p14="http://schemas.microsoft.com/office/powerpoint/2010/main" val="1767748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430</Words>
  <Application>Microsoft Office PowerPoint</Application>
  <PresentationFormat>Širokoúhlá obrazovka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Retro Cool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Suchánková</dc:creator>
  <cp:lastModifiedBy>Andrea Suchánková</cp:lastModifiedBy>
  <cp:revision>13</cp:revision>
  <dcterms:created xsi:type="dcterms:W3CDTF">2024-03-24T14:13:21Z</dcterms:created>
  <dcterms:modified xsi:type="dcterms:W3CDTF">2024-04-08T12:31:55Z</dcterms:modified>
</cp:coreProperties>
</file>