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2C046C-DA5B-43FC-82A3-6D7EAAEA916E}" v="22" dt="2023-02-16T21:17:52.002"/>
  </p1510:revLst>
</p1510:revInfo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599" autoAdjust="0"/>
  </p:normalViewPr>
  <p:slideViewPr>
    <p:cSldViewPr>
      <p:cViewPr varScale="1">
        <p:scale>
          <a:sx n="104" d="100"/>
          <a:sy n="104" d="100"/>
        </p:scale>
        <p:origin x="756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090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an Křápek" userId="e92e43e15da51720" providerId="LiveId" clId="{5F2C046C-DA5B-43FC-82A3-6D7EAAEA916E}"/>
    <pc:docChg chg="custSel modSld">
      <pc:chgData name="Milan Křápek" userId="e92e43e15da51720" providerId="LiveId" clId="{5F2C046C-DA5B-43FC-82A3-6D7EAAEA916E}" dt="2024-04-04T22:48:34.719" v="1" actId="478"/>
      <pc:docMkLst>
        <pc:docMk/>
      </pc:docMkLst>
      <pc:sldChg chg="addSp delSp modSp mod">
        <pc:chgData name="Milan Křápek" userId="e92e43e15da51720" providerId="LiveId" clId="{5F2C046C-DA5B-43FC-82A3-6D7EAAEA916E}" dt="2024-04-04T22:48:34.719" v="1" actId="478"/>
        <pc:sldMkLst>
          <pc:docMk/>
          <pc:sldMk cId="1920111014" sldId="256"/>
        </pc:sldMkLst>
        <pc:spChg chg="del mod">
          <ac:chgData name="Milan Křápek" userId="e92e43e15da51720" providerId="LiveId" clId="{5F2C046C-DA5B-43FC-82A3-6D7EAAEA916E}" dt="2024-04-04T22:48:34.719" v="1" actId="478"/>
          <ac:spMkLst>
            <pc:docMk/>
            <pc:sldMk cId="1920111014" sldId="256"/>
            <ac:spMk id="3" creationId="{00000000-0000-0000-0000-000000000000}"/>
          </ac:spMkLst>
        </pc:spChg>
        <pc:spChg chg="add mod">
          <ac:chgData name="Milan Křápek" userId="e92e43e15da51720" providerId="LiveId" clId="{5F2C046C-DA5B-43FC-82A3-6D7EAAEA916E}" dt="2024-04-04T22:48:34.719" v="1" actId="478"/>
          <ac:spMkLst>
            <pc:docMk/>
            <pc:sldMk cId="1920111014" sldId="256"/>
            <ac:spMk id="5" creationId="{E8C8DD1F-4C44-8EE2-A061-8C38DCD84F9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činnosti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434-48E2-82B5-B0C80A8E63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434-48E2-82B5-B0C80A8E63A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434-48E2-82B5-B0C80A8E63A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434-48E2-82B5-B0C80A8E63A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2"/>
                <c:pt idx="0">
                  <c:v>přímá pedagogická</c:v>
                </c:pt>
                <c:pt idx="1">
                  <c:v>další činnosti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22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45-4533-B82C-0BBB8BC8A13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činnosti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468-4632-98B9-DBAF2D6FCF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468-4632-98B9-DBAF2D6FCF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468-4632-98B9-DBAF2D6FCF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468-4632-98B9-DBAF2D6FCF2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2"/>
                <c:pt idx="0">
                  <c:v>přímá pedagogická</c:v>
                </c:pt>
                <c:pt idx="1">
                  <c:v>další činnosti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21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468-4632-98B9-DBAF2D6FCF2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B87B419-BC17-4928-8827-4AF9528DB7CF}" type="datetime1">
              <a:rPr lang="cs-CZ" smtClean="0"/>
              <a:t>05.04.2024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9266998-3A37-4379-88DF-D935FD1389F2}" type="datetime1">
              <a:rPr lang="cs-CZ" noProof="0" smtClean="0"/>
              <a:t>05.04.2024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cs-CZ" noProof="0" smtClean="0"/>
              <a:t>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7196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cs-CZ" noProof="0" smtClean="0"/>
              <a:t>2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05236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grpSp>
        <p:nvGrpSpPr>
          <p:cNvPr id="256" name="čára" descr="Čárová grafik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Volný tva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58" name="Volný tva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59" name="Volný tva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0" name="Volný tva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1" name="Volný tva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2" name="Volný tva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3" name="Volný tva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4" name="Volný tva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5" name="Volný tva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6" name="Volný tva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7" name="Volný tva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8" name="Volný tva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9" name="Volný tva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0" name="Volný tva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1" name="Volný tva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2" name="Volný tva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3" name="Volný tva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4" name="Volný tva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5" name="Volný tva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6" name="Volný tva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7" name="Volný tva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8" name="Volný tva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9" name="Volný tva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0" name="Volný tva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1" name="Volný tva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2" name="Volný tva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3" name="Volný tva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4" name="Volný tva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5" name="Volný tva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6" name="Volný tva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7" name="Volný tva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8" name="Volný tva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9" name="Volný tva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0" name="Volný tva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1" name="Volný tva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2" name="Volný tva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3" name="Volný tva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4" name="Volný tva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5" name="Volný tva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6" name="Volný tva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7" name="Volný tva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8" name="Volný tva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9" name="Volný tva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0" name="Volný tva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1" name="Volný tva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2" name="Volný tva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3" name="Volný tva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4" name="Volný tva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5" name="Volný tva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6" name="Volný tva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7" name="Volný tva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8" name="Volný tva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9" name="Volný tva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0" name="Volný tva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1" name="Volný tva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2" name="Volný tva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3" name="Volný tva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4" name="Volný tva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5" name="Volný tva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6" name="Volný tva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7" name="Volný tva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8" name="Volný tva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9" name="Volný tva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0" name="Volný tva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1" name="Volný tva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2" name="Volný tva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3" name="Volný tva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4" name="Volný tva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5" name="Volný tva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6" name="Volný tva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7" name="Volný tva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8" name="Volný tva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9" name="Volný tva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0" name="Volný tva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1" name="Volný tva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2" name="Volný tva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3" name="Volný tva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4" name="Volný tva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5" name="Volný tva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6" name="Volný tva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7" name="Volný tva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8" name="Volný tva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9" name="Volný tva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0" name="Volný tva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1" name="Volný tva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2" name="Volný tva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3" name="Volný tva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4" name="Volný tva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5" name="Volný tva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6" name="Volný tva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7" name="Volný tva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8" name="Volný tva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9" name="Volný tva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0" name="Volný tva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1" name="Volný tva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2" name="Volný tva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3" name="Volný tva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4" name="Volný tva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5" name="Volný tva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6" name="Volný tva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7" name="Volný tva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8" name="Volný tva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9" name="Volný tva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0" name="Volný tva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1" name="Volný tva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2" name="Volný tva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3" name="Volný tva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4" name="Volný tva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5" name="Volný tva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6" name="Volný tva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7" name="Volný tva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8" name="Volný tva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9" name="Volný tva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0" name="Volný tva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1" name="Volný tva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2" name="Volný tva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3" name="Volný tva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4" name="Volný tva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5" name="Volný tva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6" name="Volný tva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7" name="Volný tva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8" name="Volný tva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9" name="Volný tva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</p:grp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grpSp>
        <p:nvGrpSpPr>
          <p:cNvPr id="7" name="čára" descr="Čárová grafik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Volný tvar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9" name="Volný tvar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0" name="Volný tvar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1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2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3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4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5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4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5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6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7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8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9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0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1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2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3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4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5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6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7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8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9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0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1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2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3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4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5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6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7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8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9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0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1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2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3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4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5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6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7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8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9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0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1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2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3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4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5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6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7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8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9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0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1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2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3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4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5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6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7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8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9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80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81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</p:grp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F0240E-2644-4602-90C1-03B5061596FD}" type="datetime1">
              <a:rPr lang="cs-CZ" smtClean="0"/>
              <a:t>05.04.2024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grpSp>
        <p:nvGrpSpPr>
          <p:cNvPr id="7" name="čára" descr="Čárová grafika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Vol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9" name="Vol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0" name="Vol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1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2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3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4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5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4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5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6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7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8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9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0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1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2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3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4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5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6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7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8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39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0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1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2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3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4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5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6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7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8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49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0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1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2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3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4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5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6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7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8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59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0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1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2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3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4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5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6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7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8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69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0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1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2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3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4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5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6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7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8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79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80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81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</p:grp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D6001D-7536-4198-838E-ABB3C60AF5ED}" type="datetime1">
              <a:rPr lang="cs-CZ" smtClean="0"/>
              <a:t>05.04.2024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grpSp>
        <p:nvGrpSpPr>
          <p:cNvPr id="167" name="čára" descr="Čárová grafik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Vol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9" name="Vol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0" name="Vol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1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2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3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4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5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6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7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8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9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0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1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2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3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4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5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6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7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8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9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0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1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2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3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4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5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6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7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8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9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0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1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2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3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4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5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6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7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8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9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0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1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2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3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4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5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6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7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8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9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0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1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2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3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4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5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6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7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8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9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0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1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2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3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4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5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6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7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8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9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40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41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3773BE-CA51-4BB6-964D-92D03065D833}" type="datetime1">
              <a:rPr lang="cs-CZ" smtClean="0"/>
              <a:t>05.04.2024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grpSp>
        <p:nvGrpSpPr>
          <p:cNvPr id="255" name="čára" descr="Čárová grafik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Volný tva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57" name="Volný tva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58" name="Volný tva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59" name="Volný tva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0" name="Volný tva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1" name="Volný tva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2" name="Volný tva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3" name="Volný tva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4" name="Volný tva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5" name="Volný tva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6" name="Volný tva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7" name="Volný tva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8" name="Volný tva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69" name="Volný tva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0" name="Volný tva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1" name="Volný tva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2" name="Volný tva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3" name="Volný tva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4" name="Volný tva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5" name="Volný tva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6" name="Volný tva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7" name="Volný tva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8" name="Volný tva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79" name="Volný tva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0" name="Volný tva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1" name="Volný tva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2" name="Volný tva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3" name="Volný tva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4" name="Volný tva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5" name="Volný tva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6" name="Volný tva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7" name="Volný tva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8" name="Volný tva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89" name="Volný tva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0" name="Volný tva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1" name="Volný tva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2" name="Volný tva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3" name="Volný tva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4" name="Volný tva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5" name="Volný tva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6" name="Volný tva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7" name="Volný tva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8" name="Volný tva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299" name="Volný tva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0" name="Volný tva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1" name="Volný tva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2" name="Volný tva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3" name="Volný tva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4" name="Volný tva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5" name="Volný tva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6" name="Volný tva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7" name="Volný tva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8" name="Volný tva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09" name="Volný tva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0" name="Volný tva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1" name="Volný tva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2" name="Volný tva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3" name="Volný tva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4" name="Volný tva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5" name="Volný tva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6" name="Volný tva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7" name="Volný tva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8" name="Volný tva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19" name="Volný tva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0" name="Volný tva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1" name="Volný tva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2" name="Volný tva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3" name="Volný tva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4" name="Volný tva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5" name="Volný tva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6" name="Volný tva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7" name="Volný tva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8" name="Volný tva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29" name="Volný tva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0" name="Volný tva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1" name="Volný tva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2" name="Volný tva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3" name="Volný tva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4" name="Volný tva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5" name="Volný tva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6" name="Volný tva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7" name="Volný tva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8" name="Volný tva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39" name="Volný tva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0" name="Volný tva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1" name="Volný tva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2" name="Volný tva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3" name="Volný tva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4" name="Volný tva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5" name="Volný tva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6" name="Volný tva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7" name="Volný tva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8" name="Volný tva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49" name="Volný tva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0" name="Volný tva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1" name="Volný tva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2" name="Volný tva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3" name="Volný tva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4" name="Volný tva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5" name="Volný tva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6" name="Volný tva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7" name="Volný tva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8" name="Volný tva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59" name="Volný tva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0" name="Volný tva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1" name="Volný tva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2" name="Volný tva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3" name="Volný tva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4" name="Volný tva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5" name="Volný tva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6" name="Volný tva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7" name="Volný tva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8" name="Volný tva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69" name="Volný tva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0" name="Volný tva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1" name="Volný tva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2" name="Volný tva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3" name="Volný tva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4" name="Volný tva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5" name="Volný tva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6" name="Volný tva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7" name="Volný tva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  <p:sp>
          <p:nvSpPr>
            <p:cNvPr id="378" name="Volný tva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/>
            </a:p>
          </p:txBody>
        </p:sp>
      </p:grp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561105-6129-42FD-B386-AB079E1BEFDA}" type="datetime1">
              <a:rPr lang="cs-CZ" smtClean="0"/>
              <a:t>05.04.2024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grpSp>
        <p:nvGrpSpPr>
          <p:cNvPr id="158" name="čára" descr="Čárová grafik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Vol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0" name="Vol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1" name="Vol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2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3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4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5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6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7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8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9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0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1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2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3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4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5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6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7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8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9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0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1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2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3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4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5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6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7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8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9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0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1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2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3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4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5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6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7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8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9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0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1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2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3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4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5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6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7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8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9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0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1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2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3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4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5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6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7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8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9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0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1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2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3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4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5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6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7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8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9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0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1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2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</p:grp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D27397-1DBD-40F5-9779-6C6BE7D95E7E}" type="datetime1">
              <a:rPr lang="cs-CZ" smtClean="0"/>
              <a:t>05.04.2024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grpSp>
        <p:nvGrpSpPr>
          <p:cNvPr id="160" name="čára" descr="Čárová grafik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Volný tvar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2" name="Volný tvar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3" name="Volný tvar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4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5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6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7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8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9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0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1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2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3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4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5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6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7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8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9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0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1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2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3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4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5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6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7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8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9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0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1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2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3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4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5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6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7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8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9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0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1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2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3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4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5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6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7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8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9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0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1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2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3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4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5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6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7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8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9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0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1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2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3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4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5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6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7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8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9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0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1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2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3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4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</p:grp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80D15D-A40A-486B-B999-68FF027EEBB3}" type="datetime1">
              <a:rPr lang="cs-CZ" smtClean="0"/>
              <a:t>05.04.2024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5" name="Zástupný symbol pro obsah 3"/>
          <p:cNvSpPr>
            <a:spLocks noGrp="1"/>
          </p:cNvSpPr>
          <p:nvPr>
            <p:ph sz="half" idx="13"/>
          </p:nvPr>
        </p:nvSpPr>
        <p:spPr>
          <a:xfrm>
            <a:off x="6246812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grpSp>
        <p:nvGrpSpPr>
          <p:cNvPr id="156" name="čára" descr="Čárová grafik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Vol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58" name="Vol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59" name="Vol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0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1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2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3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4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5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6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7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8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69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0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1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2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3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4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5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6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7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8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79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0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1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2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3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4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5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6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7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8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89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0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1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2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3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4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5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6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7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8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199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0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1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2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3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4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5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6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7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8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09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0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1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2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3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4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5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6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7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8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19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0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1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2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3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4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5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6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7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8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29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  <p:sp>
          <p:nvSpPr>
            <p:cNvPr id="230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dirty="0">
                <a:ln>
                  <a:noFill/>
                </a:ln>
              </a:endParaRPr>
            </a:p>
          </p:txBody>
        </p:sp>
      </p:grp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9C0E00-93B8-4BAD-99FC-1F0F2D7BB6A7}" type="datetime1">
              <a:rPr lang="cs-CZ" smtClean="0"/>
              <a:t>05.04.2024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6CF98A-888F-403E-91DB-97E25F400C56}" type="datetime1">
              <a:rPr lang="cs-CZ" smtClean="0"/>
              <a:t>05.04.2024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615" name="rámeček" descr="Rámečková grafika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Skupina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Skupina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Volný tvar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Volný tvar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Volný tvar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Skupina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Volný tvar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Volný tvar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Volný tvar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Skupina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Skupina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Volný tvar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Volný tvar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Volný tvar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Skupina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Volný tvar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Volný tvar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Volný tvar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968B31-1230-40C0-A68A-8A6DDD00B165}" type="datetime1">
              <a:rPr lang="cs-CZ" smtClean="0"/>
              <a:t>05.04.2024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grpSp>
        <p:nvGrpSpPr>
          <p:cNvPr id="614" name="rámeček" descr="Rámečková grafika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Skupina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Skupina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Volný tvar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Volný tvar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Volný tvar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Skupina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Volný tvar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Volný tvar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Volný tvar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Skupina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Skupina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Volný tvar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Volný tvar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Volný tvar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Skupina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Volný tvar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Volný tvar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Volný tvar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Volný tvar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Volný tvar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Volný tvar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Volný tvar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Volný tvar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Volný tvar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Volný tvar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Volný tvar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Volný tvar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Volný tvar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Volný tvar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Volný tvar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Volný tvar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Volný tvar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Volný tvar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Volný tvar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Volný tvar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Volný tvar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Volný tvar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Volný tvar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Volný tvar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Volný tvar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Volný tvar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Volný tvar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Volný tvar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Volný tvar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Volný tvar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Volný tvar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Volný tvar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Volný tvar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Volný tvar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Volný tvar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Volný tvar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Volný tvar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Volný tvar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Volný tvar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Volný tvar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Volný tvar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Volný tvar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Volný tvar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Volný tvar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Volný tvar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Volný tvar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Volný tvar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Volný tvar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Volný tvar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Volný tvar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Volný tvar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Volný tvar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Volný tvar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Volný tvar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Volný tvar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Volný tvar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Volný tvar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Volný tvar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Volný tvar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Volný tvar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Volný tvar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Volný tvar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Volný tvar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Volný tvar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Volný tvar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Volný tvar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Volný tvar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Volný tvar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Volný tvar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Volný tvar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Volný tvar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Volný tvar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Volný tvar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Volný tvar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cs-CZ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3952F6-E026-4517-8859-A1976214B263}" type="datetime1">
              <a:rPr lang="cs-CZ" smtClean="0"/>
              <a:t>05.04.2024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11ABFED-2CD6-47D3-BE33-C98A9E4583A4}" type="datetime1">
              <a:rPr lang="cs-CZ" noProof="0" smtClean="0"/>
              <a:t>05.04.2024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Učitelský </a:t>
            </a:r>
            <a:r>
              <a:rPr lang="cs-CZ" dirty="0" err="1"/>
              <a:t>profesiogram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E8C8DD1F-4C44-8EE2-A061-8C38DCD84F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err="1"/>
              <a:t>Profesiogram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cs-CZ"/>
              <a:t>= odborný </a:t>
            </a:r>
            <a:r>
              <a:rPr lang="cs-CZ" dirty="0"/>
              <a:t>popis práce, detailní analýza profese</a:t>
            </a:r>
          </a:p>
          <a:p>
            <a:pPr rtl="0"/>
            <a:r>
              <a:rPr lang="cs-CZ" dirty="0"/>
              <a:t>Může být velmi komplexním nástrojem, který popisuje například nároky na pracovníka, co pracovník dělá, jak to dělá, za jakých podmínek apod.</a:t>
            </a:r>
          </a:p>
          <a:p>
            <a:pPr rtl="0"/>
            <a:r>
              <a:rPr lang="cs-CZ" dirty="0"/>
              <a:t>Pracují s ním HR specialisté, marketéři, psychologové, ale i uchazeči o zaměstnání.</a:t>
            </a: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5A295A-583B-39CC-A566-85BCA8736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924" y="332656"/>
            <a:ext cx="9143998" cy="1020762"/>
          </a:xfrm>
        </p:spPr>
        <p:txBody>
          <a:bodyPr/>
          <a:lstStyle/>
          <a:p>
            <a:r>
              <a:rPr lang="cs-CZ" dirty="0"/>
              <a:t>Zaměření RS: Struktura činností učitele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5DF7CD6-FA92-FED3-B74F-6C152897D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132" y="1772816"/>
            <a:ext cx="450912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4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355C8D-A1CD-6C29-81BF-98625B84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činností učitele dle zákona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ADA7999-4587-89F0-43D7-1681727E4A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Střední škola</a:t>
            </a:r>
          </a:p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970C56-EAD5-A0AA-5C11-56CAC97B4B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Základní škola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FB051433-5679-FE86-C031-AF526C729F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6989078"/>
              </p:ext>
            </p:extLst>
          </p:nvPr>
        </p:nvGraphicFramePr>
        <p:xfrm>
          <a:off x="909836" y="2420888"/>
          <a:ext cx="4215344" cy="335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D6C12F90-3942-A3B7-B447-10E071FDF0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1834760"/>
              </p:ext>
            </p:extLst>
          </p:nvPr>
        </p:nvGraphicFramePr>
        <p:xfrm>
          <a:off x="6166420" y="2528900"/>
          <a:ext cx="3630894" cy="3140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758A3E53-29BE-B20E-5D0F-E7FA8E0BBA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5099331"/>
              </p:ext>
            </p:extLst>
          </p:nvPr>
        </p:nvGraphicFramePr>
        <p:xfrm>
          <a:off x="1315045" y="2391172"/>
          <a:ext cx="3630894" cy="3140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1233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A698185C-F5F6-21A5-EE37-4C89DC999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Skupinový úkol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CB8D53D-7891-D8F5-5E46-C9F881B00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Nakreslete co nejpodrobněji učitelský </a:t>
            </a:r>
            <a:r>
              <a:rPr lang="cs-CZ" dirty="0" err="1"/>
              <a:t>profesiogram</a:t>
            </a:r>
            <a:r>
              <a:rPr lang="cs-CZ" dirty="0"/>
              <a:t> činností, tj. rozpracujte jednotlivé činnosti detailněji.</a:t>
            </a:r>
          </a:p>
        </p:txBody>
      </p:sp>
    </p:spTree>
    <p:extLst>
      <p:ext uri="{BB962C8B-B14F-4D97-AF65-F5344CB8AC3E}">
        <p14:creationId xmlns:p14="http://schemas.microsoft.com/office/powerpoint/2010/main" val="236955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kolní tabule 16×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68_TF02804846_TF02804846.potx" id="{005EA556-7603-4DCA-8FBA-2A59F4AE3DC3}" vid="{2132900D-5C97-4D58-8FB2-3A3375348E90}"/>
    </a:ext>
  </a:extLst>
</a:theme>
</file>

<file path=ppt/theme/theme2.xml><?xml version="1.0" encoding="utf-8"?>
<a:theme xmlns:a="http://schemas.openxmlformats.org/drawingml/2006/main" name="Motiv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tf02804846_win32</Template>
  <TotalTime>20</TotalTime>
  <Words>88</Words>
  <Application>Microsoft Office PowerPoint</Application>
  <PresentationFormat>Vlastní</PresentationFormat>
  <Paragraphs>15</Paragraphs>
  <Slides>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Consolas</vt:lpstr>
      <vt:lpstr>Corbel</vt:lpstr>
      <vt:lpstr>Školní tabule 16×9</vt:lpstr>
      <vt:lpstr>Učitelský profesiogram</vt:lpstr>
      <vt:lpstr>Profesiogram</vt:lpstr>
      <vt:lpstr>Zaměření RS: Struktura činností učitele</vt:lpstr>
      <vt:lpstr>Struktura činností učitele dle zákona</vt:lpstr>
      <vt:lpstr>Skupinový úkol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Učitelský profesiogram</dc:title>
  <dc:creator>hrdlickovamarcela@gmail.com</dc:creator>
  <cp:lastModifiedBy>Milan Křápek</cp:lastModifiedBy>
  <cp:revision>1</cp:revision>
  <dcterms:created xsi:type="dcterms:W3CDTF">2023-02-16T20:57:53Z</dcterms:created>
  <dcterms:modified xsi:type="dcterms:W3CDTF">2024-04-04T22:48:41Z</dcterms:modified>
</cp:coreProperties>
</file>