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6" r:id="rId2"/>
    <p:sldId id="300" r:id="rId3"/>
    <p:sldId id="286" r:id="rId4"/>
    <p:sldId id="283" r:id="rId5"/>
    <p:sldId id="297" r:id="rId6"/>
    <p:sldId id="282" r:id="rId7"/>
    <p:sldId id="298" r:id="rId8"/>
    <p:sldId id="288" r:id="rId9"/>
    <p:sldId id="280" r:id="rId10"/>
    <p:sldId id="281" r:id="rId11"/>
    <p:sldId id="291" r:id="rId12"/>
    <p:sldId id="284" r:id="rId13"/>
    <p:sldId id="285" r:id="rId14"/>
    <p:sldId id="266" r:id="rId15"/>
    <p:sldId id="289" r:id="rId16"/>
    <p:sldId id="290" r:id="rId17"/>
    <p:sldId id="295" r:id="rId18"/>
    <p:sldId id="268" r:id="rId19"/>
    <p:sldId id="293" r:id="rId20"/>
    <p:sldId id="294" r:id="rId21"/>
    <p:sldId id="272" r:id="rId22"/>
    <p:sldId id="273" r:id="rId23"/>
    <p:sldId id="274" r:id="rId24"/>
    <p:sldId id="275" r:id="rId25"/>
    <p:sldId id="276" r:id="rId26"/>
    <p:sldId id="277" r:id="rId27"/>
    <p:sldId id="299" r:id="rId28"/>
    <p:sldId id="296" r:id="rId29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5T14:58:33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5T14:58:42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5T14:58:42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5T15:00:30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5T15:00:31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5T15:00:32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5T15:00:32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5T15:00:34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8A75054-41C1-8577-3177-5BF30164CC0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B3E29C0-C08D-BBB7-1825-AD7ABFEB361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E53C280-CD56-F2D6-EC70-894F69EFDDC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53553728-4B30-5788-EA66-6B17BCFA955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a typeface="+mn-ea"/>
              </a:endParaRPr>
            </a:p>
          </p:txBody>
        </p: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CF723D25-A6E4-2030-5D89-E1C7248AF8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4AAA4F86-ABAC-9832-072D-D6218D52416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E5DFFD62-269D-4698-7847-E922B4B8CAF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28" name="Freeform 9">
                <a:extLst>
                  <a:ext uri="{FF2B5EF4-FFF2-40B4-BE49-F238E27FC236}">
                    <a16:creationId xmlns:a16="http://schemas.microsoft.com/office/drawing/2014/main" id="{41B331D8-9AB8-6680-5054-3728B6F18A5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29" name="Freeform 10">
                <a:extLst>
                  <a:ext uri="{FF2B5EF4-FFF2-40B4-BE49-F238E27FC236}">
                    <a16:creationId xmlns:a16="http://schemas.microsoft.com/office/drawing/2014/main" id="{2A636D7A-60F3-267D-00F8-1F52600DA83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id="{30AD2D66-5A51-437C-0965-2063E545F76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31" name="Freeform 12">
                <a:extLst>
                  <a:ext uri="{FF2B5EF4-FFF2-40B4-BE49-F238E27FC236}">
                    <a16:creationId xmlns:a16="http://schemas.microsoft.com/office/drawing/2014/main" id="{62B81095-A6B4-6EC7-017D-5AD9D141A67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32" name="Freeform 13">
                <a:extLst>
                  <a:ext uri="{FF2B5EF4-FFF2-40B4-BE49-F238E27FC236}">
                    <a16:creationId xmlns:a16="http://schemas.microsoft.com/office/drawing/2014/main" id="{1600F42A-002B-8130-DAFD-C091AAAA96A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33" name="Freeform 14">
                <a:extLst>
                  <a:ext uri="{FF2B5EF4-FFF2-40B4-BE49-F238E27FC236}">
                    <a16:creationId xmlns:a16="http://schemas.microsoft.com/office/drawing/2014/main" id="{71CA7571-7B36-097E-43A0-92AA650C6F8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34" name="Freeform 15">
                <a:extLst>
                  <a:ext uri="{FF2B5EF4-FFF2-40B4-BE49-F238E27FC236}">
                    <a16:creationId xmlns:a16="http://schemas.microsoft.com/office/drawing/2014/main" id="{2A490BDF-0BDF-96E8-B12A-6C9D230D219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50A14C8A-DE17-FE0C-BA2C-59A7298EDD7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36" name="Freeform 17">
                <a:extLst>
                  <a:ext uri="{FF2B5EF4-FFF2-40B4-BE49-F238E27FC236}">
                    <a16:creationId xmlns:a16="http://schemas.microsoft.com/office/drawing/2014/main" id="{562D16B4-F5FA-001F-A19D-DB4503ACB3C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37" name="Freeform 18">
                <a:extLst>
                  <a:ext uri="{FF2B5EF4-FFF2-40B4-BE49-F238E27FC236}">
                    <a16:creationId xmlns:a16="http://schemas.microsoft.com/office/drawing/2014/main" id="{8890C284-A537-D5D3-7949-4EC78E3BC33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38" name="Freeform 19">
                <a:extLst>
                  <a:ext uri="{FF2B5EF4-FFF2-40B4-BE49-F238E27FC236}">
                    <a16:creationId xmlns:a16="http://schemas.microsoft.com/office/drawing/2014/main" id="{A1EDD053-E935-3DD3-8C23-928E154FB3F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a typeface="+mn-ea"/>
                </a:endParaRPr>
              </a:p>
            </p:txBody>
          </p:sp>
        </p:grpSp>
        <p:sp>
          <p:nvSpPr>
            <p:cNvPr id="7" name="Freeform 20">
              <a:extLst>
                <a:ext uri="{FF2B5EF4-FFF2-40B4-BE49-F238E27FC236}">
                  <a16:creationId xmlns:a16="http://schemas.microsoft.com/office/drawing/2014/main" id="{43782D31-8640-9006-DC1C-6DDE8B2076D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8" name="Freeform 21">
              <a:extLst>
                <a:ext uri="{FF2B5EF4-FFF2-40B4-BE49-F238E27FC236}">
                  <a16:creationId xmlns:a16="http://schemas.microsoft.com/office/drawing/2014/main" id="{C9236BC7-E740-A906-025A-E3891B0C4A6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9" name="Freeform 22">
              <a:extLst>
                <a:ext uri="{FF2B5EF4-FFF2-40B4-BE49-F238E27FC236}">
                  <a16:creationId xmlns:a16="http://schemas.microsoft.com/office/drawing/2014/main" id="{21876116-DF2A-2136-8209-183E7216B7F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0" name="Freeform 23">
              <a:extLst>
                <a:ext uri="{FF2B5EF4-FFF2-40B4-BE49-F238E27FC236}">
                  <a16:creationId xmlns:a16="http://schemas.microsoft.com/office/drawing/2014/main" id="{0E0DC778-6644-96F5-6489-F0E0E952D8D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5 w 717"/>
                <a:gd name="T1" fmla="*/ 845 h 845"/>
                <a:gd name="T2" fmla="*/ 725 w 717"/>
                <a:gd name="T3" fmla="*/ 821 h 845"/>
                <a:gd name="T4" fmla="*/ 582 w 717"/>
                <a:gd name="T5" fmla="*/ 605 h 845"/>
                <a:gd name="T6" fmla="*/ 410 w 717"/>
                <a:gd name="T7" fmla="*/ 396 h 845"/>
                <a:gd name="T8" fmla="*/ 225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3 w 717"/>
                <a:gd name="T15" fmla="*/ 198 h 845"/>
                <a:gd name="T16" fmla="*/ 404 w 717"/>
                <a:gd name="T17" fmla="*/ 408 h 845"/>
                <a:gd name="T18" fmla="*/ 576 w 717"/>
                <a:gd name="T19" fmla="*/ 623 h 845"/>
                <a:gd name="T20" fmla="*/ 725 w 717"/>
                <a:gd name="T21" fmla="*/ 845 h 845"/>
                <a:gd name="T22" fmla="*/ 72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24">
              <a:extLst>
                <a:ext uri="{FF2B5EF4-FFF2-40B4-BE49-F238E27FC236}">
                  <a16:creationId xmlns:a16="http://schemas.microsoft.com/office/drawing/2014/main" id="{28FBC69C-2054-06B3-6E19-3A671A4BED2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1 w 407"/>
                <a:gd name="T1" fmla="*/ 414 h 414"/>
                <a:gd name="T2" fmla="*/ 411 w 407"/>
                <a:gd name="T3" fmla="*/ 396 h 414"/>
                <a:gd name="T4" fmla="*/ 226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0 w 407"/>
                <a:gd name="T13" fmla="*/ 204 h 414"/>
                <a:gd name="T14" fmla="*/ 411 w 407"/>
                <a:gd name="T15" fmla="*/ 414 h 414"/>
                <a:gd name="T16" fmla="*/ 411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04E82461-59E5-C244-1E53-6CB9BBDF801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9D365F45-FC2A-E1CE-FF6B-0F440927BE8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4 w 586"/>
                <a:gd name="T1" fmla="*/ 0 h 599"/>
                <a:gd name="T2" fmla="*/ 576 w 586"/>
                <a:gd name="T3" fmla="*/ 0 h 599"/>
                <a:gd name="T4" fmla="*/ 411 w 586"/>
                <a:gd name="T5" fmla="*/ 132 h 599"/>
                <a:gd name="T6" fmla="*/ 261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1 w 586"/>
                <a:gd name="T17" fmla="*/ 282 h 599"/>
                <a:gd name="T18" fmla="*/ 417 w 586"/>
                <a:gd name="T19" fmla="*/ 138 h 599"/>
                <a:gd name="T20" fmla="*/ 594 w 586"/>
                <a:gd name="T21" fmla="*/ 0 h 599"/>
                <a:gd name="T22" fmla="*/ 59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7">
              <a:extLst>
                <a:ext uri="{FF2B5EF4-FFF2-40B4-BE49-F238E27FC236}">
                  <a16:creationId xmlns:a16="http://schemas.microsoft.com/office/drawing/2014/main" id="{FE5A0E6B-7A31-C319-95C1-C3C3F07C040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3 w 269"/>
                <a:gd name="T1" fmla="*/ 0 h 252"/>
                <a:gd name="T2" fmla="*/ 255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3 w 269"/>
                <a:gd name="T15" fmla="*/ 0 h 252"/>
                <a:gd name="T16" fmla="*/ 273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28">
              <a:extLst>
                <a:ext uri="{FF2B5EF4-FFF2-40B4-BE49-F238E27FC236}">
                  <a16:creationId xmlns:a16="http://schemas.microsoft.com/office/drawing/2014/main" id="{7CA2543B-1FE5-633A-8BC9-CFA9699A1B4D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29">
              <a:extLst>
                <a:ext uri="{FF2B5EF4-FFF2-40B4-BE49-F238E27FC236}">
                  <a16:creationId xmlns:a16="http://schemas.microsoft.com/office/drawing/2014/main" id="{5156CB8A-85FF-97BD-94AD-6133114FAFA5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30">
              <a:extLst>
                <a:ext uri="{FF2B5EF4-FFF2-40B4-BE49-F238E27FC236}">
                  <a16:creationId xmlns:a16="http://schemas.microsoft.com/office/drawing/2014/main" id="{6DA2AB80-0469-2EFE-E994-77357CEAB119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" name="Group 31">
              <a:extLst>
                <a:ext uri="{FF2B5EF4-FFF2-40B4-BE49-F238E27FC236}">
                  <a16:creationId xmlns:a16="http://schemas.microsoft.com/office/drawing/2014/main" id="{A8E5E289-73E6-79A3-8E38-2216DAB6E8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1" name="Line 32">
                <a:extLst>
                  <a:ext uri="{FF2B5EF4-FFF2-40B4-BE49-F238E27FC236}">
                    <a16:creationId xmlns:a16="http://schemas.microsoft.com/office/drawing/2014/main" id="{2963827E-A9DD-010A-B74C-652242C44F1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33">
                <a:extLst>
                  <a:ext uri="{FF2B5EF4-FFF2-40B4-BE49-F238E27FC236}">
                    <a16:creationId xmlns:a16="http://schemas.microsoft.com/office/drawing/2014/main" id="{FE6E6DDC-D10B-E95A-54A5-E3D9BB7D7F1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34">
                <a:extLst>
                  <a:ext uri="{FF2B5EF4-FFF2-40B4-BE49-F238E27FC236}">
                    <a16:creationId xmlns:a16="http://schemas.microsoft.com/office/drawing/2014/main" id="{1D76CC97-D175-F30A-F67A-A7E7972EDCD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35">
                <a:extLst>
                  <a:ext uri="{FF2B5EF4-FFF2-40B4-BE49-F238E27FC236}">
                    <a16:creationId xmlns:a16="http://schemas.microsoft.com/office/drawing/2014/main" id="{86863BC5-71F9-613F-3E73-F3B6F24DEBB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36">
                <a:extLst>
                  <a:ext uri="{FF2B5EF4-FFF2-40B4-BE49-F238E27FC236}">
                    <a16:creationId xmlns:a16="http://schemas.microsoft.com/office/drawing/2014/main" id="{0C2A7A85-6C37-59BC-C241-9F704F9F2C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Line 37">
              <a:extLst>
                <a:ext uri="{FF2B5EF4-FFF2-40B4-BE49-F238E27FC236}">
                  <a16:creationId xmlns:a16="http://schemas.microsoft.com/office/drawing/2014/main" id="{6860CB91-F833-DA11-CC51-D6D15AECA7B3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38">
              <a:extLst>
                <a:ext uri="{FF2B5EF4-FFF2-40B4-BE49-F238E27FC236}">
                  <a16:creationId xmlns:a16="http://schemas.microsoft.com/office/drawing/2014/main" id="{410E4443-0E72-BAFD-E2A7-8AF12407D96E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59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Click to edit Master title style</a:t>
            </a:r>
          </a:p>
        </p:txBody>
      </p:sp>
      <p:sp>
        <p:nvSpPr>
          <p:cNvPr id="5160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Click to edit Master subtitle style</a:t>
            </a:r>
          </a:p>
        </p:txBody>
      </p:sp>
      <p:sp>
        <p:nvSpPr>
          <p:cNvPr id="39" name="Rectangle 41">
            <a:extLst>
              <a:ext uri="{FF2B5EF4-FFF2-40B4-BE49-F238E27FC236}">
                <a16:creationId xmlns:a16="http://schemas.microsoft.com/office/drawing/2014/main" id="{9CF9D3E2-5198-0F7E-964A-EAC16C9809B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" name="Rectangle 42">
            <a:extLst>
              <a:ext uri="{FF2B5EF4-FFF2-40B4-BE49-F238E27FC236}">
                <a16:creationId xmlns:a16="http://schemas.microsoft.com/office/drawing/2014/main" id="{4D5100D4-4563-075F-913E-65528BBE9B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" name="Rectangle 43">
            <a:extLst>
              <a:ext uri="{FF2B5EF4-FFF2-40B4-BE49-F238E27FC236}">
                <a16:creationId xmlns:a16="http://schemas.microsoft.com/office/drawing/2014/main" id="{BA1971DB-D6DD-10F5-9DE7-F941F7A13B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8869431-8FD9-1A49-9B5A-D95FA0878252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05200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B41C8F1A-98C2-96D9-350D-FC8BCE4C4A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1355BBE3-714C-93C4-B34F-703E65CC85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FD13BBD1-C530-7D00-671B-46745C7B9E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5802A-6EE1-EA4E-835B-A6D098B534C5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393829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64732CF2-5CD9-ADFD-25EF-A2EDBA073A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6083B40F-A3CB-B3ED-A10C-029EA8CB95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E8A4DC3D-7731-931F-7DE6-0E23283266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4B9E9-2769-6648-A07C-455EDA4E2133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110630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24DC36BF-F438-E930-1A83-9B2E96E1EA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4805D79A-02AB-9D49-B99A-7113DA4619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4B91AE49-961A-1E39-4479-451693F241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F683F-B776-0E40-85D2-CFE3DFB7F54C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617470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47DFD2DC-B7CB-E8BA-3E6F-4351558000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A755CA65-98D1-9C54-3D6C-15D4E02ACB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777B897B-A075-383A-0FA5-D694CF06A0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DA1C0-A9CF-824D-9853-312CBB0B3DE7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067170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197DC1DF-60DB-09DA-C9FC-9FCF6DD32F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9A609473-5D3F-67B5-9879-4E062EA558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284514E3-3E1E-8FFE-2084-BCB8F31760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5083A-634C-2245-9EB2-DF757F61EF03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368215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051E9BB1-03DE-498C-71C8-217F0A1158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E7584E4C-2641-3303-E60F-03EA047921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5796C145-806F-23CD-B88E-E3349C3F1F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8E9BE-68D4-C646-8086-93421DDF4F1B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576096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0">
            <a:extLst>
              <a:ext uri="{FF2B5EF4-FFF2-40B4-BE49-F238E27FC236}">
                <a16:creationId xmlns:a16="http://schemas.microsoft.com/office/drawing/2014/main" id="{7F3165F1-BB5C-96D8-3E98-D1F7A1AE36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1">
            <a:extLst>
              <a:ext uri="{FF2B5EF4-FFF2-40B4-BE49-F238E27FC236}">
                <a16:creationId xmlns:a16="http://schemas.microsoft.com/office/drawing/2014/main" id="{8349BFD4-6E61-870A-E780-ADF376AB63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2">
            <a:extLst>
              <a:ext uri="{FF2B5EF4-FFF2-40B4-BE49-F238E27FC236}">
                <a16:creationId xmlns:a16="http://schemas.microsoft.com/office/drawing/2014/main" id="{AFE7DB25-B1CB-A6A5-29D5-CBB291527E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6A2E9-582E-B64A-A646-6161DEB2254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373748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7214DF22-0573-E5F4-5C4E-B901F4766C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88864D2A-5FED-EB36-0EF7-E5F7475E72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AC6CBE63-CA10-A869-3C10-F2EA180770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6546F-40AB-9E43-905C-6C87CEF14928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554355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>
            <a:extLst>
              <a:ext uri="{FF2B5EF4-FFF2-40B4-BE49-F238E27FC236}">
                <a16:creationId xmlns:a16="http://schemas.microsoft.com/office/drawing/2014/main" id="{C60A808A-6B48-AD57-55A4-1DC32B851D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1">
            <a:extLst>
              <a:ext uri="{FF2B5EF4-FFF2-40B4-BE49-F238E27FC236}">
                <a16:creationId xmlns:a16="http://schemas.microsoft.com/office/drawing/2014/main" id="{523800CF-1F04-A607-E426-063BC47D93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2">
            <a:extLst>
              <a:ext uri="{FF2B5EF4-FFF2-40B4-BE49-F238E27FC236}">
                <a16:creationId xmlns:a16="http://schemas.microsoft.com/office/drawing/2014/main" id="{FAF8AEE4-9A25-20BB-39D0-1C068F3FCC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EE557-DF3F-C945-80DC-9F951BB18DBA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57484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81EE55B7-04F3-492E-AFD5-53170DD58A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21DFAAFE-F9D9-0179-55EE-0FD2002425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3EB30B36-01F1-A167-8ED9-6A617CFBAB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115FE-F6DC-2647-9E47-8EAC35A40A29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784240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8A34B89D-7286-DBDC-4FA9-DE73CBFEF0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505D6CA5-30AF-1407-CD38-AE6E158E25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B8101A77-34CD-8331-90C3-3481FE4639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BCEF7-759B-6A49-947C-E3D3CE84CB68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334881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28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A55D2E47-AD63-52FF-FB13-D4259040EF91}"/>
              </a:ext>
            </a:extLst>
          </p:cNvPr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099" name="Freeform 3">
              <a:extLst>
                <a:ext uri="{FF2B5EF4-FFF2-40B4-BE49-F238E27FC236}">
                  <a16:creationId xmlns:a16="http://schemas.microsoft.com/office/drawing/2014/main" id="{9278FA82-7110-38A0-0B7E-D228B84C60A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4100" name="Freeform 4">
              <a:extLst>
                <a:ext uri="{FF2B5EF4-FFF2-40B4-BE49-F238E27FC236}">
                  <a16:creationId xmlns:a16="http://schemas.microsoft.com/office/drawing/2014/main" id="{31476276-27E4-1F48-1A64-3E57EC3C65A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4101" name="Freeform 5">
              <a:extLst>
                <a:ext uri="{FF2B5EF4-FFF2-40B4-BE49-F238E27FC236}">
                  <a16:creationId xmlns:a16="http://schemas.microsoft.com/office/drawing/2014/main" id="{B42733A1-C97E-36A4-5608-2D155749827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a typeface="+mn-ea"/>
              </a:endParaRPr>
            </a:p>
          </p:txBody>
        </p:sp>
        <p:grpSp>
          <p:nvGrpSpPr>
            <p:cNvPr id="1035" name="Group 6">
              <a:extLst>
                <a:ext uri="{FF2B5EF4-FFF2-40B4-BE49-F238E27FC236}">
                  <a16:creationId xmlns:a16="http://schemas.microsoft.com/office/drawing/2014/main" id="{74426D22-E9A4-A0B9-B3D0-AC2DDC7780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103" name="Freeform 7">
                <a:extLst>
                  <a:ext uri="{FF2B5EF4-FFF2-40B4-BE49-F238E27FC236}">
                    <a16:creationId xmlns:a16="http://schemas.microsoft.com/office/drawing/2014/main" id="{DCCA3BBA-4F2E-D2C7-2074-E965D1402D9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4104" name="Freeform 8">
                <a:extLst>
                  <a:ext uri="{FF2B5EF4-FFF2-40B4-BE49-F238E27FC236}">
                    <a16:creationId xmlns:a16="http://schemas.microsoft.com/office/drawing/2014/main" id="{B976553E-26F9-D350-DB1B-4D6D1C4F8F4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4105" name="Freeform 9">
                <a:extLst>
                  <a:ext uri="{FF2B5EF4-FFF2-40B4-BE49-F238E27FC236}">
                    <a16:creationId xmlns:a16="http://schemas.microsoft.com/office/drawing/2014/main" id="{5FEEDCF0-2FC8-CCA5-4CAC-63A90E9426E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4106" name="Freeform 10">
                <a:extLst>
                  <a:ext uri="{FF2B5EF4-FFF2-40B4-BE49-F238E27FC236}">
                    <a16:creationId xmlns:a16="http://schemas.microsoft.com/office/drawing/2014/main" id="{A0A2951F-936E-F845-D0C6-9DCF02909C7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4107" name="Freeform 11">
                <a:extLst>
                  <a:ext uri="{FF2B5EF4-FFF2-40B4-BE49-F238E27FC236}">
                    <a16:creationId xmlns:a16="http://schemas.microsoft.com/office/drawing/2014/main" id="{470CFD0D-4165-7A7E-11B7-B67F240AEA5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4108" name="Freeform 12">
                <a:extLst>
                  <a:ext uri="{FF2B5EF4-FFF2-40B4-BE49-F238E27FC236}">
                    <a16:creationId xmlns:a16="http://schemas.microsoft.com/office/drawing/2014/main" id="{0DB09088-7A7C-FF68-1938-AA9D9565FE2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4109" name="Freeform 13">
                <a:extLst>
                  <a:ext uri="{FF2B5EF4-FFF2-40B4-BE49-F238E27FC236}">
                    <a16:creationId xmlns:a16="http://schemas.microsoft.com/office/drawing/2014/main" id="{D4A0EA2E-77A8-435C-C57B-B43A45BF7C3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4110" name="Freeform 14">
                <a:extLst>
                  <a:ext uri="{FF2B5EF4-FFF2-40B4-BE49-F238E27FC236}">
                    <a16:creationId xmlns:a16="http://schemas.microsoft.com/office/drawing/2014/main" id="{5A91238D-9091-6970-C10E-8A9034A6714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4111" name="Freeform 15">
                <a:extLst>
                  <a:ext uri="{FF2B5EF4-FFF2-40B4-BE49-F238E27FC236}">
                    <a16:creationId xmlns:a16="http://schemas.microsoft.com/office/drawing/2014/main" id="{681AB9BC-CE57-82DF-08AD-4B1AA8F9907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4112" name="Freeform 16">
                <a:extLst>
                  <a:ext uri="{FF2B5EF4-FFF2-40B4-BE49-F238E27FC236}">
                    <a16:creationId xmlns:a16="http://schemas.microsoft.com/office/drawing/2014/main" id="{E012DA52-0BBA-69B2-D0DA-EEE73322EF0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4113" name="Freeform 17">
                <a:extLst>
                  <a:ext uri="{FF2B5EF4-FFF2-40B4-BE49-F238E27FC236}">
                    <a16:creationId xmlns:a16="http://schemas.microsoft.com/office/drawing/2014/main" id="{584D25C0-561F-096C-A782-205C70C926C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4114" name="Freeform 18">
                <a:extLst>
                  <a:ext uri="{FF2B5EF4-FFF2-40B4-BE49-F238E27FC236}">
                    <a16:creationId xmlns:a16="http://schemas.microsoft.com/office/drawing/2014/main" id="{8517A815-4174-CCD1-D838-45378D99F04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4115" name="Freeform 19">
                <a:extLst>
                  <a:ext uri="{FF2B5EF4-FFF2-40B4-BE49-F238E27FC236}">
                    <a16:creationId xmlns:a16="http://schemas.microsoft.com/office/drawing/2014/main" id="{A0737A7F-D463-8FE3-17D8-D5F6402AFBF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ea typeface="+mn-ea"/>
                </a:endParaRPr>
              </a:p>
            </p:txBody>
          </p:sp>
        </p:grpSp>
        <p:sp>
          <p:nvSpPr>
            <p:cNvPr id="4116" name="Freeform 20">
              <a:extLst>
                <a:ext uri="{FF2B5EF4-FFF2-40B4-BE49-F238E27FC236}">
                  <a16:creationId xmlns:a16="http://schemas.microsoft.com/office/drawing/2014/main" id="{041FDED0-84ED-DBFE-3D12-A8575491B69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4117" name="Freeform 21">
              <a:extLst>
                <a:ext uri="{FF2B5EF4-FFF2-40B4-BE49-F238E27FC236}">
                  <a16:creationId xmlns:a16="http://schemas.microsoft.com/office/drawing/2014/main" id="{2BE62049-7721-3E9C-0B45-2F4318C23E4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4118" name="Freeform 22">
              <a:extLst>
                <a:ext uri="{FF2B5EF4-FFF2-40B4-BE49-F238E27FC236}">
                  <a16:creationId xmlns:a16="http://schemas.microsoft.com/office/drawing/2014/main" id="{8C72E490-17A2-7213-50E6-F703F2AFB98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039" name="Freeform 23">
              <a:extLst>
                <a:ext uri="{FF2B5EF4-FFF2-40B4-BE49-F238E27FC236}">
                  <a16:creationId xmlns:a16="http://schemas.microsoft.com/office/drawing/2014/main" id="{FCF9901B-4630-D173-B01F-A1F0168A0CA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5 w 717"/>
                <a:gd name="T1" fmla="*/ 845 h 845"/>
                <a:gd name="T2" fmla="*/ 725 w 717"/>
                <a:gd name="T3" fmla="*/ 821 h 845"/>
                <a:gd name="T4" fmla="*/ 582 w 717"/>
                <a:gd name="T5" fmla="*/ 605 h 845"/>
                <a:gd name="T6" fmla="*/ 410 w 717"/>
                <a:gd name="T7" fmla="*/ 396 h 845"/>
                <a:gd name="T8" fmla="*/ 225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3 w 717"/>
                <a:gd name="T15" fmla="*/ 198 h 845"/>
                <a:gd name="T16" fmla="*/ 404 w 717"/>
                <a:gd name="T17" fmla="*/ 408 h 845"/>
                <a:gd name="T18" fmla="*/ 576 w 717"/>
                <a:gd name="T19" fmla="*/ 623 h 845"/>
                <a:gd name="T20" fmla="*/ 725 w 717"/>
                <a:gd name="T21" fmla="*/ 845 h 845"/>
                <a:gd name="T22" fmla="*/ 72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Freeform 24">
              <a:extLst>
                <a:ext uri="{FF2B5EF4-FFF2-40B4-BE49-F238E27FC236}">
                  <a16:creationId xmlns:a16="http://schemas.microsoft.com/office/drawing/2014/main" id="{C7A408E2-2E3F-702C-8A80-0077464863D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1 w 407"/>
                <a:gd name="T1" fmla="*/ 414 h 414"/>
                <a:gd name="T2" fmla="*/ 411 w 407"/>
                <a:gd name="T3" fmla="*/ 396 h 414"/>
                <a:gd name="T4" fmla="*/ 226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0 w 407"/>
                <a:gd name="T13" fmla="*/ 204 h 414"/>
                <a:gd name="T14" fmla="*/ 411 w 407"/>
                <a:gd name="T15" fmla="*/ 414 h 414"/>
                <a:gd name="T16" fmla="*/ 411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1" name="Freeform 25">
              <a:extLst>
                <a:ext uri="{FF2B5EF4-FFF2-40B4-BE49-F238E27FC236}">
                  <a16:creationId xmlns:a16="http://schemas.microsoft.com/office/drawing/2014/main" id="{C55CCF55-E735-29FA-EA5C-BF06107DE70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042" name="Freeform 26">
              <a:extLst>
                <a:ext uri="{FF2B5EF4-FFF2-40B4-BE49-F238E27FC236}">
                  <a16:creationId xmlns:a16="http://schemas.microsoft.com/office/drawing/2014/main" id="{C6A72010-A8A0-10C2-B4E2-A48BBC8E948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4 w 586"/>
                <a:gd name="T1" fmla="*/ 0 h 599"/>
                <a:gd name="T2" fmla="*/ 576 w 586"/>
                <a:gd name="T3" fmla="*/ 0 h 599"/>
                <a:gd name="T4" fmla="*/ 411 w 586"/>
                <a:gd name="T5" fmla="*/ 132 h 599"/>
                <a:gd name="T6" fmla="*/ 261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1 w 586"/>
                <a:gd name="T17" fmla="*/ 282 h 599"/>
                <a:gd name="T18" fmla="*/ 417 w 586"/>
                <a:gd name="T19" fmla="*/ 138 h 599"/>
                <a:gd name="T20" fmla="*/ 594 w 586"/>
                <a:gd name="T21" fmla="*/ 0 h 599"/>
                <a:gd name="T22" fmla="*/ 59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" name="Freeform 27">
              <a:extLst>
                <a:ext uri="{FF2B5EF4-FFF2-40B4-BE49-F238E27FC236}">
                  <a16:creationId xmlns:a16="http://schemas.microsoft.com/office/drawing/2014/main" id="{3184064D-6FC7-A186-A912-8A916F60E55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3 w 269"/>
                <a:gd name="T1" fmla="*/ 0 h 252"/>
                <a:gd name="T2" fmla="*/ 255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3 w 269"/>
                <a:gd name="T15" fmla="*/ 0 h 252"/>
                <a:gd name="T16" fmla="*/ 273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Line 28">
              <a:extLst>
                <a:ext uri="{FF2B5EF4-FFF2-40B4-BE49-F238E27FC236}">
                  <a16:creationId xmlns:a16="http://schemas.microsoft.com/office/drawing/2014/main" id="{D1AB0B3F-60BA-A614-DA64-F92B0CB56C0C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" name="Line 29">
              <a:extLst>
                <a:ext uri="{FF2B5EF4-FFF2-40B4-BE49-F238E27FC236}">
                  <a16:creationId xmlns:a16="http://schemas.microsoft.com/office/drawing/2014/main" id="{2B9E5D01-F217-13BA-0151-C2E0F768D005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" name="Line 30">
              <a:extLst>
                <a:ext uri="{FF2B5EF4-FFF2-40B4-BE49-F238E27FC236}">
                  <a16:creationId xmlns:a16="http://schemas.microsoft.com/office/drawing/2014/main" id="{8F5FA17F-9482-06A4-AA18-A7A29BC10613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47" name="Group 31">
              <a:extLst>
                <a:ext uri="{FF2B5EF4-FFF2-40B4-BE49-F238E27FC236}">
                  <a16:creationId xmlns:a16="http://schemas.microsoft.com/office/drawing/2014/main" id="{232BE91A-D49C-5B34-3227-DB4ECD73F7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50" name="Line 32">
                <a:extLst>
                  <a:ext uri="{FF2B5EF4-FFF2-40B4-BE49-F238E27FC236}">
                    <a16:creationId xmlns:a16="http://schemas.microsoft.com/office/drawing/2014/main" id="{F04DC07C-0C5E-EF85-060A-D707126DA9A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Line 33">
                <a:extLst>
                  <a:ext uri="{FF2B5EF4-FFF2-40B4-BE49-F238E27FC236}">
                    <a16:creationId xmlns:a16="http://schemas.microsoft.com/office/drawing/2014/main" id="{A8586F00-32BA-441F-2B9A-3772BF46E1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2" name="Line 34">
                <a:extLst>
                  <a:ext uri="{FF2B5EF4-FFF2-40B4-BE49-F238E27FC236}">
                    <a16:creationId xmlns:a16="http://schemas.microsoft.com/office/drawing/2014/main" id="{F0A4F6BE-85C3-CB5F-337C-474CBB4005C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3" name="Line 35">
                <a:extLst>
                  <a:ext uri="{FF2B5EF4-FFF2-40B4-BE49-F238E27FC236}">
                    <a16:creationId xmlns:a16="http://schemas.microsoft.com/office/drawing/2014/main" id="{1D6598FC-06EB-3F1F-2FB5-D42642D8CFB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" name="Line 36">
                <a:extLst>
                  <a:ext uri="{FF2B5EF4-FFF2-40B4-BE49-F238E27FC236}">
                    <a16:creationId xmlns:a16="http://schemas.microsoft.com/office/drawing/2014/main" id="{7097EC8F-0ACE-0930-22BC-B9FC92397F9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48" name="Line 37">
              <a:extLst>
                <a:ext uri="{FF2B5EF4-FFF2-40B4-BE49-F238E27FC236}">
                  <a16:creationId xmlns:a16="http://schemas.microsoft.com/office/drawing/2014/main" id="{DA207005-3A9B-4A83-C489-80750BC04338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" name="Line 38">
              <a:extLst>
                <a:ext uri="{FF2B5EF4-FFF2-40B4-BE49-F238E27FC236}">
                  <a16:creationId xmlns:a16="http://schemas.microsoft.com/office/drawing/2014/main" id="{3B283821-FFC4-277F-BF66-4DF60B3A6618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35" name="Rectangle 39">
            <a:extLst>
              <a:ext uri="{FF2B5EF4-FFF2-40B4-BE49-F238E27FC236}">
                <a16:creationId xmlns:a16="http://schemas.microsoft.com/office/drawing/2014/main" id="{F9D0E91E-EEC8-4E13-B13C-7BFAC2E1C5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title style</a:t>
            </a:r>
          </a:p>
        </p:txBody>
      </p:sp>
      <p:sp>
        <p:nvSpPr>
          <p:cNvPr id="4136" name="Rectangle 40">
            <a:extLst>
              <a:ext uri="{FF2B5EF4-FFF2-40B4-BE49-F238E27FC236}">
                <a16:creationId xmlns:a16="http://schemas.microsoft.com/office/drawing/2014/main" id="{B52C268B-439F-8E23-E489-2A1CA9613AF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37" name="Rectangle 41">
            <a:extLst>
              <a:ext uri="{FF2B5EF4-FFF2-40B4-BE49-F238E27FC236}">
                <a16:creationId xmlns:a16="http://schemas.microsoft.com/office/drawing/2014/main" id="{A36DED68-F018-1D45-3313-426CAA644C6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38" name="Rectangle 42">
            <a:extLst>
              <a:ext uri="{FF2B5EF4-FFF2-40B4-BE49-F238E27FC236}">
                <a16:creationId xmlns:a16="http://schemas.microsoft.com/office/drawing/2014/main" id="{3DBEF197-943F-E1C8-1434-0667EADB4FF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985345E9-E066-B145-AA96-FD93EB69D815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  <p:sp>
        <p:nvSpPr>
          <p:cNvPr id="4139" name="Rectangle 43">
            <a:extLst>
              <a:ext uri="{FF2B5EF4-FFF2-40B4-BE49-F238E27FC236}">
                <a16:creationId xmlns:a16="http://schemas.microsoft.com/office/drawing/2014/main" id="{538F3C99-F17C-E3CE-DBE0-54A3FC1367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2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5" Type="http://schemas.openxmlformats.org/officeDocument/2006/relationships/customXml" Target="../ink/ink3.xml"/><Relationship Id="rId4" Type="http://schemas.openxmlformats.org/officeDocument/2006/relationships/customXml" Target="../ink/ink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ustomXml" Target="../ink/ink8.xml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.xml"/><Relationship Id="rId5" Type="http://schemas.openxmlformats.org/officeDocument/2006/relationships/customXml" Target="../ink/ink6.xml"/><Relationship Id="rId4" Type="http://schemas.openxmlformats.org/officeDocument/2006/relationships/customXml" Target="../ink/ink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EA2DD84-CBB2-B439-91D4-57260D0480F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en-US">
                <a:ea typeface="ＭＳ Ｐゴシック" panose="020B0600070205080204" pitchFamily="34" charset="-128"/>
              </a:rPr>
              <a:t>Перевести нельзя</a:t>
            </a:r>
            <a:br>
              <a:rPr lang="ru-RU" altLang="en-US">
                <a:ea typeface="ＭＳ Ｐゴシック" panose="020B0600070205080204" pitchFamily="34" charset="-128"/>
              </a:rPr>
            </a:br>
            <a:r>
              <a:rPr lang="ru-RU" altLang="en-US">
                <a:ea typeface="ＭＳ Ｐゴシック" panose="020B0600070205080204" pitchFamily="34" charset="-128"/>
              </a:rPr>
              <a:t>выкинуть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D743DB76-6A9C-154E-DEEF-A69F5BD4A2E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en-US">
                <a:ea typeface="ＭＳ Ｐゴシック" panose="020B0600070205080204" pitchFamily="34" charset="-128"/>
              </a:rPr>
              <a:t>М. Тайманова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0A243-21DB-DE95-18CF-CBAA25796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en-US" sz="2400" b="1" dirty="0">
                <a:effectLst/>
                <a:ea typeface="ＭＳ Ｐゴシック" panose="020B0600070205080204" pitchFamily="34" charset="-128"/>
              </a:rPr>
              <a:t>ЛОВУШКА БУКВАЛЬНОГО ПЕРЕВОДА</a:t>
            </a:r>
            <a:r>
              <a:rPr lang="en-US" altLang="en-US" sz="2400" dirty="0">
                <a:effectLst/>
                <a:ea typeface="ＭＳ Ｐゴシック" panose="020B0600070205080204" pitchFamily="34" charset="-128"/>
              </a:rPr>
              <a:t> </a:t>
            </a: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318D9-B8FE-3C1A-09E4-D8F0E034A7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1400" b="1" dirty="0">
                <a:effectLst/>
                <a:ea typeface="ＭＳ Ｐゴシック" panose="020B0600070205080204" pitchFamily="34" charset="-128"/>
              </a:rPr>
              <a:t>VIF ARGENT</a:t>
            </a:r>
            <a:r>
              <a:rPr lang="ru-RU" altLang="en-US" sz="1400" b="1" dirty="0">
                <a:effectLst/>
                <a:ea typeface="ＭＳ Ｐゴシック" panose="020B0600070205080204" pitchFamily="34" charset="-128"/>
              </a:rPr>
              <a:t> (</a:t>
            </a:r>
            <a:r>
              <a:rPr lang="en-US" altLang="en-US" sz="1400" b="1" dirty="0">
                <a:effectLst/>
                <a:ea typeface="ＭＳ Ｐゴシック" panose="020B0600070205080204" pitchFamily="34" charset="-128"/>
              </a:rPr>
              <a:t>m</a:t>
            </a:r>
            <a:r>
              <a:rPr lang="ru-RU" altLang="en-US" sz="1400" b="1" dirty="0">
                <a:effectLst/>
                <a:ea typeface="ＭＳ Ｐゴシック" panose="020B0600070205080204" pitchFamily="34" charset="-128"/>
              </a:rPr>
              <a:t>) – не блестящее серебро, а РТУТЬ</a:t>
            </a:r>
            <a:endParaRPr lang="en-US" altLang="en-US" sz="1400" dirty="0">
              <a:effectLst/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sz="1400" b="1" dirty="0">
                <a:effectLst/>
                <a:ea typeface="ＭＳ Ｐゴシック" panose="020B0600070205080204" pitchFamily="34" charset="-128"/>
              </a:rPr>
              <a:t> </a:t>
            </a:r>
            <a:r>
              <a:rPr lang="ru-RU" altLang="en-US" sz="1400" b="1" dirty="0">
                <a:effectLst/>
                <a:ea typeface="ＭＳ Ｐゴシック" panose="020B0600070205080204" pitchFamily="34" charset="-128"/>
              </a:rPr>
              <a:t> </a:t>
            </a:r>
            <a:endParaRPr lang="en-US" altLang="en-US" sz="1400" dirty="0">
              <a:effectLst/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sz="1400" b="1" dirty="0">
                <a:effectLst/>
                <a:ea typeface="ＭＳ Ｐゴシック" panose="020B0600070205080204" pitchFamily="34" charset="-128"/>
              </a:rPr>
              <a:t>DEUX CANONS DE QUATRE</a:t>
            </a:r>
            <a:r>
              <a:rPr lang="ru-RU" altLang="en-US" sz="1400" b="1" dirty="0">
                <a:effectLst/>
                <a:ea typeface="ＭＳ Ｐゴシック" panose="020B0600070205080204" pitchFamily="34" charset="-128"/>
              </a:rPr>
              <a:t>  -- НЕ ДВА ОРУДИЯ ИЗ ЧЕТЫРЕХ, А ДВЕ ЧЕТЫРЕХДЮЙМОВЫЕ ПУШКИ</a:t>
            </a:r>
            <a:endParaRPr lang="en-US" altLang="en-US" sz="1400" dirty="0">
              <a:effectLst/>
              <a:ea typeface="ＭＳ Ｐゴシック" panose="020B0600070205080204" pitchFamily="34" charset="-128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altLang="en-US" b="1" dirty="0">
                <a:effectLst/>
                <a:ea typeface="ＭＳ Ｐゴシック" panose="020B0600070205080204" pitchFamily="34" charset="-128"/>
              </a:rPr>
              <a:t>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capitaine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Favourier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Ils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un chef de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bataillon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aussi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fumier que le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nôtre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Et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leur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téléphone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doit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être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nase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depuis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cette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nuit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sinon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ils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n'auraient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pas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attendu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les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ordres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aussi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longtemps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Капитан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Фавурье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сказал: «У них командир батальона такой же подонок, как и наш. Вероятно, их </a:t>
            </a: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телефон заболел сифилисом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иначе они не стали бы так долго ждать приказа».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Капитан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Фавурье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сказал: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— Их командир батальона такое же говно, как наш. И телефон у них, наверное, с ночи не работал, иначе они не стали бы так долго дожидаться приказа».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МТ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en-US" dirty="0">
              <a:effectLst/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69AC0-C148-2C5B-190E-B9D57F060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Буквальный перевод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50246-9ED1-37EF-363F-D5371F260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560"/>
          </a:xfrm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Mathilde, sans un mot, tend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l'index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vers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un coin de son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jardin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elle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où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Sylvain se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demandait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jusqu'ici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qu'on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pouvait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bien planter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dont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 couleur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s'accorde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avec des 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pensées mauves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Матильда указывает ему на участок сада, где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Сильвен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никак не может решить, что бы посадить такое, что соответствует </a:t>
            </a:r>
            <a:r>
              <a:rPr lang="ru-RU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лиловым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мыслям.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Матильда молча указывает пальцем на пустующий уголок сада: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Сильвен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никак не может решить, что лучше посадить туда, чтобы лучше сочеталось с лиловыми анютиными глазками. 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МТ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J'ai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par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une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fleur de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pavé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qu'un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nommé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Prussien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pourrait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m'éclaircir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одного </a:t>
            </a: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уличного цветочника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удалось узнать…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Одна проститутка сказала мне, что…. (МТ – дело происходит на фронте)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Elle fait les cent pas sur le trottoir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depuis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l'année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dernière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au milieu des gens qui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passent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qui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doivent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prendre pour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une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essoreuse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А.Б. Погибель дожидается меня не на террасе и не в зале кафе, а на улице, с прошлого года расхаживая по тротуару среди пешеходов, принимающих ее </a:t>
            </a:r>
            <a:r>
              <a:rPr lang="ru-RU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центрифугу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М.Т.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Она с прошлого года ходит взад-вперед по тротуару, а прохожие, скорее всего, принимают ее </a:t>
            </a: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проститутку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essoreuse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арго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проститутка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012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10CCE-B764-7468-2B72-CF744A050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en-US" b="1">
                <a:effectLst/>
                <a:ea typeface="ＭＳ Ｐゴシック" panose="020B0600070205080204" pitchFamily="34" charset="-128"/>
              </a:rPr>
              <a:t>КАЛАМБУРЫ, ИГРА СЛОВ</a:t>
            </a:r>
            <a:br>
              <a:rPr lang="en-US" altLang="en-US">
                <a:effectLst/>
                <a:ea typeface="ＭＳ Ｐゴシック" panose="020B0600070205080204" pitchFamily="34" charset="-128"/>
              </a:rPr>
            </a:b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B949F-A03F-FE59-27F6-CC513E192A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altLang="en-US" sz="1400" b="1" i="1" dirty="0">
                <a:effectLst/>
                <a:ea typeface="ＭＳ Ｐゴシック" panose="020B0600070205080204" pitchFamily="34" charset="-128"/>
              </a:rPr>
              <a:t>АЛЕКСАНДР ДЮМА «ПУТЕШЕСТВИЕ ПО БЕРЕГАМ РЕЙНА</a:t>
            </a:r>
            <a:r>
              <a:rPr lang="ru-RU" altLang="en-US" sz="1400" b="1" dirty="0">
                <a:effectLst/>
                <a:ea typeface="ＭＳ Ｐゴシック" panose="020B0600070205080204" pitchFamily="34" charset="-128"/>
              </a:rPr>
              <a:t>»</a:t>
            </a:r>
          </a:p>
          <a:p>
            <a:pPr>
              <a:defRPr/>
            </a:pPr>
            <a:endParaRPr lang="ru-RU" altLang="en-US" sz="1400" b="1" dirty="0">
              <a:effectLst/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ru-RU" altLang="en-US" sz="1400" b="1" dirty="0">
                <a:effectLst/>
                <a:ea typeface="ＭＳ Ｐゴシック" panose="020B0600070205080204" pitchFamily="34" charset="-128"/>
              </a:rPr>
              <a:t>-</a:t>
            </a:r>
            <a:r>
              <a:rPr lang="fr-FR" altLang="en-US" sz="1400" b="1" dirty="0">
                <a:effectLst/>
                <a:ea typeface="ＭＳ Ｐゴシック" panose="020B0600070205080204" pitchFamily="34" charset="-128"/>
              </a:rPr>
              <a:t>NOUS, WALLONS, FAISONS DES ELEVES.</a:t>
            </a:r>
            <a:endParaRPr lang="en-US" altLang="en-US" sz="1400" dirty="0">
              <a:effectLst/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ru-RU" altLang="en-US" sz="1400" b="1" dirty="0">
                <a:effectLst/>
                <a:ea typeface="ＭＳ Ｐゴシック" panose="020B0600070205080204" pitchFamily="34" charset="-128"/>
              </a:rPr>
              <a:t>-</a:t>
            </a:r>
            <a:r>
              <a:rPr lang="fr-FR" altLang="en-US" sz="1400" b="1" dirty="0">
                <a:effectLst/>
                <a:ea typeface="ＭＳ Ｐゴシック" panose="020B0600070205080204" pitchFamily="34" charset="-128"/>
              </a:rPr>
              <a:t>ELEVES EN CHIRURGIE ?</a:t>
            </a:r>
            <a:endParaRPr lang="en-US" altLang="en-US" sz="1400" dirty="0">
              <a:effectLst/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fr-FR" altLang="en-US" sz="1400" b="1" dirty="0">
                <a:effectLst/>
                <a:ea typeface="ＭＳ Ｐゴシック" panose="020B0600070205080204" pitchFamily="34" charset="-128"/>
              </a:rPr>
              <a:t> </a:t>
            </a:r>
            <a:r>
              <a:rPr lang="ru-RU" altLang="en-US" sz="1400" b="1" dirty="0">
                <a:effectLst/>
                <a:latin typeface="Arial" panose="020B0604020202020204" pitchFamily="34" charset="0"/>
                <a:ea typeface="ＭＳ Ｐゴシック" panose="020B0600070205080204" pitchFamily="34" charset="-128"/>
              </a:rPr>
              <a:t>-У НАС, ВАЛЛОНОВ, ПРИНЯТО РАЗВОДИТЬ ДОМАШНЮЮ ПТИЦУ.</a:t>
            </a:r>
            <a:endParaRPr lang="en-US" altLang="en-US" sz="1400" dirty="0"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ru-RU" altLang="en-US" sz="1400" b="1" dirty="0">
                <a:effectLst/>
                <a:latin typeface="Arial" panose="020B0604020202020204" pitchFamily="34" charset="0"/>
                <a:ea typeface="ＭＳ Ｐゴシック" panose="020B0600070205080204" pitchFamily="34" charset="-128"/>
              </a:rPr>
              <a:t>-РАЗВОДИТЬ ПО КУРЯТНИКАМ</a:t>
            </a:r>
            <a:r>
              <a:rPr lang="ru-RU" altLang="en-US" sz="1400" b="1" dirty="0">
                <a:effectLst/>
                <a:ea typeface="ＭＳ Ｐゴシック" panose="020B0600070205080204" pitchFamily="34" charset="-128"/>
              </a:rPr>
              <a:t>?</a:t>
            </a:r>
            <a:endParaRPr lang="en-US" altLang="en-US" sz="1400" dirty="0">
              <a:effectLst/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ru-RU" altLang="en-US" sz="1400" b="1" dirty="0">
                <a:effectLst/>
                <a:ea typeface="ＭＳ Ｐゴシック" panose="020B0600070205080204" pitchFamily="34" charset="-128"/>
              </a:rPr>
              <a:t> </a:t>
            </a:r>
            <a:endParaRPr lang="en-US" altLang="en-US" sz="1400" dirty="0">
              <a:effectLst/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fr-FR" altLang="en-US" sz="1400" b="1" dirty="0">
                <a:effectLst/>
                <a:ea typeface="ＭＳ Ｐゴシック" panose="020B0600070205080204" pitchFamily="34" charset="-128"/>
              </a:rPr>
              <a:t>AU LIEU DE LIEGE VU A VOL D’OISEAU, LISEZ – LIEGE VU  A VOL D’AUBERGE.</a:t>
            </a:r>
            <a:endParaRPr lang="en-US" altLang="en-US" sz="1400" dirty="0">
              <a:effectLst/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fr-FR" altLang="en-US" sz="1400" b="1" dirty="0">
                <a:effectLst/>
                <a:ea typeface="ＭＳ Ｐゴシック" panose="020B0600070205080204" pitchFamily="34" charset="-128"/>
              </a:rPr>
              <a:t> </a:t>
            </a:r>
            <a:r>
              <a:rPr lang="ru-RU" altLang="en-US" sz="1400" b="1" dirty="0">
                <a:effectLst/>
                <a:latin typeface="Arial" panose="020B0604020202020204" pitchFamily="34" charset="0"/>
                <a:ea typeface="ＭＳ Ｐゴシック" panose="020B0600070205080204" pitchFamily="34" charset="-128"/>
              </a:rPr>
              <a:t>ВМЕСТО ЛЬЕЖ С ПТИЧЬЕГО ПОЛЕТА, СЛЕДУЕТ ЧИТАТЬ: ЛЬЕЖ С ГОСТИНИЧНОГО НАЛЕТА. (А.ДЮМА</a:t>
            </a:r>
            <a:r>
              <a:rPr lang="ru-RU" altLang="en-US" sz="1400" b="1" dirty="0">
                <a:effectLst/>
                <a:ea typeface="ＭＳ Ｐゴシック" panose="020B0600070205080204" pitchFamily="34" charset="-128"/>
              </a:rPr>
              <a:t>)</a:t>
            </a:r>
          </a:p>
          <a:p>
            <a:pPr>
              <a:defRPr/>
            </a:pPr>
            <a:endParaRPr lang="ru-RU" altLang="en-US" sz="1400" b="1" dirty="0">
              <a:effectLst/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ru-RU" altLang="en-US" sz="1400" b="1" i="1" dirty="0">
                <a:effectLst/>
                <a:ea typeface="ＭＳ Ｐゴシック" panose="020B0600070205080204" pitchFamily="34" charset="-128"/>
              </a:rPr>
              <a:t>ПОЛЬ ВАЛЕРИ</a:t>
            </a:r>
            <a:r>
              <a:rPr lang="ru-RU" altLang="en-US" sz="1600" b="1" i="1" dirty="0">
                <a:effectLst/>
                <a:ea typeface="ＭＳ Ｐゴシック" panose="020B0600070205080204" pitchFamily="34" charset="-128"/>
              </a:rPr>
              <a:t> «Вечер с господином </a:t>
            </a:r>
            <a:r>
              <a:rPr lang="ru-RU" altLang="en-US" sz="1600" b="1" i="1" dirty="0" err="1">
                <a:effectLst/>
                <a:ea typeface="ＭＳ Ｐゴシック" panose="020B0600070205080204" pitchFamily="34" charset="-128"/>
              </a:rPr>
              <a:t>Тэстом</a:t>
            </a:r>
            <a:r>
              <a:rPr lang="ru-RU" altLang="en-US" sz="1600" b="1" i="1" dirty="0">
                <a:effectLst/>
                <a:ea typeface="ＭＳ Ｐゴシック" panose="020B0600070205080204" pitchFamily="34" charset="-128"/>
              </a:rPr>
              <a:t>». </a:t>
            </a:r>
          </a:p>
          <a:p>
            <a:pPr>
              <a:defRPr/>
            </a:pPr>
            <a:endParaRPr lang="ru-RU" altLang="en-US" sz="1600" b="1" i="1" dirty="0">
              <a:effectLst/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sz="1400" b="1" dirty="0">
                <a:effectLst/>
                <a:ea typeface="ＭＳ Ｐゴシック" panose="020B0600070205080204" pitchFamily="34" charset="-128"/>
              </a:rPr>
              <a:t>MAINTENANT JE ME SAIS PAR COEUR. LE COEUR AUSSI. </a:t>
            </a:r>
          </a:p>
          <a:p>
            <a:pPr>
              <a:defRPr/>
            </a:pPr>
            <a:r>
              <a:rPr lang="en-US" altLang="en-US" sz="1400" b="1" dirty="0">
                <a:effectLst/>
                <a:ea typeface="ＭＳ Ｐゴシック" panose="020B0600070205080204" pitchFamily="34" charset="-128"/>
              </a:rPr>
              <a:t>NOW, I KNOW MYSELF BY HART. THE HART AS WELL.</a:t>
            </a:r>
            <a:endParaRPr lang="ru-RU" altLang="en-US" sz="1400" b="1" dirty="0">
              <a:effectLst/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ru-RU" altLang="en-US" sz="1600" dirty="0">
                <a:effectLst/>
                <a:ea typeface="ＭＳ Ｐゴシック" panose="020B0600070205080204" pitchFamily="34" charset="-128"/>
              </a:rPr>
              <a:t>Теперь я знаю себя назубок. Даже собственные зубы.</a:t>
            </a:r>
            <a:r>
              <a:rPr lang="en-US" altLang="en-US" sz="1600" dirty="0">
                <a:effectLst/>
                <a:ea typeface="ＭＳ Ｐゴシック" panose="020B0600070205080204" pitchFamily="34" charset="-128"/>
              </a:rPr>
              <a:t> </a:t>
            </a:r>
            <a:endParaRPr lang="en-US" altLang="en-US" sz="1600" b="1" dirty="0">
              <a:effectLst/>
              <a:ea typeface="ＭＳ Ｐゴシック" panose="020B0600070205080204" pitchFamily="34" charset="-128"/>
            </a:endParaRPr>
          </a:p>
          <a:p>
            <a:pPr>
              <a:buFont typeface="Wingdings" pitchFamily="2" charset="2"/>
              <a:buNone/>
              <a:defRPr/>
            </a:pPr>
            <a:endParaRPr lang="ru-RU" altLang="en-US" sz="1400" b="1" dirty="0">
              <a:effectLst/>
              <a:ea typeface="ＭＳ Ｐゴシック" panose="020B0600070205080204" pitchFamily="34" charset="-128"/>
            </a:endParaRPr>
          </a:p>
          <a:p>
            <a:pPr>
              <a:buFont typeface="Wingdings" pitchFamily="2" charset="2"/>
              <a:buNone/>
              <a:defRPr/>
            </a:pPr>
            <a:endParaRPr lang="en-US" altLang="en-US" sz="1400" dirty="0">
              <a:effectLst/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38FBD-F432-EB97-BBAD-27DF06124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en-US" sz="2800" dirty="0">
                <a:ea typeface="ＭＳ Ｐゴシック" panose="020B0600070205080204" pitchFamily="34" charset="-128"/>
              </a:rPr>
              <a:t>НЕВЕРОЯТНЫЕ ПРИКЛЮЧЕНИЯ ФАКИРА, ЗАПЕРТОГО В ШКАФУ ИКЕА</a:t>
            </a:r>
            <a:endParaRPr lang="en-US" altLang="en-US" sz="2800" dirty="0">
              <a:ea typeface="ＭＳ Ｐゴシック" panose="020B060007020508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53A26-A691-0CCC-A3B2-8E89F8641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1600" dirty="0" err="1">
                <a:ea typeface="ＭＳ Ｐゴシック" panose="020B0600070205080204" pitchFamily="34" charset="-128"/>
              </a:rPr>
              <a:t>Ajatashatru</a:t>
            </a:r>
            <a:r>
              <a:rPr lang="ru-RU" altLang="en-US" sz="1600" dirty="0">
                <a:ea typeface="ＭＳ Ｐゴシック" panose="020B0600070205080204" pitchFamily="34" charset="-128"/>
              </a:rPr>
              <a:t> </a:t>
            </a:r>
            <a:r>
              <a:rPr lang="en-US" altLang="en-US" sz="1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Lavash</a:t>
            </a:r>
            <a:r>
              <a:rPr lang="en-US" altLang="en-US" sz="1600" dirty="0">
                <a:ea typeface="ＭＳ Ｐゴシック" panose="020B0600070205080204" pitchFamily="34" charset="-128"/>
              </a:rPr>
              <a:t> Patel</a:t>
            </a:r>
            <a:r>
              <a:rPr lang="ru-RU" altLang="en-US" sz="1600" dirty="0">
                <a:ea typeface="ＭＳ Ｐゴシック" panose="020B0600070205080204" pitchFamily="34" charset="-128"/>
              </a:rPr>
              <a:t>      </a:t>
            </a:r>
            <a:r>
              <a:rPr lang="ru-RU" altLang="en-US" sz="1600" dirty="0" err="1">
                <a:effectLst/>
                <a:ea typeface="ＭＳ Ｐゴシック" panose="020B0600070205080204" pitchFamily="34" charset="-128"/>
              </a:rPr>
              <a:t>Ажаташатру</a:t>
            </a:r>
            <a:r>
              <a:rPr lang="ru-RU" altLang="en-US" sz="1600" dirty="0">
                <a:effectLst/>
                <a:ea typeface="ＭＳ Ｐゴシック" panose="020B0600070205080204" pitchFamily="34" charset="-128"/>
              </a:rPr>
              <a:t> </a:t>
            </a:r>
            <a:r>
              <a:rPr lang="ru-RU" altLang="en-US" sz="1600" dirty="0" err="1">
                <a:solidFill>
                  <a:srgbClr val="FF0000"/>
                </a:solidFill>
                <a:effectLst/>
                <a:ea typeface="ＭＳ Ｐゴシック" panose="020B0600070205080204" pitchFamily="34" charset="-128"/>
              </a:rPr>
              <a:t>Кауравы</a:t>
            </a:r>
            <a:r>
              <a:rPr lang="ru-RU" altLang="en-US" sz="1600" dirty="0">
                <a:effectLst/>
                <a:ea typeface="ＭＳ Ｐゴシック" panose="020B0600070205080204" pitchFamily="34" charset="-128"/>
              </a:rPr>
              <a:t> </a:t>
            </a:r>
            <a:r>
              <a:rPr lang="ru-RU" altLang="en-US" sz="1600" dirty="0" err="1">
                <a:effectLst/>
                <a:ea typeface="ＭＳ Ｐゴシック" panose="020B0600070205080204" pitchFamily="34" charset="-128"/>
              </a:rPr>
              <a:t>Пател</a:t>
            </a:r>
            <a:endParaRPr lang="en-US" altLang="en-US" sz="1600" dirty="0">
              <a:effectLst/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ru-RU" altLang="en-US" sz="1600" dirty="0">
                <a:effectLst/>
                <a:ea typeface="ＭＳ Ｐゴシック" panose="020B0600070205080204" pitchFamily="34" charset="-128"/>
              </a:rPr>
              <a:t> </a:t>
            </a:r>
            <a:r>
              <a:rPr lang="en-US" altLang="en-US" sz="1600" dirty="0" err="1">
                <a:ea typeface="ＭＳ Ｐゴシック" panose="020B0600070205080204" pitchFamily="34" charset="-128"/>
              </a:rPr>
              <a:t>Ajatashatru</a:t>
            </a:r>
            <a:r>
              <a:rPr lang="en-US" altLang="en-US" sz="1600" dirty="0">
                <a:ea typeface="ＭＳ Ｐゴシック" panose="020B0600070205080204" pitchFamily="34" charset="-128"/>
              </a:rPr>
              <a:t> (</a:t>
            </a:r>
            <a:r>
              <a:rPr lang="en-US" altLang="en-US" sz="1600" dirty="0" err="1">
                <a:ea typeface="ＭＳ Ｐゴシック" panose="020B0600070205080204" pitchFamily="34" charset="-128"/>
              </a:rPr>
              <a:t>prononcez</a:t>
            </a:r>
            <a:r>
              <a:rPr lang="ru-RU" altLang="en-US" sz="1600" dirty="0">
                <a:ea typeface="ＭＳ Ｐゴシック" panose="020B0600070205080204" pitchFamily="34" charset="-128"/>
              </a:rPr>
              <a:t> </a:t>
            </a:r>
            <a:r>
              <a:rPr lang="en-US" altLang="en-US" sz="1600" dirty="0" err="1">
                <a:ea typeface="ＭＳ Ｐゴシック" panose="020B0600070205080204" pitchFamily="34" charset="-128"/>
              </a:rPr>
              <a:t>J’attache</a:t>
            </a:r>
            <a:r>
              <a:rPr lang="en-US" altLang="en-US" sz="1600" dirty="0">
                <a:ea typeface="ＭＳ Ｐゴシック" panose="020B0600070205080204" pitchFamily="34" charset="-128"/>
              </a:rPr>
              <a:t> ta </a:t>
            </a:r>
            <a:r>
              <a:rPr lang="en-US" altLang="en-US" sz="1600" dirty="0" err="1">
                <a:ea typeface="ＭＳ Ｐゴシック" panose="020B0600070205080204" pitchFamily="34" charset="-128"/>
              </a:rPr>
              <a:t>charrue</a:t>
            </a:r>
            <a:r>
              <a:rPr lang="en-US" altLang="en-US" sz="1600" dirty="0">
                <a:ea typeface="ＭＳ Ｐゴシック" panose="020B0600070205080204" pitchFamily="34" charset="-128"/>
              </a:rPr>
              <a:t>)</a:t>
            </a:r>
            <a:r>
              <a:rPr lang="ru-RU" altLang="en-US" sz="1600" dirty="0">
                <a:effectLst/>
                <a:ea typeface="ＭＳ Ｐゴシック" panose="020B0600070205080204" pitchFamily="34" charset="-128"/>
              </a:rPr>
              <a:t>        </a:t>
            </a:r>
          </a:p>
          <a:p>
            <a:pPr>
              <a:defRPr/>
            </a:pPr>
            <a:r>
              <a:rPr lang="ru-RU" altLang="en-US" sz="1600" dirty="0" err="1">
                <a:effectLst/>
                <a:ea typeface="ＭＳ Ｐゴシック" panose="020B0600070205080204" pitchFamily="34" charset="-128"/>
              </a:rPr>
              <a:t>Ажаташатру</a:t>
            </a:r>
            <a:r>
              <a:rPr lang="ru-RU" altLang="en-US" sz="1600" dirty="0">
                <a:effectLst/>
                <a:ea typeface="ＭＳ Ｐゴシック" panose="020B0600070205080204" pitchFamily="34" charset="-128"/>
              </a:rPr>
              <a:t> (произносите:  </a:t>
            </a:r>
            <a:r>
              <a:rPr lang="ru-RU" altLang="en-US" sz="1600" i="1" dirty="0">
                <a:effectLst/>
                <a:ea typeface="ＭＳ Ｐゴシック" panose="020B0600070205080204" pitchFamily="34" charset="-128"/>
              </a:rPr>
              <a:t>Ужо- тушу- тру)</a:t>
            </a:r>
            <a:endParaRPr lang="en-US" altLang="en-US" sz="1600" dirty="0">
              <a:effectLst/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ru-RU" altLang="en-US" sz="1600" dirty="0">
              <a:effectLst/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sz="1600" dirty="0" err="1">
                <a:ea typeface="ＭＳ Ｐゴシック" panose="020B0600070205080204" pitchFamily="34" charset="-128"/>
              </a:rPr>
              <a:t>C’est</a:t>
            </a:r>
            <a:r>
              <a:rPr lang="en-US" altLang="en-US" sz="1600" dirty="0">
                <a:ea typeface="ＭＳ Ｐゴシック" panose="020B0600070205080204" pitchFamily="34" charset="-128"/>
              </a:rPr>
              <a:t> un</a:t>
            </a:r>
            <a:r>
              <a:rPr lang="ru-RU" altLang="en-US" sz="1600" dirty="0">
                <a:ea typeface="ＭＳ Ｐゴシック" panose="020B0600070205080204" pitchFamily="34" charset="-128"/>
              </a:rPr>
              <a:t> </a:t>
            </a:r>
            <a:r>
              <a:rPr lang="en-US" altLang="en-US" sz="1600" dirty="0">
                <a:ea typeface="ＭＳ Ｐゴシック" panose="020B0600070205080204" pitchFamily="34" charset="-128"/>
              </a:rPr>
              <a:t>code V (</a:t>
            </a:r>
            <a:r>
              <a:rPr lang="en-US" altLang="en-US" sz="1600" dirty="0" err="1">
                <a:ea typeface="ＭＳ Ｐゴシック" panose="020B0600070205080204" pitchFamily="34" charset="-128"/>
              </a:rPr>
              <a:t>comme</a:t>
            </a:r>
            <a:r>
              <a:rPr lang="en-US" altLang="en-US" sz="1600" dirty="0">
                <a:ea typeface="ＭＳ Ｐゴシック" panose="020B0600070205080204" pitchFamily="34" charset="-128"/>
              </a:rPr>
              <a:t> Voleur), je </a:t>
            </a:r>
            <a:r>
              <a:rPr lang="en-US" altLang="en-US" sz="1600" dirty="0" err="1">
                <a:ea typeface="ＭＳ Ｐゴシック" panose="020B0600070205080204" pitchFamily="34" charset="-128"/>
              </a:rPr>
              <a:t>répète</a:t>
            </a:r>
            <a:r>
              <a:rPr lang="en-US" altLang="en-US" sz="1600" dirty="0">
                <a:ea typeface="ＭＳ Ｐゴシック" panose="020B0600070205080204" pitchFamily="34" charset="-128"/>
              </a:rPr>
              <a:t>, un code V (</a:t>
            </a:r>
            <a:r>
              <a:rPr lang="en-US" altLang="en-US" sz="1600" dirty="0" err="1">
                <a:ea typeface="ＭＳ Ｐゴシック" panose="020B0600070205080204" pitchFamily="34" charset="-128"/>
              </a:rPr>
              <a:t>comme</a:t>
            </a:r>
            <a:endParaRPr lang="en-US" altLang="en-US" sz="1600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sz="1600" dirty="0" err="1">
                <a:ea typeface="ＭＳ Ｐゴシック" panose="020B0600070205080204" pitchFamily="34" charset="-128"/>
              </a:rPr>
              <a:t>Vermine</a:t>
            </a:r>
            <a:r>
              <a:rPr lang="en-US" altLang="en-US" sz="1600" dirty="0">
                <a:ea typeface="ＭＳ Ｐゴシック" panose="020B0600070205080204" pitchFamily="34" charset="-128"/>
              </a:rPr>
              <a:t>), </a:t>
            </a:r>
            <a:r>
              <a:rPr lang="en-US" altLang="en-US" sz="1600" dirty="0" err="1">
                <a:ea typeface="ＭＳ Ｐゴシック" panose="020B0600070205080204" pitchFamily="34" charset="-128"/>
              </a:rPr>
              <a:t>vous</a:t>
            </a:r>
            <a:r>
              <a:rPr lang="en-US" altLang="en-US" sz="1600" dirty="0">
                <a:ea typeface="ＭＳ Ｐゴシック" panose="020B0600070205080204" pitchFamily="34" charset="-128"/>
              </a:rPr>
              <a:t> </a:t>
            </a:r>
            <a:r>
              <a:rPr lang="en-US" altLang="en-US" sz="1600" dirty="0" err="1">
                <a:ea typeface="ＭＳ Ｐゴシック" panose="020B0600070205080204" pitchFamily="34" charset="-128"/>
              </a:rPr>
              <a:t>avez</a:t>
            </a:r>
            <a:r>
              <a:rPr lang="en-US" altLang="en-US" sz="1600" dirty="0">
                <a:ea typeface="ＭＳ Ｐゴシック" panose="020B0600070205080204" pitchFamily="34" charset="-128"/>
              </a:rPr>
              <a:t> bien </a:t>
            </a:r>
            <a:r>
              <a:rPr lang="en-US" altLang="en-US" sz="1600" dirty="0" err="1">
                <a:ea typeface="ＭＳ Ｐゴシック" panose="020B0600070205080204" pitchFamily="34" charset="-128"/>
              </a:rPr>
              <a:t>entendu</a:t>
            </a:r>
            <a:r>
              <a:rPr lang="en-US" altLang="en-US" sz="1600" dirty="0">
                <a:ea typeface="ＭＳ Ｐゴシック" panose="020B0600070205080204" pitchFamily="34" charset="-128"/>
              </a:rPr>
              <a:t>, un code V (</a:t>
            </a:r>
            <a:r>
              <a:rPr lang="en-US" altLang="en-US" sz="1600" dirty="0" err="1">
                <a:ea typeface="ＭＳ Ｐゴシック" panose="020B0600070205080204" pitchFamily="34" charset="-128"/>
              </a:rPr>
              <a:t>comme</a:t>
            </a:r>
            <a:r>
              <a:rPr lang="en-US" altLang="en-US" sz="1600" dirty="0">
                <a:ea typeface="ＭＳ Ｐゴシック" panose="020B0600070205080204" pitchFamily="34" charset="-128"/>
              </a:rPr>
              <a:t> </a:t>
            </a:r>
            <a:r>
              <a:rPr lang="en-US" altLang="en-US" sz="1600" dirty="0" err="1">
                <a:ea typeface="ＭＳ Ｐゴシック" panose="020B0600070205080204" pitchFamily="34" charset="-128"/>
              </a:rPr>
              <a:t>tu</a:t>
            </a:r>
            <a:endParaRPr lang="en-US" altLang="en-US" sz="1600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sz="1600" dirty="0">
                <a:ea typeface="ＭＳ Ｐゴシック" panose="020B0600070205080204" pitchFamily="34" charset="-128"/>
              </a:rPr>
              <a:t>Vas </a:t>
            </a:r>
            <a:r>
              <a:rPr lang="en-US" altLang="en-US" sz="1600" dirty="0" err="1">
                <a:ea typeface="ＭＳ Ｐゴシック" panose="020B0600070205080204" pitchFamily="34" charset="-128"/>
              </a:rPr>
              <a:t>Voir</a:t>
            </a:r>
            <a:r>
              <a:rPr lang="en-US" altLang="en-US" sz="1600" dirty="0">
                <a:ea typeface="ＭＳ Ｐゴシック" panose="020B0600070205080204" pitchFamily="34" charset="-128"/>
              </a:rPr>
              <a:t> </a:t>
            </a:r>
            <a:r>
              <a:rPr lang="en-US" altLang="en-US" sz="1600" dirty="0" err="1">
                <a:ea typeface="ＭＳ Ｐゴシック" panose="020B0600070205080204" pitchFamily="34" charset="-128"/>
              </a:rPr>
              <a:t>ce</a:t>
            </a:r>
            <a:r>
              <a:rPr lang="en-US" altLang="en-US" sz="1600" dirty="0">
                <a:ea typeface="ＭＳ Ｐゴシック" panose="020B0600070205080204" pitchFamily="34" charset="-128"/>
              </a:rPr>
              <a:t> que </a:t>
            </a:r>
            <a:r>
              <a:rPr lang="en-US" altLang="en-US" sz="1600" dirty="0" err="1">
                <a:ea typeface="ＭＳ Ｐゴシック" panose="020B0600070205080204" pitchFamily="34" charset="-128"/>
              </a:rPr>
              <a:t>tu</a:t>
            </a:r>
            <a:r>
              <a:rPr lang="en-US" altLang="en-US" sz="1600" dirty="0">
                <a:ea typeface="ＭＳ Ｐゴシック" panose="020B0600070205080204" pitchFamily="34" charset="-128"/>
              </a:rPr>
              <a:t> Vas </a:t>
            </a:r>
            <a:r>
              <a:rPr lang="en-US" altLang="en-US" sz="1600" dirty="0" err="1">
                <a:ea typeface="ＭＳ Ｐゴシック" panose="020B0600070205080204" pitchFamily="34" charset="-128"/>
              </a:rPr>
              <a:t>Voir</a:t>
            </a:r>
            <a:r>
              <a:rPr lang="en-US" altLang="en-US" sz="1600" dirty="0">
                <a:ea typeface="ＭＳ Ｐゴシック" panose="020B0600070205080204" pitchFamily="34" charset="-128"/>
              </a:rPr>
              <a:t>, </a:t>
            </a:r>
            <a:r>
              <a:rPr lang="en-US" altLang="en-US" sz="1600" dirty="0" err="1">
                <a:ea typeface="ＭＳ Ｐゴシック" panose="020B0600070205080204" pitchFamily="34" charset="-128"/>
              </a:rPr>
              <a:t>Vermine</a:t>
            </a:r>
            <a:r>
              <a:rPr lang="en-US" altLang="en-US" sz="1600" dirty="0">
                <a:ea typeface="ＭＳ Ｐゴシック" panose="020B0600070205080204" pitchFamily="34" charset="-128"/>
              </a:rPr>
              <a:t> de Voleur </a:t>
            </a:r>
            <a:r>
              <a:rPr lang="en-US" altLang="en-US" sz="1600" dirty="0" err="1">
                <a:ea typeface="ＭＳ Ｐゴシック" panose="020B0600070205080204" pitchFamily="34" charset="-128"/>
              </a:rPr>
              <a:t>si</a:t>
            </a:r>
            <a:r>
              <a:rPr lang="en-US" altLang="en-US" sz="1600" dirty="0">
                <a:ea typeface="ＭＳ Ｐゴシック" panose="020B0600070205080204" pitchFamily="34" charset="-128"/>
              </a:rPr>
              <a:t> je </a:t>
            </a:r>
            <a:r>
              <a:rPr lang="en-US" altLang="en-US" sz="1600" dirty="0" err="1">
                <a:ea typeface="ＭＳ Ｐゴシック" panose="020B0600070205080204" pitchFamily="34" charset="-128"/>
              </a:rPr>
              <a:t>te</a:t>
            </a:r>
            <a:r>
              <a:rPr lang="en-US" altLang="en-US" sz="1600" dirty="0">
                <a:ea typeface="ＭＳ Ｐゴシック" panose="020B0600070205080204" pitchFamily="34" charset="-128"/>
              </a:rPr>
              <a:t> </a:t>
            </a:r>
            <a:r>
              <a:rPr lang="en-US" altLang="en-US" sz="1600" dirty="0" err="1">
                <a:ea typeface="ＭＳ Ｐゴシック" panose="020B0600070205080204" pitchFamily="34" charset="-128"/>
              </a:rPr>
              <a:t>retrouVe</a:t>
            </a:r>
            <a:r>
              <a:rPr lang="en-US" altLang="en-US" sz="1600" dirty="0">
                <a:ea typeface="ＭＳ Ｐゴシック" panose="020B0600070205080204" pitchFamily="34" charset="-128"/>
              </a:rPr>
              <a:t> !)</a:t>
            </a:r>
            <a:endParaRPr lang="ru-RU" altLang="en-US" sz="1600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ru-RU" altLang="en-US" sz="1600" dirty="0">
                <a:ea typeface="ＭＳ Ｐゴシック" panose="020B0600070205080204" pitchFamily="34" charset="-128"/>
              </a:rPr>
              <a:t>Код У, как в слове Украсть, повторяю, код У, как Ублюдок, все слышали? Код У (Увидишь и Узнаешь, Ублюдок, Укравший У меня </a:t>
            </a:r>
            <a:r>
              <a:rPr lang="ru-RU" altLang="en-US" sz="1600" dirty="0" err="1">
                <a:ea typeface="ＭＳ Ｐゴシック" panose="020B0600070205080204" pitchFamily="34" charset="-128"/>
              </a:rPr>
              <a:t>банкнотУ</a:t>
            </a:r>
            <a:r>
              <a:rPr lang="ru-RU" altLang="en-US" sz="1600" dirty="0">
                <a:ea typeface="ＭＳ Ｐゴシック" panose="020B0600070205080204" pitchFamily="34" charset="-128"/>
              </a:rPr>
              <a:t>. Не Улизнешь- Убью!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7A78F3FA-3C23-1FF7-F381-C9C0EA0F4E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9375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en-US" sz="1600" b="1">
                <a:ea typeface="ＭＳ Ｐゴシック" panose="020B0600070205080204" pitchFamily="34" charset="-128"/>
              </a:rPr>
              <a:t>М. Кундера:Творения и пауки</a:t>
            </a:r>
            <a:br>
              <a:rPr lang="ru-RU" altLang="en-US" sz="1600" b="1">
                <a:ea typeface="ＭＳ Ｐゴシック" panose="020B0600070205080204" pitchFamily="34" charset="-128"/>
              </a:rPr>
            </a:br>
            <a:r>
              <a:rPr lang="ru-RU" altLang="en-US" sz="1600" b="1">
                <a:ea typeface="ＭＳ Ｐゴシック" panose="020B0600070205080204" pitchFamily="34" charset="-128"/>
              </a:rPr>
              <a:t>Из книги: Преданные завещания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4310A11C-0C04-089A-D776-087650916A03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39750" y="765175"/>
            <a:ext cx="4038600" cy="5630863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en-US" sz="1600" b="1">
                <a:ea typeface="ＭＳ Ｐゴシック" panose="020B0600070205080204" pitchFamily="34" charset="-128"/>
              </a:rPr>
              <a:t>(перевод Ю. Стефанова)</a:t>
            </a:r>
            <a:endParaRPr lang="ru-RU" altLang="en-US" sz="160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endParaRPr lang="en-GB" altLang="en-US" sz="200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en-GB" altLang="en-US" sz="1600">
                <a:ea typeface="ＭＳ Ｐゴシック" panose="020B0600070205080204" pitchFamily="34" charset="-128"/>
              </a:rPr>
              <a:t>Если какой-то из персонажей собирается бросить вызов </a:t>
            </a:r>
            <a:r>
              <a:rPr lang="en-GB" altLang="en-US" sz="1600" b="1">
                <a:ea typeface="ＭＳ Ｐゴシック" panose="020B0600070205080204" pitchFamily="34" charset="-128"/>
              </a:rPr>
              <a:t>гражданскому состоянию</a:t>
            </a:r>
            <a:r>
              <a:rPr lang="en-GB" altLang="en-US" sz="1600">
                <a:ea typeface="ＭＳ Ｐゴシック" panose="020B0600070205080204" pitchFamily="34" charset="-128"/>
              </a:rPr>
              <a:t>, у него прежде всего должно быть настоящее имя. От Бальзака до Пруста безымянный герой был бы немыслим. Но у Жака, героя Дидро, нет фамилии, а у его хозяина — ни фамилии, ни имени. А Панург? Это фамилия или имя? Имена без фамилий, фамилии без имен — это уже </a:t>
            </a:r>
            <a:r>
              <a:rPr lang="en-GB" altLang="en-US" sz="1600" i="1">
                <a:ea typeface="ＭＳ Ｐゴシック" panose="020B0600070205080204" pitchFamily="34" charset="-128"/>
              </a:rPr>
              <a:t>знаки.</a:t>
            </a:r>
            <a:r>
              <a:rPr lang="ru-RU" altLang="en-US" sz="1600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9940B6-CD0D-190A-C9AF-EBF608C53D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3438" y="908050"/>
            <a:ext cx="4043362" cy="5222875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en-US" sz="1600" b="1">
                <a:ea typeface="ＭＳ Ｐゴシック" panose="020B0600070205080204" pitchFamily="34" charset="-128"/>
              </a:rPr>
              <a:t>(перевод М.Таймановой)</a:t>
            </a:r>
            <a:endParaRPr lang="ru-RU" altLang="en-US" sz="160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endParaRPr lang="en-GB" altLang="en-US" sz="200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ru-RU" altLang="en-US" sz="1600">
                <a:ea typeface="ＭＳ Ｐゴシック" panose="020B0600070205080204" pitchFamily="34" charset="-128"/>
              </a:rPr>
              <a:t>Если персонаж должен соперничать с </a:t>
            </a:r>
            <a:r>
              <a:rPr lang="ru-RU" altLang="en-US" sz="1600" b="1">
                <a:ea typeface="ＭＳ Ｐゴシック" panose="020B0600070205080204" pitchFamily="34" charset="-128"/>
              </a:rPr>
              <a:t>актом гражданского состояния</a:t>
            </a:r>
            <a:r>
              <a:rPr lang="ru-RU" altLang="en-US" sz="1600">
                <a:ea typeface="ＭＳ Ｐゴシック" panose="020B0600070205080204" pitchFamily="34" charset="-128"/>
              </a:rPr>
              <a:t>, для начала он должен иметь настоящее имя. От Бальзака до Прута – невозможно представить себе безымянный персонаж. Но у Жака, героя Дидро, вообще нет фамилии, переходящей от отца к сыну, а у его господина ни имени, ни фамилии. Панург – это имя или фамилия? Имена без фамилий, фамилии без имён –это уже не имена, а </a:t>
            </a:r>
            <a:r>
              <a:rPr lang="ru-RU" altLang="en-US" sz="1600" i="1">
                <a:ea typeface="ＭＳ Ｐゴシック" panose="020B0600070205080204" pitchFamily="34" charset="-128"/>
              </a:rPr>
              <a:t>знаки…</a:t>
            </a:r>
            <a:endParaRPr lang="ru-RU" altLang="en-US" sz="160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7D04A-C9AD-5659-9A55-C9956B826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en-US" sz="3200" i="1">
                <a:ea typeface="ＭＳ Ｐゴシック" panose="020B0600070205080204" pitchFamily="34" charset="-128"/>
              </a:rPr>
              <a:t>Жапризо  «Одержимый женщинами»</a:t>
            </a:r>
            <a:br>
              <a:rPr lang="ru-RU" altLang="en-US" sz="3200" i="1">
                <a:ea typeface="ＭＳ Ｐゴシック" panose="020B0600070205080204" pitchFamily="34" charset="-128"/>
              </a:rPr>
            </a:br>
            <a:r>
              <a:rPr lang="ru-RU" altLang="en-US" sz="3200">
                <a:ea typeface="ＭＳ Ｐゴシック" panose="020B0600070205080204" pitchFamily="34" charset="-128"/>
              </a:rPr>
              <a:t>(</a:t>
            </a:r>
            <a:r>
              <a:rPr lang="en-US" altLang="en-US" sz="3200">
                <a:ea typeface="ＭＳ Ｐゴシック" panose="020B0600070205080204" pitchFamily="34" charset="-128"/>
              </a:rPr>
              <a:t>La passion des femmes)</a:t>
            </a:r>
            <a:endParaRPr lang="en-US" altLang="en-US" sz="3200" i="1">
              <a:ea typeface="ＭＳ Ｐゴシック" panose="020B060007020508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B8E9B-225D-F2CF-8120-8CC9FCA09A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28775"/>
            <a:ext cx="8218488" cy="4502150"/>
          </a:xfrm>
        </p:spPr>
        <p:txBody>
          <a:bodyPr/>
          <a:lstStyle/>
          <a:p>
            <a:pPr>
              <a:buFont typeface="Wingdings" charset="0"/>
              <a:buChar char="n"/>
              <a:defRPr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79E2B-0855-8767-28C0-00E0718CB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3850" y="1628775"/>
            <a:ext cx="8362950" cy="4502150"/>
          </a:xfrm>
        </p:spPr>
        <p:txBody>
          <a:bodyPr/>
          <a:lstStyle/>
          <a:p>
            <a:pPr>
              <a:defRPr/>
            </a:pPr>
            <a:endParaRPr lang="en-US" altLang="en-US">
              <a:effectLst/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ru-RU" altLang="en-US">
                <a:effectLst/>
                <a:ea typeface="ＭＳ Ｐゴシック" panose="020B0600070205080204" pitchFamily="34" charset="-128"/>
              </a:rPr>
              <a:t>Речь </a:t>
            </a:r>
            <a:r>
              <a:rPr lang="ru-RU" altLang="en-US" sz="2000">
                <a:effectLst/>
                <a:ea typeface="ＭＳ Ｐゴシック" panose="020B0600070205080204" pitchFamily="34" charset="-128"/>
              </a:rPr>
              <a:t>японки:  И мне надо всегда бегать. Идти в джунгли искать еду, делать огонь, мыть мое тело в океане, когда они спят, или носить мусор из дома. Мне надо тоже мыть дом и рыть дыры для воды, чтобы пить и резать дерева с топором. Дни не длинные, а ночь я сплю с левым глазом или с правым, но всегда не два вместе</a:t>
            </a:r>
            <a:r>
              <a:rPr lang="ru-RU" altLang="en-US">
                <a:effectLst/>
                <a:ea typeface="ＭＳ Ｐゴシック" panose="020B0600070205080204" pitchFamily="34" charset="-128"/>
              </a:rPr>
              <a:t>. </a:t>
            </a:r>
            <a:endParaRPr lang="en-US" altLang="en-US">
              <a:effectLst/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ru-RU" altLang="en-US" sz="240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ru-RU" altLang="en-US" sz="2400">
                <a:ea typeface="ＭＳ Ｐゴシック" panose="020B0600070205080204" pitchFamily="34" charset="-128"/>
              </a:rPr>
              <a:t>В тексте героиня Фру-Фру Перевод: Шу-Шу</a:t>
            </a:r>
            <a:endParaRPr lang="en-US" altLang="en-US" sz="24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Box 1">
            <a:extLst>
              <a:ext uri="{FF2B5EF4-FFF2-40B4-BE49-F238E27FC236}">
                <a16:creationId xmlns:a16="http://schemas.microsoft.com/office/drawing/2014/main" id="{920755A7-DF04-111B-348E-432A7A7C6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700" y="596900"/>
            <a:ext cx="63579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1800" dirty="0"/>
              <a:t>Качество перевода:  Дюма «Две недели на Синае»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1800" dirty="0"/>
              <a:t>(Путешествие в Египет)</a:t>
            </a:r>
            <a:endParaRPr lang="en-US" altLang="en-US" sz="1800" dirty="0"/>
          </a:p>
        </p:txBody>
      </p:sp>
      <p:sp>
        <p:nvSpPr>
          <p:cNvPr id="34818" name="TextBox 2">
            <a:extLst>
              <a:ext uri="{FF2B5EF4-FFF2-40B4-BE49-F238E27FC236}">
                <a16:creationId xmlns:a16="http://schemas.microsoft.com/office/drawing/2014/main" id="{46D73367-A152-7EF2-7309-1E0EA1B44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8" y="1557338"/>
            <a:ext cx="8851900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1800"/>
              <a:t>Не успел я войти, как меня схватили два крепких банщика;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1800"/>
              <a:t>В одно мгновенье я оказался совершенно голым…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1800"/>
              <a:t>Я с головой погрузился в один из четырех бассейнов – самый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1800"/>
              <a:t>густонаселенный. Я закричал так, как кричит охваченный огнем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1800"/>
              <a:t> человек, цепляясь за своих соседей… Массажист распластал меня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1800"/>
              <a:t>как голубя на рашпере и нанес мне удар, каким приканчивают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1800"/>
              <a:t> приговоренного к смерти. На этот раз я издал настоящий крик ужаса,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1800"/>
              <a:t>решив, что у меня сломан позвоночный столб. (Пер. М. Дарской)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en-US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1800"/>
              <a:t>Не успел я войти, как мною завладели  два дюжих банщика;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1800"/>
              <a:t>и в мгновенье ока я остался, в чем мать родила…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1800"/>
              <a:t>Я храбро ринулся в самый густонаселенный из четырех чанов –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1800"/>
              <a:t>Там оказался кипяток. Я закричал, как кричат на костре, и стал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1800"/>
              <a:t>Цепляться за соседей. … Мой массажист распластал меня,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1800"/>
              <a:t>как голубку на сковородке,  и нанес мне удар, каким приканчивают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1800"/>
              <a:t> приговоренного к смерти. На сей раз я взвыл, решив, что у меня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1800"/>
              <a:t> сломан позвоночник… (пер. М. Таймановой)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en-US" sz="1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C90CDA-C7D1-2DB0-8920-6A62CB92D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502" y="0"/>
            <a:ext cx="54949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05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E1DDE3EE-081B-4FFB-D743-FC09FF099A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9375"/>
          </a:xfrm>
        </p:spPr>
        <p:txBody>
          <a:bodyPr/>
          <a:lstStyle/>
          <a:p>
            <a:pPr eaLnBrk="1" hangingPunct="1">
              <a:defRPr/>
            </a:pPr>
            <a:endParaRPr lang="ru-RU" sz="1600" b="1" dirty="0">
              <a:ea typeface="+mj-ea"/>
              <a:cs typeface="+mj-cs"/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A43F9330-7AED-26D5-7BDD-E463DE1F617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57200" y="500063"/>
            <a:ext cx="4038600" cy="56308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475"/>
              </a:spcBef>
              <a:defRPr/>
            </a:pPr>
            <a:r>
              <a:rPr lang="en-GB" altLang="en-US" sz="2000">
                <a:ea typeface="ＭＳ Ｐゴシック" panose="020B0600070205080204" pitchFamily="34" charset="-128"/>
              </a:rPr>
              <a:t>Уже в самых первых моих рассказах я инстинктивно избегал давать персонажам фамилии. В романе «Жизнь не здесь» у героя нет имени, его мать обозначена словом «Мамаша», его подружка зовется «Рыжиком», а ее любовник — «Сорокалетником». Что это — манерность? Я действовал тогда наугад, и лишь позднее до меня дошел смысл того спонтанного решения: я подчинялся эстетике третьей эпохи, я не хотел никого уверить, будто мои персонажи реальны и у них есть удостоверения личности.</a:t>
            </a:r>
            <a:endParaRPr lang="ru-RU" altLang="en-US" sz="2000">
              <a:ea typeface="ＭＳ Ｐゴシック" panose="020B0600070205080204" pitchFamily="34" charset="-128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7B46A8-7D00-5311-8966-444053B16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500063"/>
            <a:ext cx="4038600" cy="56308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altLang="en-US" sz="2000">
                <a:ea typeface="ＭＳ Ｐゴシック" panose="020B0600070205080204" pitchFamily="34" charset="-128"/>
              </a:rPr>
              <a:t>Начиная со своих первых рассказов, я инстинктивно избегал давать персонажам имена и фамилии. В </a:t>
            </a:r>
            <a:r>
              <a:rPr lang="ru-RU" altLang="en-US" sz="2000" i="1">
                <a:ea typeface="ＭＳ Ｐゴシック" panose="020B0600070205080204" pitchFamily="34" charset="-128"/>
              </a:rPr>
              <a:t>Жизни не здесь </a:t>
            </a:r>
            <a:r>
              <a:rPr lang="ru-RU" altLang="en-US" sz="2000">
                <a:ea typeface="ＭＳ Ｐゴシック" panose="020B0600070205080204" pitchFamily="34" charset="-128"/>
              </a:rPr>
              <a:t>у героя есть только имя, его мать обозначена словом «мама», подружка – «рыжая», а её любовник – «сорокалетний».Можно ли это назвать манерностью? Я действовал тогда совершенно спонтанно, и понял смысл своих действий значительно позже: я подчинялся эстетике третьего тайма: мне не хотелось, чтобы поверили, что мои персонажи – реальные люди, имеющие свидетельство о браке.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20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2C314-01AE-00D7-7CE7-C0BC954B8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Факсы Милана Кундеры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356990-195F-4F17-04ED-357A960DDA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7645" y="1600200"/>
            <a:ext cx="3417709" cy="4530725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DC641CA-B970-1CE8-DDF9-80066D941B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37635" y="1600200"/>
            <a:ext cx="3259729" cy="453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868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20520-ECC6-D569-3288-56C5FEEC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МОИ ПЕРЕВОДЫ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5152A49-019D-19DD-350A-7BC9F579EC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0559" y="1600200"/>
            <a:ext cx="5922881" cy="453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284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E34C7-5314-87D0-7A76-B614B278B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Факсы Милана Кундеры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495485-8691-EFEE-A6FD-F0B3625136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821447"/>
            <a:ext cx="4038600" cy="4088231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A8B9DE6-41AA-3BE8-F184-04A1CD3B2D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97222" y="1600200"/>
            <a:ext cx="3340556" cy="453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35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6" descr="A4">
            <a:extLst>
              <a:ext uri="{FF2B5EF4-FFF2-40B4-BE49-F238E27FC236}">
                <a16:creationId xmlns:a16="http://schemas.microsoft.com/office/drawing/2014/main" id="{A090CC26-247A-8C7B-CC30-6E3D42949170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9475" y="260350"/>
            <a:ext cx="4475163" cy="6597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6" descr="A5">
            <a:extLst>
              <a:ext uri="{FF2B5EF4-FFF2-40B4-BE49-F238E27FC236}">
                <a16:creationId xmlns:a16="http://schemas.microsoft.com/office/drawing/2014/main" id="{DAF0D737-3E41-EB49-DC66-3302C66E70B0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1888" y="333375"/>
            <a:ext cx="6080125" cy="6524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6" descr="A6">
            <a:extLst>
              <a:ext uri="{FF2B5EF4-FFF2-40B4-BE49-F238E27FC236}">
                <a16:creationId xmlns:a16="http://schemas.microsoft.com/office/drawing/2014/main" id="{DED34BCF-3F45-AF64-ABA5-06F6A066B036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7363" y="188913"/>
            <a:ext cx="4826000" cy="66690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6" descr="A7">
            <a:extLst>
              <a:ext uri="{FF2B5EF4-FFF2-40B4-BE49-F238E27FC236}">
                <a16:creationId xmlns:a16="http://schemas.microsoft.com/office/drawing/2014/main" id="{86E836C0-69B4-039E-8E65-544FF4E19C8D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5188" y="0"/>
            <a:ext cx="4960937" cy="6597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6" descr="A8">
            <a:extLst>
              <a:ext uri="{FF2B5EF4-FFF2-40B4-BE49-F238E27FC236}">
                <a16:creationId xmlns:a16="http://schemas.microsoft.com/office/drawing/2014/main" id="{107C34A7-4DFF-A0A0-9F80-8BBE95ADE9FB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4938" y="260350"/>
            <a:ext cx="5957887" cy="6597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6" descr="A9">
            <a:extLst>
              <a:ext uri="{FF2B5EF4-FFF2-40B4-BE49-F238E27FC236}">
                <a16:creationId xmlns:a16="http://schemas.microsoft.com/office/drawing/2014/main" id="{FA5123D9-0237-BD3A-8BAA-C21911DAEFBC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4575" y="260350"/>
            <a:ext cx="4583113" cy="6408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9445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5B4EBF-D276-F968-DDE5-CAB0B91AFE26}"/>
              </a:ext>
            </a:extLst>
          </p:cNvPr>
          <p:cNvSpPr txBox="1"/>
          <p:nvPr/>
        </p:nvSpPr>
        <p:spPr>
          <a:xfrm>
            <a:off x="107504" y="116632"/>
            <a:ext cx="8928992" cy="634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Некоторые его замечания были всё же достаточно вкусовыми. «</a:t>
            </a:r>
            <a:r>
              <a:rPr lang="ru-RU" sz="18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не знаю слово 'заветные' 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8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лучше ‘интимные секреты'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»; «</a:t>
            </a:r>
            <a:r>
              <a:rPr lang="ru-RU" sz="18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'Чистой душой' 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8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лучше 'невинной душой'»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«'</a:t>
            </a:r>
            <a:r>
              <a:rPr lang="ru-RU" sz="18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Говорит’ или 'поговорит' лучше, чем 'коснется темы', этот отрывок должен звучать очень лично, а не по-профессорски…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Иногда он обращал внимание совсем на какие-то мелочи: «</a:t>
            </a:r>
            <a:r>
              <a:rPr lang="ru-RU" sz="18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Стр.3 строчки 8–9, прошу Вас сохранить точку с запятой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</a:t>
            </a:r>
            <a:r>
              <a:rPr lang="ru-RU" sz="28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допускал замены повторяющихся у автора слов синонимами («</a:t>
            </a:r>
            <a:r>
              <a:rPr lang="ru-RU" sz="18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одном случае, Вы говорите 'суждения', в другом 'оценки', прошу Вас используйте один и тот же термин, синонимы недопустимы!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»). </a:t>
            </a:r>
            <a:r>
              <a:rPr lang="ru-RU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дно и то же слово должно переводиться одинаково на протяжении всей книги («</a:t>
            </a:r>
            <a:r>
              <a:rPr lang="ru-RU" sz="18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Внимание! Слово ‘</a:t>
            </a:r>
            <a:r>
              <a:rPr lang="en-US" sz="1800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peronnel</a:t>
            </a:r>
            <a:r>
              <a:rPr lang="ru-RU" sz="18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' всегда должно переводиться одним и тем же прилагательным. Вы же иногда используете ‘личный', иногда 'собственный'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»…. «</a:t>
            </a:r>
            <a:r>
              <a:rPr lang="ru-RU" sz="18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 переводите слово '</a:t>
            </a:r>
            <a:r>
              <a:rPr lang="en-US" sz="1800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relativis</a:t>
            </a:r>
            <a:r>
              <a:rPr lang="ru-RU" sz="1800" i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ru-RU" sz="18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' один раз 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8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'относителен', а другой раз 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8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'условен'. Нужно сохранять один и тот же термин, мне кажется, 'относительность' лучше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Больше всего споров у нас вызвало сочетания «русская армия» и «русская оккупация» по отношению к вторжению в Чехословакию в 1968 году.. Я писала ему, напомним, что это было в 2004 году: «Для Ваших русских читателей, которые в массе своей осуждают это вторжение, существует большая разница между понятиями 'русский' и 'советский'. Советское вызывает негативную реакцию и может быть поводом для критики, 'русское' – это национальная идентичность и в сочетании со словом 'армия' может вызвать обиду». Но он не слушал никаких возражений. «</a:t>
            </a:r>
            <a:r>
              <a:rPr lang="ru-RU" sz="18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Приношу свои извинения, но сохраните, пожалуйста, слово 'русская', я не использую слово 'советский'; подобную терминологию вы найдете во всех моих книгах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0399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FB5810-C1D2-37A2-4E26-FEF66D9D87C3}"/>
              </a:ext>
            </a:extLst>
          </p:cNvPr>
          <p:cNvSpPr txBox="1"/>
          <p:nvPr/>
        </p:nvSpPr>
        <p:spPr>
          <a:xfrm>
            <a:off x="539552" y="116632"/>
            <a:ext cx="82089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Мои воспоминания о работе с Миланом Кундерой над его книгой «Нарушенные завещания»</a:t>
            </a:r>
          </a:p>
          <a:p>
            <a:endParaRPr lang="ru-RU" dirty="0"/>
          </a:p>
          <a:p>
            <a:endParaRPr lang="ru-RU" dirty="0"/>
          </a:p>
          <a:p>
            <a:r>
              <a:rPr lang="en-US" dirty="0"/>
              <a:t>https://</a:t>
            </a:r>
            <a:r>
              <a:rPr lang="en-US" dirty="0" err="1"/>
              <a:t>etazhi-lit.ru</a:t>
            </a:r>
            <a:r>
              <a:rPr lang="en-US" dirty="0"/>
              <a:t>/publishing/literary-kitchen/1336-vstrecha-s-kunderoj.html</a:t>
            </a:r>
          </a:p>
        </p:txBody>
      </p:sp>
    </p:spTree>
    <p:extLst>
      <p:ext uri="{BB962C8B-B14F-4D97-AF65-F5344CB8AC3E}">
        <p14:creationId xmlns:p14="http://schemas.microsoft.com/office/powerpoint/2010/main" val="3675208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19E61-31CA-8C38-C6DC-A49D9C1A2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836613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ru-RU" altLang="en-US">
                <a:ea typeface="ＭＳ Ｐゴシック" panose="020B0600070205080204" pitchFamily="34" charset="-128"/>
              </a:rPr>
              <a:t>Кредо переводчика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C68ED-4D50-319E-F819-2C7372F01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altLang="en-US" sz="2000" dirty="0"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ru-RU" altLang="en-US" sz="2000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ru-RU" altLang="en-US" sz="2000" dirty="0">
                <a:ea typeface="ＭＳ Ｐゴシック" panose="020B0600070205080204" pitchFamily="34" charset="-128"/>
              </a:rPr>
              <a:t>Признаем безо всякой иронии: положение переводчика очень щекотливо: он должен быть верным автору и одновременно оставаться самим собой: как быть? Он хочет (сознательно или бессознательно внести в текст собственное творческое начало; словно приободряя себя он выбирает слово, которое, по всей очевидности не является изменой по отношению к автору, но тем не менее относится к личной инициативе переводчика… Я пишу «автор», переводчик переводит «писатель», я пишу «писатель», он переводит «романист»…; когда я говорю «стихи», он переводит «поэзия», когда я говорю «поэзия», он переводит «поэмы».</a:t>
            </a:r>
          </a:p>
          <a:p>
            <a:pPr>
              <a:defRPr/>
            </a:pPr>
            <a:r>
              <a:rPr lang="ru-RU" altLang="en-US" sz="2000" dirty="0">
                <a:ea typeface="ＭＳ Ｐゴシック" panose="020B0600070205080204" pitchFamily="34" charset="-128"/>
              </a:rPr>
              <a:t>Милан Кундера </a:t>
            </a:r>
            <a:r>
              <a:rPr lang="ru-RU" altLang="en-US" sz="2000" i="1" dirty="0">
                <a:ea typeface="ＭＳ Ｐゴシック" panose="020B0600070205080204" pitchFamily="34" charset="-128"/>
              </a:rPr>
              <a:t>Нарушенные завещания (</a:t>
            </a:r>
            <a:r>
              <a:rPr lang="ru-RU" altLang="en-US" sz="2000" dirty="0">
                <a:ea typeface="ＭＳ Ｐゴシック" panose="020B0600070205080204" pitchFamily="34" charset="-128"/>
              </a:rPr>
              <a:t>часть 4)</a:t>
            </a:r>
            <a:endParaRPr lang="en-US" altLang="en-US" sz="20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F9C28-C298-6C1A-18C3-4301FD87D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en-US" sz="2400" b="1" dirty="0">
                <a:effectLst/>
                <a:ea typeface="ＭＳ Ｐゴシック" panose="020B0600070205080204" pitchFamily="34" charset="-128"/>
              </a:rPr>
              <a:t>НЕЗНАНИЕ ИСТОРИЧЕСКОГО КОНТЕКСТА:</a:t>
            </a:r>
            <a:br>
              <a:rPr lang="en-US" altLang="en-US" sz="2400" dirty="0">
                <a:effectLst/>
                <a:ea typeface="ＭＳ Ｐゴシック" panose="020B0600070205080204" pitchFamily="34" charset="-128"/>
              </a:rPr>
            </a:b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2D2C5-A1C6-CBCB-2F43-D98713DCD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981075"/>
            <a:ext cx="8435975" cy="5616575"/>
          </a:xfrm>
          <a:noFill/>
          <a:ln>
            <a:noFill/>
          </a:ln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ru-RU" altLang="en-US" sz="1600" dirty="0">
                <a:effectLst/>
                <a:ea typeface="ＭＳ Ｐゴシック" panose="020B0600070205080204" pitchFamily="34" charset="-128"/>
              </a:rPr>
              <a:t>Совет для переводчика идеально сформулировал великолепный мастер этого литературного цеха Соломон Константинович </a:t>
            </a:r>
            <a:r>
              <a:rPr lang="ru-RU" altLang="en-US" sz="1600" dirty="0" err="1">
                <a:effectLst/>
                <a:ea typeface="ＭＳ Ｐゴシック" panose="020B0600070205080204" pitchFamily="34" charset="-128"/>
              </a:rPr>
              <a:t>Апт</a:t>
            </a:r>
            <a:r>
              <a:rPr lang="ru-RU" altLang="en-US" sz="1600" dirty="0">
                <a:effectLst/>
                <a:ea typeface="ＭＳ Ｐゴシック" panose="020B0600070205080204" pitchFamily="34" charset="-128"/>
              </a:rPr>
              <a:t>. Рассказывая о своей работе над переводом «</a:t>
            </a:r>
            <a:r>
              <a:rPr lang="ru-RU" altLang="en-US" sz="1600" i="1" dirty="0">
                <a:effectLst/>
                <a:ea typeface="ＭＳ Ｐゴシック" panose="020B0600070205080204" pitchFamily="34" charset="-128"/>
              </a:rPr>
              <a:t>Иосифа и его братьев</a:t>
            </a:r>
            <a:r>
              <a:rPr lang="ru-RU" altLang="en-US" sz="1600" dirty="0">
                <a:effectLst/>
                <a:ea typeface="ＭＳ Ｐゴシック" panose="020B0600070205080204" pitchFamily="34" charset="-128"/>
              </a:rPr>
              <a:t>», он пишет: «</a:t>
            </a:r>
            <a:r>
              <a:rPr lang="ru-RU" altLang="en-US" sz="1600" i="1" dirty="0">
                <a:effectLst/>
                <a:ea typeface="ＭＳ Ｐゴシック" panose="020B0600070205080204" pitchFamily="34" charset="-128"/>
              </a:rPr>
              <a:t>...при переводе тетралогии мне то и дело приходилось заглядывать в учебники и альбомы, не говоря уже о двух библиях, немецкой и русской, которые несколько лет не покидали моего стола. Но это, в общем-то, обычная особенность переводческой работы: идет ли речь об историческом романе, или о романе на современную тему, или даже о любом другом тексте, всегда нужен какой-то минимум знаний предмета, чтобы верно понять и соответственно передать на своем языке специальную терминологию подлинника</a:t>
            </a:r>
            <a:r>
              <a:rPr lang="ru-RU" altLang="en-US" sz="1600" dirty="0">
                <a:effectLst/>
                <a:ea typeface="ＭＳ Ｐゴシック" panose="020B0600070205080204" pitchFamily="34" charset="-128"/>
              </a:rPr>
              <a:t>»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ru-RU" altLang="en-US" sz="1600" dirty="0">
              <a:ea typeface="ＭＳ Ｐゴシック" panose="020B0600070205080204" pitchFamily="34" charset="-128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400" dirty="0">
                <a:effectLst/>
                <a:ea typeface="ＭＳ Ｐゴシック" panose="020B0600070205080204" pitchFamily="34" charset="-128"/>
              </a:rPr>
              <a:t>REINE DE SABA</a:t>
            </a:r>
            <a:r>
              <a:rPr lang="ru-RU" altLang="en-US" sz="1400" dirty="0">
                <a:effectLst/>
                <a:ea typeface="ＭＳ Ｐゴシック" panose="020B0600070205080204" pitchFamily="34" charset="-128"/>
              </a:rPr>
              <a:t> (</a:t>
            </a:r>
            <a:r>
              <a:rPr lang="en-US" altLang="en-US" sz="1400" dirty="0">
                <a:effectLst/>
                <a:ea typeface="ＭＳ Ｐゴシック" panose="020B0600070205080204" pitchFamily="34" charset="-128"/>
              </a:rPr>
              <a:t>queen of Sheba) – </a:t>
            </a:r>
            <a:r>
              <a:rPr lang="ru-RU" altLang="en-US" sz="1400" dirty="0">
                <a:effectLst/>
                <a:ea typeface="ＭＳ Ｐゴシック" panose="020B0600070205080204" pitchFamily="34" charset="-128"/>
              </a:rPr>
              <a:t>ЦАРИЦА САБО вместо Царица Савская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ru-RU" altLang="en-US" sz="1400" dirty="0">
              <a:effectLst/>
              <a:ea typeface="ＭＳ Ｐゴシック" panose="020B0600070205080204" pitchFamily="34" charset="-128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fr-FR" altLang="en-US" sz="1400" dirty="0">
                <a:effectLst/>
                <a:ea typeface="ＭＳ Ｐゴシック" panose="020B0600070205080204" pitchFamily="34" charset="-128"/>
              </a:rPr>
              <a:t>BABEL TOWER – </a:t>
            </a:r>
            <a:r>
              <a:rPr lang="ru-RU" altLang="en-US" sz="1400" dirty="0">
                <a:effectLst/>
                <a:ea typeface="ＭＳ Ｐゴシック" panose="020B0600070205080204" pitchFamily="34" charset="-128"/>
              </a:rPr>
              <a:t>БАШНЯ БАБЕЛЯ вместо Вавилонской башни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altLang="en-US" sz="1400" dirty="0">
                <a:effectLst/>
                <a:ea typeface="ＭＳ Ｐゴシック" panose="020B0600070205080204" pitchFamily="34" charset="-128"/>
              </a:rPr>
              <a:t> </a:t>
            </a:r>
            <a:endParaRPr lang="ru-RU" altLang="en-US" sz="1400" dirty="0">
              <a:effectLst/>
              <a:ea typeface="ＭＳ Ｐゴシック" panose="020B0600070205080204" pitchFamily="34" charset="-128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altLang="en-US" sz="1400" dirty="0">
                <a:ea typeface="ＭＳ Ｐゴシック" panose="020B0600070205080204" pitchFamily="34" charset="-128"/>
              </a:rPr>
              <a:t>GUM – </a:t>
            </a:r>
            <a:r>
              <a:rPr lang="ru-RU" altLang="en-US" sz="1400" dirty="0">
                <a:ea typeface="ＭＳ Ｐゴシック" panose="020B0600070205080204" pitchFamily="34" charset="-128"/>
              </a:rPr>
              <a:t>ластик (</a:t>
            </a:r>
            <a:r>
              <a:rPr lang="ru-RU" altLang="en-US" sz="1400" dirty="0" err="1">
                <a:ea typeface="ＭＳ Ｐゴシック" panose="020B0600070205080204" pitchFamily="34" charset="-128"/>
              </a:rPr>
              <a:t>стирательная</a:t>
            </a:r>
            <a:r>
              <a:rPr lang="ru-RU" altLang="en-US" sz="1400" dirty="0">
                <a:ea typeface="ＭＳ Ｐゴシック" panose="020B0600070205080204" pitchFamily="34" charset="-128"/>
              </a:rPr>
              <a:t> резинка)</a:t>
            </a:r>
            <a:r>
              <a:rPr lang="en-US" altLang="en-US" sz="1400" dirty="0">
                <a:ea typeface="ＭＳ Ｐゴシック" panose="020B0600070205080204" pitchFamily="34" charset="-128"/>
              </a:rPr>
              <a:t>; </a:t>
            </a:r>
            <a:r>
              <a:rPr lang="ru-RU" altLang="en-US" sz="1400" dirty="0">
                <a:ea typeface="ＭＳ Ｐゴシック" panose="020B0600070205080204" pitchFamily="34" charset="-128"/>
              </a:rPr>
              <a:t>ГУМ – универмаг в Москве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ru-RU" altLang="en-US" sz="1400" dirty="0">
              <a:ea typeface="ＭＳ Ｐゴシック" panose="020B0600070205080204" pitchFamily="34" charset="-128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altLang="en-US" sz="1400" dirty="0">
                <a:ea typeface="ＭＳ Ｐゴシック" panose="020B0600070205080204" pitchFamily="34" charset="-128"/>
              </a:rPr>
              <a:t>РАЗНОЧИНЕЦ -  </a:t>
            </a:r>
            <a:r>
              <a:rPr lang="en-US" altLang="en-US" sz="1400" dirty="0">
                <a:ea typeface="ＭＳ Ｐゴシック" panose="020B0600070205080204" pitchFamily="34" charset="-128"/>
              </a:rPr>
              <a:t>ONCE-A- NIGHTER;</a:t>
            </a:r>
            <a:r>
              <a:rPr lang="ru-RU" altLang="en-US" sz="1400" dirty="0">
                <a:ea typeface="ＭＳ Ｐゴシック" panose="020B0600070205080204" pitchFamily="34" charset="-128"/>
              </a:rPr>
              <a:t> (лицо, не приписанное к сословию)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altLang="en-US" sz="1400" dirty="0">
                <a:ea typeface="ＭＳ Ｐゴシック" panose="020B0600070205080204" pitchFamily="34" charset="-128"/>
              </a:rPr>
              <a:t>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altLang="en-US" sz="1400" dirty="0">
                <a:ea typeface="ＭＳ Ｐゴシック" panose="020B0600070205080204" pitchFamily="34" charset="-128"/>
              </a:rPr>
              <a:t>ПАРФИРОНОСНАЯ ВДОВА -</a:t>
            </a:r>
            <a:r>
              <a:rPr lang="en-US" altLang="en-US" sz="1400" dirty="0">
                <a:ea typeface="ＭＳ Ｐゴシック" panose="020B0600070205080204" pitchFamily="34" charset="-128"/>
              </a:rPr>
              <a:t> RED-NOSED WIDOW</a:t>
            </a:r>
            <a:r>
              <a:rPr lang="ru-RU" altLang="en-US" sz="1400" dirty="0">
                <a:ea typeface="ＭＳ Ｐゴシック" panose="020B0600070205080204" pitchFamily="34" charset="-128"/>
              </a:rPr>
              <a:t>;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endParaRPr lang="ru-RU" altLang="en-US" sz="1400" dirty="0">
              <a:ea typeface="ＭＳ Ｐゴシック" panose="020B0600070205080204" pitchFamily="34" charset="-128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altLang="en-US" sz="1400" dirty="0">
                <a:ea typeface="ＭＳ Ｐゴシック" panose="020B0600070205080204" pitchFamily="34" charset="-128"/>
              </a:rPr>
              <a:t>«ЗРАЧОК ТЯЖЕЛЫЙ КАК ДЕРЖАВА» - …</a:t>
            </a:r>
            <a:r>
              <a:rPr lang="en-US" altLang="en-US" sz="1400" dirty="0">
                <a:ea typeface="ＭＳ Ｐゴシック" panose="020B0600070205080204" pitchFamily="34" charset="-128"/>
              </a:rPr>
              <a:t> HEAVY AS A POWER </a:t>
            </a:r>
            <a:endParaRPr lang="ru-RU" altLang="en-US" sz="1400" dirty="0">
              <a:ea typeface="ＭＳ Ｐゴシック" panose="020B0600070205080204" pitchFamily="34" charset="-128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ru-RU" altLang="en-US" sz="1600" dirty="0">
              <a:ea typeface="ＭＳ Ｐゴシック" panose="020B0600070205080204" pitchFamily="34" charset="-128"/>
            </a:endParaRPr>
          </a:p>
          <a:p>
            <a:pPr marL="0" indent="0">
              <a:defRPr/>
            </a:pPr>
            <a:endParaRPr lang="ru-RU" altLang="en-US" sz="2000" dirty="0">
              <a:ea typeface="ＭＳ Ｐゴシック" panose="020B0600070205080204" pitchFamily="34" charset="-12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5B01611-0C40-BC57-3BB8-82098A70B662}"/>
                  </a:ext>
                </a:extLst>
              </p14:cNvPr>
              <p14:cNvContentPartPr/>
              <p14:nvPr/>
            </p14:nvContentPartPr>
            <p14:xfrm>
              <a:off x="-1823222" y="663372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5B01611-0C40-BC57-3BB8-82098A70B66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831862" y="65437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073528AC-9245-5909-3FEF-4D125AA62EC5}"/>
              </a:ext>
            </a:extLst>
          </p:cNvPr>
          <p:cNvGrpSpPr/>
          <p:nvPr/>
        </p:nvGrpSpPr>
        <p:grpSpPr>
          <a:xfrm>
            <a:off x="8135098" y="6479172"/>
            <a:ext cx="186120" cy="38160"/>
            <a:chOff x="8135098" y="6479172"/>
            <a:chExt cx="186120" cy="3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E5CC01A-BA79-E439-8F3F-CB16B8107398}"/>
                    </a:ext>
                  </a:extLst>
                </p14:cNvPr>
                <p14:cNvContentPartPr/>
                <p14:nvPr/>
              </p14:nvContentPartPr>
              <p14:xfrm>
                <a:off x="8320858" y="6516972"/>
                <a:ext cx="36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E5CC01A-BA79-E439-8F3F-CB16B8107398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311858" y="65079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8EFF90C-0B43-37E1-E0D3-17E1A5846544}"/>
                    </a:ext>
                  </a:extLst>
                </p14:cNvPr>
                <p14:cNvContentPartPr/>
                <p14:nvPr/>
              </p14:nvContentPartPr>
              <p14:xfrm>
                <a:off x="8135098" y="6479172"/>
                <a:ext cx="36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8EFF90C-0B43-37E1-E0D3-17E1A5846544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126458" y="64701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096F7-4D82-7637-B19E-4C8AE7F30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2400" b="1" dirty="0">
                <a:effectLst/>
                <a:ea typeface="ＭＳ Ｐゴシック" panose="020B0600070205080204" pitchFamily="34" charset="-128"/>
              </a:rPr>
              <a:t>НЕЗНАНИЕ ИСТОРИЧЕСКОГО КОНТЕКСТА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D0A64-B567-B771-B511-364D4EBA2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925144"/>
          </a:xfrm>
        </p:spPr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“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vasistas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des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dormeurs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surpris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retentissaient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aussi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clair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s'ils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étaient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chez nous.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Окопные «форточки»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полуразбуженных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солдат щелкали так же отчетливо, как и у нас.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dirty="0" err="1"/>
              <a:t>А.Пушкин</a:t>
            </a:r>
            <a:r>
              <a:rPr lang="ru-RU" sz="2000" dirty="0"/>
              <a:t> «Евгений Онегин» </a:t>
            </a:r>
          </a:p>
          <a:p>
            <a:endParaRPr lang="ru-RU" sz="2000" b="0" i="1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r>
              <a:rPr lang="ru-RU" sz="1600" b="0" i="1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«И хлебник, немец аккуратный,</a:t>
            </a:r>
            <a:br>
              <a:rPr lang="ru-RU" sz="1600" dirty="0">
                <a:solidFill>
                  <a:srgbClr val="FF0000"/>
                </a:solidFill>
              </a:rPr>
            </a:br>
            <a:r>
              <a:rPr lang="ru-RU" sz="1600" b="0" i="1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В бумажном колпаке, не раз</a:t>
            </a:r>
            <a:br>
              <a:rPr lang="ru-RU" sz="1600" dirty="0">
                <a:solidFill>
                  <a:srgbClr val="FF0000"/>
                </a:solidFill>
              </a:rPr>
            </a:br>
            <a:r>
              <a:rPr lang="ru-RU" sz="1600" b="0" i="1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Уж отворял свой </a:t>
            </a:r>
            <a:r>
              <a:rPr lang="ru-RU" sz="1600" b="0" i="1" dirty="0" err="1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васисдас</a:t>
            </a:r>
            <a:r>
              <a:rPr lang="ru-RU" sz="1600" b="0" i="1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»..</a:t>
            </a:r>
          </a:p>
          <a:p>
            <a:endParaRPr lang="ru-RU" sz="1400" i="1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r>
              <a:rPr lang="ru-RU" sz="1400" b="0" i="0" dirty="0">
                <a:effectLst/>
                <a:latin typeface="Roboto" panose="02000000000000000000" pitchFamily="2" charset="0"/>
              </a:rPr>
              <a:t>Так, в 1789 году экономист Генрих Шторх в книге «Картины Петербурга» писал, что на тот момент в городе жили 17 660 немцев. К концу </a:t>
            </a:r>
            <a:r>
              <a:rPr lang="en-US" sz="1400" b="0" i="0" dirty="0">
                <a:effectLst/>
                <a:latin typeface="Roboto" panose="02000000000000000000" pitchFamily="2" charset="0"/>
              </a:rPr>
              <a:t>XVIII </a:t>
            </a:r>
            <a:r>
              <a:rPr lang="ru-RU" sz="1400" b="0" i="0" dirty="0">
                <a:effectLst/>
                <a:latin typeface="Roboto" panose="02000000000000000000" pitchFamily="2" charset="0"/>
              </a:rPr>
              <a:t>века в Северной столице было уже около 50 немецких булочных. Вероятно, об одной из них и писал Пушкин. На дверях немецких булочных были небольшие окошки. Когда покупатели стучали в дверь, пекари выглядывали через них и спрашивали по-немецки: </a:t>
            </a:r>
            <a:r>
              <a:rPr lang="ru-RU" sz="1400" b="0" i="1" dirty="0">
                <a:effectLst/>
                <a:latin typeface="Roboto" panose="02000000000000000000" pitchFamily="2" charset="0"/>
              </a:rPr>
              <a:t>«</a:t>
            </a:r>
            <a:r>
              <a:rPr lang="en-US" sz="1400" b="0" i="1" dirty="0">
                <a:effectLst/>
                <a:latin typeface="Roboto" panose="02000000000000000000" pitchFamily="2" charset="0"/>
              </a:rPr>
              <a:t>Was </a:t>
            </a:r>
            <a:r>
              <a:rPr lang="en-US" sz="1400" b="0" i="1" dirty="0" err="1">
                <a:effectLst/>
                <a:latin typeface="Roboto" panose="02000000000000000000" pitchFamily="2" charset="0"/>
              </a:rPr>
              <a:t>ist</a:t>
            </a:r>
            <a:r>
              <a:rPr lang="en-US" sz="1400" b="0" i="1" dirty="0">
                <a:effectLst/>
                <a:latin typeface="Roboto" panose="02000000000000000000" pitchFamily="2" charset="0"/>
              </a:rPr>
              <a:t> das?» — «</a:t>
            </a:r>
            <a:r>
              <a:rPr lang="ru-RU" sz="1400" b="0" i="1" dirty="0">
                <a:effectLst/>
                <a:latin typeface="Roboto" panose="02000000000000000000" pitchFamily="2" charset="0"/>
              </a:rPr>
              <a:t>Что?»</a:t>
            </a:r>
            <a:r>
              <a:rPr lang="ru-RU" sz="1400" b="0" i="0" dirty="0">
                <a:effectLst/>
                <a:latin typeface="Roboto" panose="02000000000000000000" pitchFamily="2" charset="0"/>
              </a:rPr>
              <a:t> А потом прямо через окошки продавали хлеб.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44285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DB0F1-1A7A-1624-E223-8FED873E5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en-US" sz="2000" b="1" dirty="0">
                <a:effectLst/>
                <a:ea typeface="ＭＳ Ｐゴシック" panose="020B0600070205080204" pitchFamily="34" charset="-128"/>
              </a:rPr>
              <a:t>ОШИБКИ ПЕРЕВОДЧИКА ОТ САМОНАДЕЯННОСТИ ИЛИ НЕВНИМАТЕЛЬНОСТИ:</a:t>
            </a:r>
            <a:br>
              <a:rPr lang="en-US" altLang="en-US" dirty="0">
                <a:effectLst/>
                <a:ea typeface="ＭＳ Ｐゴシック" panose="020B0600070205080204" pitchFamily="34" charset="-128"/>
              </a:rPr>
            </a:b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76D67-DCDA-176A-311A-FF119BA5A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altLang="en-US" sz="1400" b="1" dirty="0">
                <a:effectLst/>
                <a:ea typeface="ＭＳ Ｐゴシック" panose="020B0600070205080204" pitchFamily="34" charset="-128"/>
              </a:rPr>
              <a:t> </a:t>
            </a:r>
            <a:r>
              <a:rPr lang="en-US" altLang="en-US" sz="1400" b="1" dirty="0">
                <a:effectLst/>
                <a:ea typeface="ＭＳ Ｐゴシック" panose="020B0600070205080204" pitchFamily="34" charset="-128"/>
              </a:rPr>
              <a:t>PIERRES MILIAIRES</a:t>
            </a:r>
            <a:r>
              <a:rPr lang="ru-RU" altLang="en-US" sz="1400" b="1" dirty="0">
                <a:effectLst/>
                <a:ea typeface="ＭＳ Ｐゴシック" panose="020B0600070205080204" pitchFamily="34" charset="-128"/>
              </a:rPr>
              <a:t> –НЕ КАМНИ ТЫСЯЧЕЛЕТНЕЙ ДАВНОСТИ. А МИЛЬНЫЕ (МЕРНЫЕ) КАМНИ</a:t>
            </a:r>
            <a:endParaRPr lang="en-US" altLang="en-US" sz="1400" dirty="0">
              <a:effectLst/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ru-RU" altLang="en-US" sz="1400" b="1" dirty="0">
                <a:effectLst/>
                <a:ea typeface="ＭＳ Ｐゴシック" panose="020B0600070205080204" pitchFamily="34" charset="-128"/>
              </a:rPr>
              <a:t> </a:t>
            </a:r>
            <a:r>
              <a:rPr lang="en-US" altLang="en-US" sz="1400" b="1" dirty="0">
                <a:effectLst/>
                <a:ea typeface="ＭＳ Ｐゴシック" panose="020B0600070205080204" pitchFamily="34" charset="-128"/>
              </a:rPr>
              <a:t>CHEVALIER ERRANT</a:t>
            </a:r>
            <a:r>
              <a:rPr lang="ru-RU" altLang="en-US" sz="1400" b="1" dirty="0">
                <a:effectLst/>
                <a:ea typeface="ＭＳ Ｐゴシック" panose="020B0600070205080204" pitchFamily="34" charset="-128"/>
              </a:rPr>
              <a:t> – НЕ НЕОСЕДЛАННЫЙ КОНЬ, А СТРАНСТВУЮЩИЙ РЫЦАРЬ.</a:t>
            </a:r>
            <a:endParaRPr lang="en-US" altLang="en-US" sz="1400" dirty="0">
              <a:effectLst/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ru-RU" altLang="en-US" sz="1400" b="1" dirty="0">
                <a:effectLst/>
                <a:ea typeface="ＭＳ Ｐゴシック" panose="020B0600070205080204" pitchFamily="34" charset="-128"/>
              </a:rPr>
              <a:t> ГЛАГОЛЫ </a:t>
            </a:r>
            <a:r>
              <a:rPr lang="en-US" altLang="en-US" sz="1400" b="1" dirty="0">
                <a:effectLst/>
                <a:ea typeface="ＭＳ Ｐゴシック" panose="020B0600070205080204" pitchFamily="34" charset="-128"/>
              </a:rPr>
              <a:t>ROUGIR </a:t>
            </a:r>
            <a:r>
              <a:rPr lang="ru-RU" altLang="en-US" sz="1400" b="1" dirty="0">
                <a:effectLst/>
                <a:ea typeface="ＭＳ Ｐゴシック" panose="020B0600070205080204" pitchFamily="34" charset="-128"/>
              </a:rPr>
              <a:t>И </a:t>
            </a:r>
            <a:r>
              <a:rPr lang="en-US" altLang="en-US" sz="1400" b="1" dirty="0">
                <a:effectLst/>
                <a:ea typeface="ＭＳ Ｐゴシック" panose="020B0600070205080204" pitchFamily="34" charset="-128"/>
              </a:rPr>
              <a:t>RUGIR</a:t>
            </a:r>
            <a:r>
              <a:rPr lang="ru-RU" altLang="en-US" sz="1400" b="1" dirty="0">
                <a:effectLst/>
                <a:ea typeface="ＭＳ Ｐゴシック" panose="020B0600070205080204" pitchFamily="34" charset="-128"/>
              </a:rPr>
              <a:t>:</a:t>
            </a:r>
            <a:endParaRPr lang="en-US" altLang="en-US" sz="1400" dirty="0">
              <a:effectLst/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ru-RU" altLang="en-US" sz="1400" b="1" dirty="0">
                <a:effectLst/>
                <a:ea typeface="ＭＳ Ｐゴシック" panose="020B0600070205080204" pitchFamily="34" charset="-128"/>
              </a:rPr>
              <a:t>ЧУДОВИЩЕ ЗАРДЕЛОСЬ ОТ ГНЕВА ( ВМЕСТО ВЗРЕВЕЛО)</a:t>
            </a:r>
            <a:endParaRPr lang="en-US" altLang="en-US" sz="1400" b="1" dirty="0">
              <a:effectLst/>
              <a:ea typeface="ＭＳ Ｐゴシック" panose="020B0600070205080204" pitchFamily="34" charset="-128"/>
            </a:endParaRPr>
          </a:p>
          <a:p>
            <a:pPr marL="0" indent="0">
              <a:buNone/>
              <a:defRPr/>
            </a:pPr>
            <a:r>
              <a:rPr lang="en-US" altLang="en-US" sz="1400" b="1" dirty="0">
                <a:effectLst/>
                <a:ea typeface="ＭＳ Ｐゴシック" panose="020B0600070205080204" pitchFamily="34" charset="-128"/>
              </a:rPr>
              <a:t>ASTRAL HOME - </a:t>
            </a:r>
            <a:r>
              <a:rPr lang="ru-RU" altLang="en-US" sz="1400" b="1" dirty="0">
                <a:effectLst/>
                <a:ea typeface="ＭＳ Ｐゴシック" panose="020B0600070205080204" pitchFamily="34" charset="-128"/>
              </a:rPr>
              <a:t>СОСЕДСКИЙ ДОМ</a:t>
            </a:r>
            <a:endParaRPr lang="en-US" altLang="en-US" sz="1400" dirty="0">
              <a:effectLst/>
              <a:ea typeface="ＭＳ Ｐゴシック" panose="020B0600070205080204" pitchFamily="34" charset="-12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3532A0A-FBC0-5BEB-4F9E-1725C147DA7A}"/>
                  </a:ext>
                </a:extLst>
              </p14:cNvPr>
              <p14:cNvContentPartPr/>
              <p14:nvPr/>
            </p14:nvContentPartPr>
            <p14:xfrm>
              <a:off x="817018" y="5529852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3532A0A-FBC0-5BEB-4F9E-1725C147DA7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8018" y="552121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2D46494-606B-B331-AF5B-7A98543B367F}"/>
                  </a:ext>
                </a:extLst>
              </p14:cNvPr>
              <p14:cNvContentPartPr/>
              <p14:nvPr/>
            </p14:nvContentPartPr>
            <p14:xfrm>
              <a:off x="659338" y="5355612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2D46494-606B-B331-AF5B-7A98543B367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0698" y="534661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77002115-866D-106E-F71D-BA06D85B8BEF}"/>
              </a:ext>
            </a:extLst>
          </p:cNvPr>
          <p:cNvGrpSpPr/>
          <p:nvPr/>
        </p:nvGrpSpPr>
        <p:grpSpPr>
          <a:xfrm>
            <a:off x="599578" y="5293692"/>
            <a:ext cx="720" cy="360"/>
            <a:chOff x="599578" y="5293692"/>
            <a:chExt cx="72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4F049172-140E-41EE-8D45-CEF7E9EB82AB}"/>
                    </a:ext>
                  </a:extLst>
                </p14:cNvPr>
                <p14:cNvContentPartPr/>
                <p14:nvPr/>
              </p14:nvContentPartPr>
              <p14:xfrm>
                <a:off x="599578" y="5293692"/>
                <a:ext cx="36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4F049172-140E-41EE-8D45-CEF7E9EB82AB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90578" y="528469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C23AE73-1F72-E496-4EDE-FEB9F0DEB0F9}"/>
                    </a:ext>
                  </a:extLst>
                </p14:cNvPr>
                <p14:cNvContentPartPr/>
                <p14:nvPr/>
              </p14:nvContentPartPr>
              <p14:xfrm>
                <a:off x="599938" y="5293692"/>
                <a:ext cx="36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C23AE73-1F72-E496-4EDE-FEB9F0DEB0F9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91298" y="528469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1170C3D-0DA6-177A-9840-DBB9EEABC49A}"/>
                  </a:ext>
                </a:extLst>
              </p14:cNvPr>
              <p14:cNvContentPartPr/>
              <p14:nvPr/>
            </p14:nvContentPartPr>
            <p14:xfrm>
              <a:off x="553138" y="5206572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1170C3D-0DA6-177A-9840-DBB9EEABC49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4498" y="5197572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45A69812-1206-F245-9FB7-FC0902E82EC7}"/>
              </a:ext>
            </a:extLst>
          </p:cNvPr>
          <p:cNvSpPr txBox="1"/>
          <p:nvPr/>
        </p:nvSpPr>
        <p:spPr>
          <a:xfrm>
            <a:off x="457200" y="3429000"/>
            <a:ext cx="81336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Траншеи, которые я видел на Сомме и в любом уголк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 Пикардии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назывались авеню Издохших, улицей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Невернувшихся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Выходными воротами или </a:t>
            </a: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Свиданием при Кормежке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Очень красочные, но отнюдь не веселые названия.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(БР)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Траншеи, в которых мне довелось побывать на фронте Соммы и во всех уголках Пикардии, всегда назывались авеню Покойников, Тупиковая улица, Ворота на выход или Сборный пункт обстрелянных (МТ)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0FE98-AFCC-F3DC-2E78-24C42670F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ru-RU" sz="2800" dirty="0"/>
              <a:t>МОИ ОШИБКИ ПРИ ПЕРЕВОДЕ М. КУНДЕРЫ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6EFC8-4063-9540-776F-9C113971E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90157"/>
          </a:xfrm>
        </p:spPr>
        <p:txBody>
          <a:bodyPr/>
          <a:lstStyle/>
          <a:p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факса М. Кундеры: «</a:t>
            </a:r>
            <a:r>
              <a:rPr lang="ru-RU" sz="18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Строчка 13 снизу. Шопен, а не Бах!»; «И в другом месте: 'Не Шуберт!' Шуман!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Рациональному объяснению это не поддается… </a:t>
            </a:r>
          </a:p>
          <a:p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Бывали ошибки посущественнее: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pastichier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«имитировать», не «пародировать». «Хоровое пение» вместо «пения хоралов»…Или, например, я неправильно прочла и соответственно перевела глагол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decriaient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(осуждать) как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decrivaient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(описывать). </a:t>
            </a:r>
          </a:p>
          <a:p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«… ‘</a:t>
            </a:r>
            <a:r>
              <a:rPr lang="ru-RU" sz="18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Брод опубликовал три своих романа…' Нет! Три </a:t>
            </a:r>
            <a:r>
              <a:rPr lang="ru-RU" sz="1800" i="1" u="sng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его</a:t>
            </a:r>
            <a:r>
              <a:rPr lang="ru-RU" sz="18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романа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 Боже, дикая ошибка, как у моих английских студентов! Да, наверное, не случайно Кундера с таким подозрением относился к переводчикам... 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/>
              <a:t>ОШИБКИ КУНДЕРЫ: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Почему Вы дважды пишете 'лет', а в третий раз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'года'? Пишите одинаково, я же по-французски употребляю одно и то же слово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». «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Почему вы пишете: 'Она была хороша'? Недопустимо заменять слово 'красивая' словом 'хорошая'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»… Иногда он предлагал слова, которые существуют в чешском , но не в русском («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дефинировать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вместо «определять», «интенции» вместо «намерения»,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эйфоричная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(вместо «ликующая») свобода. «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Почему Вы пишете: 'Давайте'? В прекрасном английском переводе сказано – '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Let us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'»… «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Почему 'запредельный'? Пишите '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эксцессивный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'». Не «порочное», а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перверсное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и т. д.).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19165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920B2-7E55-A5CA-BD94-1C2831AA8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br>
              <a:rPr lang="ru-RU" altLang="en-US" sz="2000">
                <a:ea typeface="ＭＳ Ｐゴシック" panose="020B0600070205080204" pitchFamily="34" charset="-128"/>
              </a:rPr>
            </a:br>
            <a:r>
              <a:rPr lang="ru-RU" altLang="en-US" sz="2000">
                <a:ea typeface="ＭＳ Ｐゴシック" panose="020B0600070205080204" pitchFamily="34" charset="-128"/>
              </a:rPr>
              <a:t>Дюма</a:t>
            </a:r>
            <a:r>
              <a:rPr lang="ru-RU" altLang="en-US">
                <a:ea typeface="ＭＳ Ｐゴシック" panose="020B0600070205080204" pitchFamily="34" charset="-128"/>
              </a:rPr>
              <a:t> 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93145-D999-CAF0-2035-92AA414B9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62950" cy="5141913"/>
          </a:xfrm>
        </p:spPr>
        <p:txBody>
          <a:bodyPr/>
          <a:lstStyle/>
          <a:p>
            <a:pPr>
              <a:defRPr/>
            </a:pPr>
            <a:r>
              <a:rPr lang="ru-RU" altLang="en-US">
                <a:effectLst/>
                <a:ea typeface="ＭＳ Ｐゴシック" panose="020B0600070205080204" pitchFamily="34" charset="-128"/>
              </a:rPr>
              <a:t>"</a:t>
            </a:r>
            <a:r>
              <a:rPr lang="ru-RU" altLang="en-US" sz="1400">
                <a:effectLst/>
                <a:ea typeface="ＭＳ Ｐゴシック" panose="020B0600070205080204" pitchFamily="34" charset="-128"/>
              </a:rPr>
              <a:t>Что же касается кафедры, то это,</a:t>
            </a:r>
          </a:p>
          <a:p>
            <a:pPr>
              <a:defRPr/>
            </a:pPr>
            <a:r>
              <a:rPr lang="ru-RU" altLang="en-US" sz="1400">
                <a:effectLst/>
                <a:ea typeface="ＭＳ Ｐゴシック" panose="020B0600070205080204" pitchFamily="34" charset="-128"/>
              </a:rPr>
              <a:t> безусловно, произведение, отмеченное</a:t>
            </a:r>
          </a:p>
          <a:p>
            <a:pPr>
              <a:defRPr/>
            </a:pPr>
            <a:r>
              <a:rPr lang="ru-RU" altLang="en-US" sz="1400">
                <a:effectLst/>
                <a:ea typeface="ＭＳ Ｐゴシック" panose="020B0600070205080204" pitchFamily="34" charset="-128"/>
              </a:rPr>
              <a:t> дурным вкусом, хотя и исполненное </a:t>
            </a:r>
          </a:p>
          <a:p>
            <a:pPr>
              <a:defRPr/>
            </a:pPr>
            <a:r>
              <a:rPr lang="ru-RU" altLang="en-US" sz="1400">
                <a:effectLst/>
                <a:ea typeface="ＭＳ Ｐゴシック" panose="020B0600070205080204" pitchFamily="34" charset="-128"/>
              </a:rPr>
              <a:t>мощи и воображения; на ней </a:t>
            </a:r>
          </a:p>
          <a:p>
            <a:pPr>
              <a:defRPr/>
            </a:pPr>
            <a:r>
              <a:rPr lang="ru-RU" altLang="en-US" sz="1400">
                <a:effectLst/>
                <a:ea typeface="ＭＳ Ｐゴシック" panose="020B0600070205080204" pitchFamily="34" charset="-128"/>
              </a:rPr>
              <a:t>изображены Адам и Ева, изгоняемые из</a:t>
            </a:r>
          </a:p>
          <a:p>
            <a:pPr>
              <a:defRPr/>
            </a:pPr>
            <a:r>
              <a:rPr lang="ru-RU" altLang="en-US" sz="1400">
                <a:effectLst/>
                <a:ea typeface="ＭＳ Ｐゴシック" panose="020B0600070205080204" pitchFamily="34" charset="-128"/>
              </a:rPr>
              <a:t> земного рая ангелом и преследуемые </a:t>
            </a:r>
          </a:p>
          <a:p>
            <a:pPr>
              <a:defRPr/>
            </a:pPr>
            <a:r>
              <a:rPr lang="ru-RU" altLang="en-US" sz="1400">
                <a:effectLst/>
                <a:ea typeface="ＭＳ Ｐゴシック" panose="020B0600070205080204" pitchFamily="34" charset="-128"/>
              </a:rPr>
              <a:t>Смертью. Змей, хвост которого волочится </a:t>
            </a:r>
          </a:p>
          <a:p>
            <a:pPr>
              <a:defRPr/>
            </a:pPr>
            <a:r>
              <a:rPr lang="ru-RU" altLang="en-US" sz="1400">
                <a:effectLst/>
                <a:ea typeface="ＭＳ Ｐゴシック" panose="020B0600070205080204" pitchFamily="34" charset="-128"/>
              </a:rPr>
              <a:t>у ног тех, кого он соблазнил, смело ползет</a:t>
            </a:r>
          </a:p>
          <a:p>
            <a:pPr>
              <a:defRPr/>
            </a:pPr>
            <a:r>
              <a:rPr lang="ru-RU" altLang="en-US" sz="1400">
                <a:effectLst/>
                <a:ea typeface="ＭＳ Ｐゴシック" panose="020B0600070205080204" pitchFamily="34" charset="-128"/>
              </a:rPr>
              <a:t> вверх, обвиваясь вокруг ствола дерева, </a:t>
            </a:r>
          </a:p>
          <a:p>
            <a:pPr>
              <a:defRPr/>
            </a:pPr>
            <a:r>
              <a:rPr lang="ru-RU" altLang="en-US" sz="1400">
                <a:effectLst/>
                <a:ea typeface="ＭＳ Ｐゴシック" panose="020B0600070205080204" pitchFamily="34" charset="-128"/>
              </a:rPr>
              <a:t>но там, на венчающей части балдахина, </a:t>
            </a:r>
          </a:p>
          <a:p>
            <a:pPr>
              <a:defRPr/>
            </a:pPr>
            <a:r>
              <a:rPr lang="ru-RU" altLang="en-US" sz="1400">
                <a:effectLst/>
                <a:ea typeface="ＭＳ Ｐゴシック" panose="020B0600070205080204" pitchFamily="34" charset="-128"/>
              </a:rPr>
              <a:t>его голова будет раздавлена ножкой </a:t>
            </a:r>
          </a:p>
          <a:p>
            <a:pPr>
              <a:defRPr/>
            </a:pPr>
            <a:r>
              <a:rPr lang="ru-RU" altLang="en-US" sz="1400">
                <a:effectLst/>
                <a:ea typeface="ＭＳ Ｐゴシック" panose="020B0600070205080204" pitchFamily="34" charset="-128"/>
              </a:rPr>
              <a:t>младенца Иисуса, которого испуганно </a:t>
            </a:r>
          </a:p>
          <a:p>
            <a:pPr>
              <a:defRPr/>
            </a:pPr>
            <a:r>
              <a:rPr lang="ru-RU" altLang="en-US" sz="1400">
                <a:effectLst/>
                <a:ea typeface="ＭＳ Ｐゴシック" panose="020B0600070205080204" pitchFamily="34" charset="-128"/>
              </a:rPr>
              <a:t>прижимает к себе мать. Создателю этой </a:t>
            </a:r>
          </a:p>
          <a:p>
            <a:pPr>
              <a:defRPr/>
            </a:pPr>
            <a:r>
              <a:rPr lang="ru-RU" altLang="en-US" sz="1400">
                <a:effectLst/>
                <a:ea typeface="ＭＳ Ｐゴシック" panose="020B0600070205080204" pitchFamily="34" charset="-128"/>
              </a:rPr>
              <a:t>кафедры Хендрику Вербрюггену </a:t>
            </a:r>
          </a:p>
          <a:p>
            <a:pPr>
              <a:defRPr/>
            </a:pPr>
            <a:r>
              <a:rPr lang="ru-RU" altLang="en-US" sz="1400">
                <a:effectLst/>
                <a:ea typeface="ＭＳ Ｐゴシック" panose="020B0600070205080204" pitchFamily="34" charset="-128"/>
              </a:rPr>
              <a:t>потребовалось двадцать лет, чтобы </a:t>
            </a:r>
          </a:p>
          <a:p>
            <a:pPr>
              <a:defRPr/>
            </a:pPr>
            <a:r>
              <a:rPr lang="ru-RU" altLang="en-US" sz="1400">
                <a:effectLst/>
                <a:ea typeface="ＭＳ Ｐゴシック" panose="020B0600070205080204" pitchFamily="34" charset="-128"/>
              </a:rPr>
              <a:t>выполнить ее по заказу иезуитов из </a:t>
            </a:r>
          </a:p>
          <a:p>
            <a:pPr>
              <a:defRPr/>
            </a:pPr>
            <a:r>
              <a:rPr lang="ru-RU" altLang="en-US" sz="1400">
                <a:effectLst/>
                <a:ea typeface="ＭＳ Ｐゴシック" panose="020B0600070205080204" pitchFamily="34" charset="-128"/>
              </a:rPr>
              <a:t>Лёвена. Мария Терезия купила ее у них и </a:t>
            </a:r>
          </a:p>
          <a:p>
            <a:pPr>
              <a:defRPr/>
            </a:pPr>
            <a:r>
              <a:rPr lang="ru-RU" altLang="en-US" sz="1400">
                <a:effectLst/>
                <a:ea typeface="ＭＳ Ｐゴシック" panose="020B0600070205080204" pitchFamily="34" charset="-128"/>
              </a:rPr>
              <a:t>преподнесла в дар церкви святой Гудулы. " </a:t>
            </a:r>
            <a:endParaRPr lang="en-US" altLang="en-US" sz="1400">
              <a:effectLst/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ru-RU" altLang="en-US">
                <a:effectLst/>
                <a:ea typeface="ＭＳ Ｐゴシック" panose="020B0600070205080204" pitchFamily="34" charset="-128"/>
              </a:rPr>
              <a:t> </a:t>
            </a:r>
            <a:endParaRPr lang="en-US" altLang="en-US">
              <a:effectLst/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8435" name="Picture 3">
            <a:extLst>
              <a:ext uri="{FF2B5EF4-FFF2-40B4-BE49-F238E27FC236}">
                <a16:creationId xmlns:a16="http://schemas.microsoft.com/office/drawing/2014/main" id="{95754873-702D-5773-06C0-A40B965BF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-7938"/>
            <a:ext cx="418465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2B6C6-D165-DFBF-F2DA-2CD4AA2A7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en-US">
                <a:ea typeface="ＭＳ Ｐゴシック" panose="020B0600070205080204" pitchFamily="34" charset="-128"/>
              </a:rPr>
              <a:t>Ложные друзья переводчика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38862-EEAA-6F8A-0FFA-B83E6187D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b="1" dirty="0">
                <a:effectLst/>
                <a:ea typeface="ＭＳ Ｐゴシック" panose="020B0600070205080204" pitchFamily="34" charset="-128"/>
              </a:rPr>
              <a:t>CASINO</a:t>
            </a:r>
            <a:r>
              <a:rPr lang="ru-RU" altLang="en-US" sz="1400" b="1" dirty="0">
                <a:effectLst/>
                <a:ea typeface="ＭＳ Ｐゴシック" panose="020B0600070205080204" pitchFamily="34" charset="-128"/>
              </a:rPr>
              <a:t> (</a:t>
            </a:r>
            <a:r>
              <a:rPr lang="en-US" altLang="en-US" sz="1400" b="1" dirty="0">
                <a:effectLst/>
                <a:ea typeface="ＭＳ Ｐゴシック" panose="020B0600070205080204" pitchFamily="34" charset="-128"/>
              </a:rPr>
              <a:t>m</a:t>
            </a:r>
            <a:r>
              <a:rPr lang="ru-RU" altLang="en-US" sz="1400" b="1" dirty="0">
                <a:effectLst/>
                <a:ea typeface="ＭＳ Ｐゴシック" panose="020B0600070205080204" pitchFamily="34" charset="-128"/>
              </a:rPr>
              <a:t>) – НЕ КАЗИНО, А ЗАГОРОДНЫЙ ДОМ</a:t>
            </a:r>
            <a:endParaRPr lang="en-US" altLang="en-US" sz="1400" dirty="0">
              <a:effectLst/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ru-RU" altLang="en-US" sz="1400" b="1" dirty="0">
                <a:effectLst/>
                <a:ea typeface="ＭＳ Ｐゴシック" panose="020B0600070205080204" pitchFamily="34" charset="-128"/>
              </a:rPr>
              <a:t> </a:t>
            </a:r>
            <a:endParaRPr lang="en-US" altLang="en-US" sz="1400" dirty="0">
              <a:effectLst/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sz="1400" b="1" dirty="0">
                <a:effectLst/>
                <a:ea typeface="ＭＳ Ｐゴシック" panose="020B0600070205080204" pitchFamily="34" charset="-128"/>
              </a:rPr>
              <a:t>MAITRE D</a:t>
            </a:r>
            <a:r>
              <a:rPr lang="ru-RU" altLang="en-US" sz="1400" b="1" dirty="0">
                <a:effectLst/>
                <a:ea typeface="ＭＳ Ｐゴシック" panose="020B0600070205080204" pitchFamily="34" charset="-128"/>
              </a:rPr>
              <a:t>’</a:t>
            </a:r>
            <a:r>
              <a:rPr lang="en-US" altLang="ja-JP" sz="1400" b="1" dirty="0">
                <a:effectLst/>
                <a:ea typeface="ＭＳ Ｐゴシック" panose="020B0600070205080204" pitchFamily="34" charset="-128"/>
              </a:rPr>
              <a:t>HOTEL</a:t>
            </a:r>
            <a:r>
              <a:rPr lang="ru-RU" altLang="ja-JP" sz="1400" b="1" dirty="0">
                <a:effectLst/>
                <a:ea typeface="ＭＳ Ｐゴシック" panose="020B0600070205080204" pitchFamily="34" charset="-128"/>
              </a:rPr>
              <a:t> (</a:t>
            </a:r>
            <a:r>
              <a:rPr lang="en-US" altLang="ja-JP" sz="1400" b="1" dirty="0">
                <a:effectLst/>
                <a:ea typeface="ＭＳ Ｐゴシック" panose="020B0600070205080204" pitchFamily="34" charset="-128"/>
              </a:rPr>
              <a:t>m</a:t>
            </a:r>
            <a:r>
              <a:rPr lang="ru-RU" altLang="ja-JP" sz="1400" b="1" dirty="0">
                <a:effectLst/>
                <a:ea typeface="ＭＳ Ｐゴシック" panose="020B0600070205080204" pitchFamily="34" charset="-128"/>
              </a:rPr>
              <a:t>) – НЕ МЕТРДОТЕЛЬ, А ТРАКТИРЩИК</a:t>
            </a:r>
            <a:endParaRPr lang="en-US" altLang="ja-JP" sz="1400" dirty="0">
              <a:effectLst/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ru-RU" altLang="en-US" sz="1400" b="1" dirty="0">
                <a:effectLst/>
                <a:ea typeface="ＭＳ Ｐゴシック" panose="020B0600070205080204" pitchFamily="34" charset="-128"/>
              </a:rPr>
              <a:t> </a:t>
            </a:r>
            <a:endParaRPr lang="en-US" altLang="en-US" sz="1400" dirty="0">
              <a:effectLst/>
              <a:ea typeface="ＭＳ Ｐゴシック" panose="020B0600070205080204" pitchFamily="34" charset="-128"/>
            </a:endParaRPr>
          </a:p>
          <a:p>
            <a:pPr marL="0" indent="0">
              <a:buNone/>
              <a:defRPr/>
            </a:pPr>
            <a:r>
              <a:rPr lang="ru-RU" altLang="en-US" sz="1400" b="1" dirty="0">
                <a:effectLst/>
                <a:ea typeface="ＭＳ Ｐゴシック" panose="020B0600070205080204" pitchFamily="34" charset="-128"/>
              </a:rPr>
              <a:t> </a:t>
            </a:r>
            <a:r>
              <a:rPr lang="ru-RU" altLang="en-US" sz="1400" dirty="0">
                <a:effectLst/>
                <a:ea typeface="ＭＳ Ｐゴシック" panose="020B0600070205080204" pitchFamily="34" charset="-128"/>
              </a:rPr>
              <a:t>    </a:t>
            </a:r>
            <a:r>
              <a:rPr lang="en-US" altLang="en-US" sz="1400" b="1" dirty="0">
                <a:effectLst/>
                <a:ea typeface="ＭＳ Ｐゴシック" panose="020B0600070205080204" pitchFamily="34" charset="-128"/>
              </a:rPr>
              <a:t>FABRIQUE</a:t>
            </a:r>
            <a:r>
              <a:rPr lang="ru-RU" altLang="en-US" sz="1400" b="1" dirty="0">
                <a:effectLst/>
                <a:ea typeface="ＭＳ Ｐゴシック" panose="020B0600070205080204" pitchFamily="34" charset="-128"/>
              </a:rPr>
              <a:t> (</a:t>
            </a:r>
            <a:r>
              <a:rPr lang="en-US" altLang="en-US" sz="1400" b="1" dirty="0">
                <a:effectLst/>
                <a:ea typeface="ＭＳ Ｐゴシック" panose="020B0600070205080204" pitchFamily="34" charset="-128"/>
              </a:rPr>
              <a:t>f</a:t>
            </a:r>
            <a:r>
              <a:rPr lang="ru-RU" altLang="en-US" sz="1400" b="1" dirty="0">
                <a:effectLst/>
                <a:ea typeface="ＭＳ Ｐゴシック" panose="020B0600070205080204" pitchFamily="34" charset="-128"/>
              </a:rPr>
              <a:t>) – НЕ ФАБРИКА, </a:t>
            </a:r>
            <a:r>
              <a:rPr lang="en-US" altLang="en-US" sz="1400" b="1" dirty="0">
                <a:effectLst/>
                <a:ea typeface="ＭＳ Ｐゴシック" panose="020B0600070205080204" pitchFamily="34" charset="-128"/>
              </a:rPr>
              <a:t>A </a:t>
            </a:r>
            <a:r>
              <a:rPr lang="ru-RU" altLang="en-US" sz="1400" b="1" dirty="0">
                <a:effectLst/>
                <a:ea typeface="ＭＳ Ｐゴシック" panose="020B0600070205080204" pitchFamily="34" charset="-128"/>
              </a:rPr>
              <a:t>РАЗВАЛИНЫ НА ФОНЕ ПЕЙЗАЖА</a:t>
            </a:r>
            <a:endParaRPr lang="en-US" altLang="en-US" sz="1400" dirty="0">
              <a:effectLst/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ru-RU" altLang="en-US" sz="1400" b="1" dirty="0">
                <a:effectLst/>
                <a:ea typeface="ＭＳ Ｐゴシック" panose="020B0600070205080204" pitchFamily="34" charset="-128"/>
              </a:rPr>
              <a:t> </a:t>
            </a:r>
            <a:endParaRPr lang="en-US" altLang="en-US" sz="1400" dirty="0">
              <a:effectLst/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sz="1400" b="1" dirty="0">
                <a:effectLst/>
                <a:ea typeface="ＭＳ Ｐゴシック" panose="020B0600070205080204" pitchFamily="34" charset="-128"/>
              </a:rPr>
              <a:t>CANONS</a:t>
            </a:r>
            <a:r>
              <a:rPr lang="ru-RU" altLang="en-US" sz="1400" b="1" dirty="0">
                <a:effectLst/>
                <a:ea typeface="ＭＳ Ｐゴシック" panose="020B0600070205080204" pitchFamily="34" charset="-128"/>
              </a:rPr>
              <a:t> (</a:t>
            </a:r>
            <a:r>
              <a:rPr lang="en-US" altLang="en-US" sz="1400" b="1" dirty="0">
                <a:effectLst/>
                <a:ea typeface="ＭＳ Ｐゴシック" panose="020B0600070205080204" pitchFamily="34" charset="-128"/>
              </a:rPr>
              <a:t>m</a:t>
            </a:r>
            <a:r>
              <a:rPr lang="ru-RU" altLang="en-US" sz="1400" b="1" dirty="0">
                <a:effectLst/>
                <a:ea typeface="ＭＳ Ｐゴシック" panose="020B0600070205080204" pitchFamily="34" charset="-128"/>
              </a:rPr>
              <a:t>) – НЕ КАНОНЫ (ПРАВИЛА), А ПУШКИ</a:t>
            </a:r>
            <a:endParaRPr lang="en-US" altLang="en-US" sz="1400" dirty="0">
              <a:effectLst/>
              <a:ea typeface="ＭＳ Ｐゴシック" panose="020B0600070205080204" pitchFamily="34" charset="-128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altLang="en-US" sz="2000" b="1" dirty="0">
                <a:effectLst/>
                <a:ea typeface="ＭＳ Ｐゴシック" panose="020B0600070205080204" pitchFamily="34" charset="-128"/>
              </a:rPr>
              <a:t>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погиб недалеко от Вердена во время газовой атаки весной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1916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Никого не слушая, отказывался сбрить бороду. По словам трех сестер, </a:t>
            </a: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посмертная маска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Буки напоминала сито.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погиб 1916 году неподалеку от Вердена во время газовой атаки. Не считаясь ни с какими приказами, он отказался сбрить бороду. Его </a:t>
            </a: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противогаз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по словам его трех сестер, пропускал все как решето.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МТ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en-US" sz="2000" dirty="0">
              <a:effectLst/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20F3D78-BC95-FE44-B937-64F1219EC3BF}">
  <we:reference id="4b785c87-866c-4bad-85d8-5d1ae467ac9a" version="3.14.0.0" store="EXCatalog" storeType="EXCatalog"/>
  <we:alternateReferences>
    <we:reference id="WA104381909" version="3.14.0.0" store="en-GB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3865</TotalTime>
  <Words>2704</Words>
  <Application>Microsoft Office PowerPoint</Application>
  <PresentationFormat>Předvádění na obrazovce (4:3)</PresentationFormat>
  <Paragraphs>166</Paragraphs>
  <Slides>28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7" baseType="lpstr">
      <vt:lpstr>ＭＳ Ｐゴシック</vt:lpstr>
      <vt:lpstr>Aptos</vt:lpstr>
      <vt:lpstr>Arial</vt:lpstr>
      <vt:lpstr>Calibri</vt:lpstr>
      <vt:lpstr>Roboto</vt:lpstr>
      <vt:lpstr>Times New Roman</vt:lpstr>
      <vt:lpstr>Verdana</vt:lpstr>
      <vt:lpstr>Wingdings</vt:lpstr>
      <vt:lpstr>Globe</vt:lpstr>
      <vt:lpstr>Перевести нельзя выкинуть</vt:lpstr>
      <vt:lpstr>МОИ ПЕРЕВОДЫ</vt:lpstr>
      <vt:lpstr>Кредо переводчика</vt:lpstr>
      <vt:lpstr>НЕЗНАНИЕ ИСТОРИЧЕСКОГО КОНТЕКСТА: </vt:lpstr>
      <vt:lpstr>НЕЗНАНИЕ ИСТОРИЧЕСКОГО КОНТЕКСТА</vt:lpstr>
      <vt:lpstr>ОШИБКИ ПЕРЕВОДЧИКА ОТ САМОНАДЕЯННОСТИ ИЛИ НЕВНИМАТЕЛЬНОСТИ: </vt:lpstr>
      <vt:lpstr> МОИ ОШИБКИ ПРИ ПЕРЕВОДЕ М. КУНДЕРЫ</vt:lpstr>
      <vt:lpstr> Дюма </vt:lpstr>
      <vt:lpstr>Ложные друзья переводчика</vt:lpstr>
      <vt:lpstr>ЛОВУШКА БУКВАЛЬНОГО ПЕРЕВОДА </vt:lpstr>
      <vt:lpstr>Буквальный перевод</vt:lpstr>
      <vt:lpstr>КАЛАМБУРЫ, ИГРА СЛОВ </vt:lpstr>
      <vt:lpstr>НЕВЕРОЯТНЫЕ ПРИКЛЮЧЕНИЯ ФАКИРА, ЗАПЕРТОГО В ШКАФУ ИКЕА</vt:lpstr>
      <vt:lpstr>М. Кундера:Творения и пауки Из книги: Преданные завещания</vt:lpstr>
      <vt:lpstr>Жапризо  «Одержимый женщинами» (La passion des femmes)</vt:lpstr>
      <vt:lpstr>Prezentace aplikace PowerPoint</vt:lpstr>
      <vt:lpstr>Prezentace aplikace PowerPoint</vt:lpstr>
      <vt:lpstr>Prezentace aplikace PowerPoint</vt:lpstr>
      <vt:lpstr>Факсы Милана Кундеры</vt:lpstr>
      <vt:lpstr>Факсы Милана Кундеры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Перевести нельзя выкинуть</dc:title>
  <dc:creator>Pavel Dolukhanov</dc:creator>
  <cp:lastModifiedBy>Jekatěrina Mikešová</cp:lastModifiedBy>
  <cp:revision>59</cp:revision>
  <dcterms:created xsi:type="dcterms:W3CDTF">2009-05-03T16:46:33Z</dcterms:created>
  <dcterms:modified xsi:type="dcterms:W3CDTF">2024-03-26T21:26:14Z</dcterms:modified>
</cp:coreProperties>
</file>