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6" r:id="rId28"/>
    <p:sldId id="285" r:id="rId29"/>
    <p:sldId id="281" r:id="rId30"/>
    <p:sldId id="282" r:id="rId31"/>
    <p:sldId id="287" r:id="rId32"/>
    <p:sldId id="283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0F70FD-EC5A-4F67-9B1C-CC8B4BF78513}" v="31" dt="2023-10-18T07:53:34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katěrina Mikešová" userId="648b973a-7b77-410c-9287-df1883ce169f" providerId="ADAL" clId="{C50F70FD-EC5A-4F67-9B1C-CC8B4BF78513}"/>
    <pc:docChg chg="modSld">
      <pc:chgData name="Jekatěrina Mikešová" userId="648b973a-7b77-410c-9287-df1883ce169f" providerId="ADAL" clId="{C50F70FD-EC5A-4F67-9B1C-CC8B4BF78513}" dt="2023-10-18T09:59:36.514" v="308" actId="20577"/>
      <pc:docMkLst>
        <pc:docMk/>
      </pc:docMkLst>
      <pc:sldChg chg="modSp">
        <pc:chgData name="Jekatěrina Mikešová" userId="648b973a-7b77-410c-9287-df1883ce169f" providerId="ADAL" clId="{C50F70FD-EC5A-4F67-9B1C-CC8B4BF78513}" dt="2023-10-18T07:53:34.722" v="30" actId="6549"/>
        <pc:sldMkLst>
          <pc:docMk/>
          <pc:sldMk cId="2629119708" sldId="260"/>
        </pc:sldMkLst>
        <pc:spChg chg="mod">
          <ac:chgData name="Jekatěrina Mikešová" userId="648b973a-7b77-410c-9287-df1883ce169f" providerId="ADAL" clId="{C50F70FD-EC5A-4F67-9B1C-CC8B4BF78513}" dt="2023-10-18T07:53:34.722" v="30" actId="6549"/>
          <ac:spMkLst>
            <pc:docMk/>
            <pc:sldMk cId="2629119708" sldId="260"/>
            <ac:spMk id="3" creationId="{525DB107-5208-5CD2-EDCF-4BDD9D09E557}"/>
          </ac:spMkLst>
        </pc:spChg>
      </pc:sldChg>
      <pc:sldChg chg="modSp mod">
        <pc:chgData name="Jekatěrina Mikešová" userId="648b973a-7b77-410c-9287-df1883ce169f" providerId="ADAL" clId="{C50F70FD-EC5A-4F67-9B1C-CC8B4BF78513}" dt="2023-10-18T07:53:48.588" v="31" actId="20577"/>
        <pc:sldMkLst>
          <pc:docMk/>
          <pc:sldMk cId="2470192460" sldId="261"/>
        </pc:sldMkLst>
        <pc:spChg chg="mod">
          <ac:chgData name="Jekatěrina Mikešová" userId="648b973a-7b77-410c-9287-df1883ce169f" providerId="ADAL" clId="{C50F70FD-EC5A-4F67-9B1C-CC8B4BF78513}" dt="2023-10-18T07:53:48.588" v="31" actId="20577"/>
          <ac:spMkLst>
            <pc:docMk/>
            <pc:sldMk cId="2470192460" sldId="261"/>
            <ac:spMk id="3" creationId="{EA6CB8F7-089A-9B8E-0F1D-B6A24EE63D47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3:15.065" v="38" actId="20577"/>
        <pc:sldMkLst>
          <pc:docMk/>
          <pc:sldMk cId="1562136169" sldId="262"/>
        </pc:sldMkLst>
        <pc:spChg chg="mod">
          <ac:chgData name="Jekatěrina Mikešová" userId="648b973a-7b77-410c-9287-df1883ce169f" providerId="ADAL" clId="{C50F70FD-EC5A-4F67-9B1C-CC8B4BF78513}" dt="2023-10-18T09:53:15.065" v="38" actId="20577"/>
          <ac:spMkLst>
            <pc:docMk/>
            <pc:sldMk cId="1562136169" sldId="262"/>
            <ac:spMk id="3" creationId="{31525115-4C65-A4D2-8C67-A7F6FF10014F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4:43.241" v="58" actId="20577"/>
        <pc:sldMkLst>
          <pc:docMk/>
          <pc:sldMk cId="1727229349" sldId="267"/>
        </pc:sldMkLst>
        <pc:spChg chg="mod">
          <ac:chgData name="Jekatěrina Mikešová" userId="648b973a-7b77-410c-9287-df1883ce169f" providerId="ADAL" clId="{C50F70FD-EC5A-4F67-9B1C-CC8B4BF78513}" dt="2023-10-18T09:54:37.599" v="49" actId="20577"/>
          <ac:spMkLst>
            <pc:docMk/>
            <pc:sldMk cId="1727229349" sldId="267"/>
            <ac:spMk id="2" creationId="{915EAA3A-E89C-D08D-C3E8-9B0FB25419B8}"/>
          </ac:spMkLst>
        </pc:spChg>
        <pc:spChg chg="mod">
          <ac:chgData name="Jekatěrina Mikešová" userId="648b973a-7b77-410c-9287-df1883ce169f" providerId="ADAL" clId="{C50F70FD-EC5A-4F67-9B1C-CC8B4BF78513}" dt="2023-10-18T09:54:43.241" v="58" actId="20577"/>
          <ac:spMkLst>
            <pc:docMk/>
            <pc:sldMk cId="1727229349" sldId="267"/>
            <ac:spMk id="3" creationId="{A2F25788-0263-50A1-801F-4A0A305FD579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5:42.571" v="158" actId="20577"/>
        <pc:sldMkLst>
          <pc:docMk/>
          <pc:sldMk cId="1675150089" sldId="270"/>
        </pc:sldMkLst>
        <pc:spChg chg="mod">
          <ac:chgData name="Jekatěrina Mikešová" userId="648b973a-7b77-410c-9287-df1883ce169f" providerId="ADAL" clId="{C50F70FD-EC5A-4F67-9B1C-CC8B4BF78513}" dt="2023-10-18T09:55:42.571" v="158" actId="20577"/>
          <ac:spMkLst>
            <pc:docMk/>
            <pc:sldMk cId="1675150089" sldId="270"/>
            <ac:spMk id="3" creationId="{A4E91399-E294-5ABF-9E9E-3450D8C16EF9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6:27.131" v="184" actId="20577"/>
        <pc:sldMkLst>
          <pc:docMk/>
          <pc:sldMk cId="298020450" sldId="271"/>
        </pc:sldMkLst>
        <pc:spChg chg="mod">
          <ac:chgData name="Jekatěrina Mikešová" userId="648b973a-7b77-410c-9287-df1883ce169f" providerId="ADAL" clId="{C50F70FD-EC5A-4F67-9B1C-CC8B4BF78513}" dt="2023-10-18T09:56:16.149" v="176" actId="20577"/>
          <ac:spMkLst>
            <pc:docMk/>
            <pc:sldMk cId="298020450" sldId="271"/>
            <ac:spMk id="2" creationId="{99CEC2FE-DF44-ADA8-2CDF-95BF52E1B1D3}"/>
          </ac:spMkLst>
        </pc:spChg>
        <pc:spChg chg="mod">
          <ac:chgData name="Jekatěrina Mikešová" userId="648b973a-7b77-410c-9287-df1883ce169f" providerId="ADAL" clId="{C50F70FD-EC5A-4F67-9B1C-CC8B4BF78513}" dt="2023-10-18T09:56:27.131" v="184" actId="20577"/>
          <ac:spMkLst>
            <pc:docMk/>
            <pc:sldMk cId="298020450" sldId="271"/>
            <ac:spMk id="3" creationId="{ECDE7673-EF8B-24F9-2F80-7DDE26CC9A31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7:19.608" v="274" actId="6549"/>
        <pc:sldMkLst>
          <pc:docMk/>
          <pc:sldMk cId="3410293447" sldId="272"/>
        </pc:sldMkLst>
        <pc:spChg chg="mod">
          <ac:chgData name="Jekatěrina Mikešová" userId="648b973a-7b77-410c-9287-df1883ce169f" providerId="ADAL" clId="{C50F70FD-EC5A-4F67-9B1C-CC8B4BF78513}" dt="2023-10-18T09:57:19.608" v="274" actId="6549"/>
          <ac:spMkLst>
            <pc:docMk/>
            <pc:sldMk cId="3410293447" sldId="272"/>
            <ac:spMk id="3" creationId="{F490BB5F-E70D-5E9C-E9B6-9BACE2CEAF3D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7:48.386" v="275" actId="5793"/>
        <pc:sldMkLst>
          <pc:docMk/>
          <pc:sldMk cId="2098708088" sldId="274"/>
        </pc:sldMkLst>
        <pc:spChg chg="mod">
          <ac:chgData name="Jekatěrina Mikešová" userId="648b973a-7b77-410c-9287-df1883ce169f" providerId="ADAL" clId="{C50F70FD-EC5A-4F67-9B1C-CC8B4BF78513}" dt="2023-10-18T09:57:48.386" v="275" actId="5793"/>
          <ac:spMkLst>
            <pc:docMk/>
            <pc:sldMk cId="2098708088" sldId="274"/>
            <ac:spMk id="3" creationId="{116CB05D-8F73-AA3F-6FC0-C4CEE7C6A4F2}"/>
          </ac:spMkLst>
        </pc:spChg>
      </pc:sldChg>
      <pc:sldChg chg="modSp mod">
        <pc:chgData name="Jekatěrina Mikešová" userId="648b973a-7b77-410c-9287-df1883ce169f" providerId="ADAL" clId="{C50F70FD-EC5A-4F67-9B1C-CC8B4BF78513}" dt="2023-10-18T09:59:36.514" v="308" actId="20577"/>
        <pc:sldMkLst>
          <pc:docMk/>
          <pc:sldMk cId="3807548215" sldId="286"/>
        </pc:sldMkLst>
        <pc:spChg chg="mod">
          <ac:chgData name="Jekatěrina Mikešová" userId="648b973a-7b77-410c-9287-df1883ce169f" providerId="ADAL" clId="{C50F70FD-EC5A-4F67-9B1C-CC8B4BF78513}" dt="2023-10-18T09:59:36.514" v="308" actId="20577"/>
          <ac:spMkLst>
            <pc:docMk/>
            <pc:sldMk cId="3807548215" sldId="286"/>
            <ac:spMk id="3" creationId="{EE6B2DE3-367F-3D67-50DE-769ADEF717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CDEC9-FF9F-5F27-FBF5-5DC9299F7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1E3ED8-2043-7E3B-219C-9954E7C1D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2B5359-98AF-BE2A-B672-1BB220AC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D9A1EA-6A61-9F1C-1D12-941B213B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DDFA4E-6B5D-5340-8A4E-611B1872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5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EEA71-B77E-8C51-AEA8-AD76CB32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999113-55CC-7B2B-BE07-DD44190A9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A4B3D7-F3E1-F785-C7F4-0A2AA7AE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229BE1-30F4-B0AC-779E-2B3009F34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D41284-B690-BD7A-689F-2DB09970E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5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8877D6-7BBF-C855-D1EB-2C85E0047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3D26F7-DECA-CA5A-94DA-718A716DD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5AD0D-9D16-1340-735E-7E48A5949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58D248-E3FC-A851-92D3-7E02806FC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E31EF0-C768-E584-9917-B3459B02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834D9-A59E-678A-EC9E-AE5C99B3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8D6F8-5468-4AB3-9C97-5306EA348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933A3-0D9E-A4C5-C48A-DB0267EF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A2EF08-8C3D-C04D-5D16-781656FB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8AAA53-B3D8-2A48-9175-D8BC01C8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72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38459-7D34-F296-4989-1BDDA657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57F73F-1F68-A981-B83E-ADC9DC00F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B12C1-8AE0-BF69-B4C6-012E5ABAD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C099B5-D84C-B613-6043-B0429F22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5069DE-562F-AECE-7D99-0C52C155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74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A75C3-6970-931E-3B8F-1D61E726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61F86-CC9C-D9B0-21B9-B4E679EBC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F20CE9-4102-C4B3-87D6-FA85D0955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F7DD61-93C5-40C6-CA3D-77C6B235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C64ECD-3C59-53BD-FA1E-3022D4FF9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DD6165-D446-9376-5FA6-6B0316A4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66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E6B2A-E620-1674-F06E-473A8EE05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080D29-C137-F418-8AAD-E9F18F701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607E9C-6F28-54CF-FBA9-38E703534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BCC9BEA-98BE-B9E6-7D35-92AAD091B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EB25DB-48DD-9327-EDB7-DBCC602E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4FA5F4E-EBAE-645D-7AC4-BC8288EE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F01314-825C-003B-CCFE-830A238D3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620A2D-3AD9-023D-E82E-F3DDD166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89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1811C-9A94-AC29-AA5D-EF6BF104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4907CBF-4A13-F8E7-2584-93C702F5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180046-68AA-D406-3058-2C00EC7B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42DCE2-B65A-1193-7F1B-D729CA2E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45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F762B0-CD72-270F-C341-F1930ED2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0754E2-ACA8-4761-DC60-3D54CC408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A55350-BC9A-4A85-78B4-A8A1B299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7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0D684-169F-0302-0EB5-C397D6AE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B70E9-7EF0-BD19-A674-80E8F936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8AE0CE-7B68-31BE-7CDD-1F306CE8D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6D209A-2E9D-557B-96EA-6448CCBC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FC7159-FE30-6709-935F-D284E7D0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713D0B-8BD5-CDBC-927D-AC54173A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0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A0E0B-492D-59C0-9956-A7ACD9678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3651B7-CC68-CFEA-DE87-BB8632AE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B48D4A-546D-DD6A-1A63-164187515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B19CCF-8766-411D-AAE5-AA542021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43169A-F1EA-5C33-CD58-25BB9B99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F15338-8433-CBD6-194A-8C9F2950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5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A827F2-8CD2-F4B8-9A93-9F5E8F619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6A7792-0956-4EA8-9F62-F3EECAF65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AA405F-0933-4B73-D1C9-1C87D229C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C7E1D-1D73-4941-802D-86630282D29E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C05D48-3597-86A5-B39A-811E75117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65B3C2-61AD-4520-BA9B-5D257CBDD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6CC-40E9-4810-8D74-22EADC098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76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1035-24C7-C8DE-6F3F-2C5D98F0E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Научный стиль речи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A790A5-DE9E-BEB3-C38A-1D547520B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Грамматические особенности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154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43893-85BD-D875-1FC9-EA7439F4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FB698-B81B-F1E1-001C-8F62D97F8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Предложения в научном стиле длинные и сильно осложнены</a:t>
            </a:r>
          </a:p>
          <a:p>
            <a:pPr marL="0" indent="0">
              <a:buNone/>
            </a:pPr>
            <a:r>
              <a:rPr lang="ru-RU" dirty="0"/>
              <a:t>причастными и деепричастными оборотами, однородными членами, вставными и вводными конструкциями. </a:t>
            </a:r>
          </a:p>
          <a:p>
            <a:pPr marL="0" indent="0">
              <a:buNone/>
            </a:pPr>
            <a:r>
              <a:rPr lang="ru-RU" dirty="0"/>
              <a:t>Предложение стремится к максимальной семантической плотности. Такое строение предложения — требование научной речи.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3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2D151-3F2A-8D8A-D9C5-E36ECF98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Все ли в порядке с этим фрагментом?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0B9DB1-0879-ADDA-8864-44371C6E9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Концепт является основной единицей ментальности. Значения концептов составляют содержание национального языкового сознания. Совокупность концептов образует концептосферу языка. Потебня писал о концепте как о внутренней форме.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29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EAA3A-E89C-D08D-C3E8-9B0FB2541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Многословие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F25788-0263-50A1-801F-4A0A305F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Требование синтаксической развернутости и семантической плотности имеет и оборотную сторону. Помимо упомянутой вязкости, громоздкости, трудночитаемости, это требование порой порождает многословие.</a:t>
            </a:r>
          </a:p>
          <a:p>
            <a:r>
              <a:rPr lang="ru-RU" dirty="0"/>
              <a:t>Автор интуитивно ощущает, что должен писать длинно — и вольно или невольно увеличивает размер предложения без необходимости.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22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B8C2E-D6E6-5633-68A7-E33178DC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слова в тексте лишние?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29540-EE69-3443-FD6F-28F52A7C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Таким образом, можно сделать вывод о том, что при исследовании того или иного памятника письменности нельзя не принимать во внимание тот факт, что на писца воздействовало несколько факторов, которые в конечном итоге так или иначе отразились на письме.</a:t>
            </a:r>
          </a:p>
          <a:p>
            <a:r>
              <a:rPr lang="ru-RU" dirty="0"/>
              <a:t>Таким образом, на писца воздействовало несколько факторов, которые в итоге так или иначе отразились на письме.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46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ACCB8-14A2-8928-4D0E-D91B2BB1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Искусство писать – это искусство сокращать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7F4DD-5101-A991-B344-3D1184EC3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хороший научный текст создается на пересечении двух сил: неизбежного, объективно обусловленного увеличения размера предложения и стремления автора не допустить его громоздкой тяжеловесности и немотивированного многословия.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511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64021-88EE-065E-6068-220603C1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Неличный характер изложения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91399-E294-5ABF-9E9E-3450D8C16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грамматическом строе научного стиля очень слабо выражено действующее лицо.</a:t>
            </a:r>
          </a:p>
          <a:p>
            <a:r>
              <a:rPr lang="ru-RU" dirty="0"/>
              <a:t>Вопрос: как автору текста говорить о себе, именовать себя?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15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EC2FE-DF44-ADA8-2CDF-95BF52E1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E7673-EF8B-24F9-2F80-7DDE26CC9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существует несколько способов авторского самоименования: местоимения первого лица: «я» или «мы», слова типа «автор», возможен полный отказ от какого-либо самоименования. </a:t>
            </a:r>
          </a:p>
          <a:p>
            <a:r>
              <a:rPr lang="ru-RU" dirty="0"/>
              <a:t>Эволюция научного стиля осуществляется в сторону все большей неличности.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2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4C557-A95B-251C-0735-8ABCBDBBE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90BB5F-E70D-5E9C-E9B6-9BACE2CE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Обычной практикой становится употребление безличных или пассивных конструкций: </a:t>
            </a:r>
          </a:p>
          <a:p>
            <a:pPr marL="0" indent="0">
              <a:buNone/>
            </a:pPr>
            <a:r>
              <a:rPr lang="ru-RU" dirty="0"/>
              <a:t>«в ходе исследования было выявлено…» </a:t>
            </a:r>
          </a:p>
          <a:p>
            <a:pPr marL="0" indent="0">
              <a:buNone/>
            </a:pPr>
            <a:r>
              <a:rPr lang="ru-RU" dirty="0"/>
              <a:t>«эксперимент проводился в условиях…» </a:t>
            </a:r>
          </a:p>
          <a:p>
            <a:pPr marL="0" indent="0">
              <a:buNone/>
            </a:pPr>
            <a:r>
              <a:rPr lang="ru-RU" dirty="0"/>
              <a:t>«в заключение необходимо подчеркнуть…» и т. д.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Эту рекомендацию нельзя считать абсолютной: допустимыми являются и другие способы авторского самоименования.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293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AA842-ABCD-C96F-7233-FB0694A3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F8094-3BBC-4CB0-121B-9AE272601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Отрывок из повести Сергея Довлатова «Заповедник».</a:t>
            </a:r>
          </a:p>
          <a:p>
            <a:r>
              <a:rPr lang="ru-RU" b="0" i="0" dirty="0">
                <a:solidFill>
                  <a:srgbClr val="313131"/>
                </a:solidFill>
                <a:effectLst/>
                <a:latin typeface="PFBeauSansPro"/>
              </a:rPr>
              <a:t>Изложите в строго научном стиле короткий монолог главного героя повести о значении и ценности творчества А. С. Пушкина.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586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20571-5CF9-8181-DCB3-C6D49D4B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Свертывание научного текста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CB05D-8F73-AA3F-6FC0-C4CEE7C6A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222222"/>
                </a:solidFill>
                <a:effectLst/>
                <a:latin typeface="PFBeauSansPro"/>
              </a:rPr>
              <a:t>В творчестве А. С. Пушкина в русской культуре нашли отражение тенденции, свойственные более ранней европейской эпохе — эпохе Возрождения. В частности, жанр трагедии, характерный для эпохи Ренессанса (ср. трагедии У. Шекспира) нашел отражение в творчестве поэта (ср. «Маленькие трагедии») и обрел в определенной мере социальную окраску. Эмоциональная окраска лирики Пушкина также в большей степени сопоставима с творчеством Шекспира — с его сонетами, нежели, как это принято считать, с поэзией Дж. Байрона. В то же время, безусловно, в творчестве Пушкина можно найти созвучия и другим стилям, и другим эпохам. Поэма «Кавказский пленник», например, — это произведение, отмеченное несомненным влиянием романтизма байронического толка. Любопытно, что в некоторой степени те же черты характерны и для творчества И. Гете. Он тоже будто бы «живет» сразу в нескольких эпохах: с одной стороны, привносит в немецкую культуру веймарского периода достижения европейского Ренессанса XV—XVII вв. (и трагедия «Фауст» близка литературной позиции т. н. «елизаветинцев» — английских писателей конца XVI — начала XVII вв.), а с другой стороны — отдает дань сентиментализму в «Страданиях юного Вертера».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0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A6CAD-3168-4518-3367-A72DD1849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E5076-04D7-17DB-400B-C39349A4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Главная морфологическая характеристика научного стиля — резкое преобладание имени, в частности имени существительного, над глаголом.</a:t>
            </a:r>
          </a:p>
          <a:p>
            <a:r>
              <a:rPr lang="ru-RU" dirty="0"/>
              <a:t>Глагол превращается в имя.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785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887CC-4C47-3F8A-8CC5-E3A3B401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Свертываемость научного текста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FA7C-ADEE-AEB8-C857-3169F6B75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Быстро познакомиться с главной мыслью и структурой </a:t>
            </a:r>
          </a:p>
          <a:p>
            <a:r>
              <a:rPr lang="ru-RU" dirty="0"/>
              <a:t>Важно строение текста, его композиция</a:t>
            </a:r>
          </a:p>
          <a:p>
            <a:r>
              <a:rPr lang="ru-RU" dirty="0"/>
              <a:t>Строгое деление текста на микротемы, четкая смысловая и формальная связь между ними, их гармоничное количественно-качественное соотношение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9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92238-51E7-C2CD-A9E6-57474CA58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трбования к композиции научного текста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1F4F9-B9E9-0136-767C-223209E38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Какие? </a:t>
            </a:r>
          </a:p>
          <a:p>
            <a:r>
              <a:rPr lang="ru-RU" dirty="0"/>
              <a:t>функционально-смысловые части должны легко вычленяться</a:t>
            </a:r>
          </a:p>
          <a:p>
            <a:r>
              <a:rPr lang="ru-RU" dirty="0"/>
              <a:t>старое знание должно быть чѐтко отграничено от нового, добываемого в ходе исследования </a:t>
            </a:r>
          </a:p>
          <a:p>
            <a:r>
              <a:rPr lang="ru-RU" dirty="0"/>
              <a:t>материал, на котором проводится исследование, должен быть чѐтко описан, и это описание должно легко структурно выделяться. </a:t>
            </a:r>
          </a:p>
          <a:p>
            <a:r>
              <a:rPr lang="ru-RU" dirty="0"/>
              <a:t>Результат исследования (выводы) не должен быть растворен в общей ткани рассуждения, а вынесен в отдельную структурную часть.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80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51EF6-A3B9-9BD3-D617-1A595541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свертывания научного текста (своего и чужого)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967A5-7F64-B154-F409-4208F987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Жанры. Какие? </a:t>
            </a:r>
          </a:p>
          <a:p>
            <a:r>
              <a:rPr lang="ru-RU" dirty="0"/>
              <a:t>реферат</a:t>
            </a:r>
          </a:p>
          <a:p>
            <a:r>
              <a:rPr lang="ru-RU" dirty="0"/>
              <a:t>мини-реферат </a:t>
            </a:r>
          </a:p>
          <a:p>
            <a:r>
              <a:rPr lang="ru-RU" dirty="0"/>
              <a:t>автореферат </a:t>
            </a:r>
          </a:p>
          <a:p>
            <a:r>
              <a:rPr lang="ru-RU" dirty="0"/>
              <a:t>оглавление</a:t>
            </a:r>
          </a:p>
          <a:p>
            <a:r>
              <a:rPr lang="ru-RU" dirty="0"/>
              <a:t>аннотация </a:t>
            </a:r>
          </a:p>
          <a:p>
            <a:r>
              <a:rPr lang="ru-RU" dirty="0"/>
              <a:t>ключевые слова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2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2AA83-424C-EA36-8C4E-49D20BBC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Оглавление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95FB5-E894-B9ED-6DFA-C9A7302AA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указывает, что текст делится на некоторые части, </a:t>
            </a:r>
          </a:p>
          <a:p>
            <a:r>
              <a:rPr lang="ru-RU" dirty="0"/>
              <a:t>в идеале должно отражать то, как именно осуществляется тематическое и смысловое развертывание текста. </a:t>
            </a:r>
          </a:p>
          <a:p>
            <a:r>
              <a:rPr lang="ru-RU" dirty="0"/>
              <a:t>два основных требования: оно должно быть в достаточной степени дробным;  все пункты оглавления, за исключением Введения и Заключения, должны быть неформально названы, в том числе и Приложения к работе.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967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8F7A6-E1C8-61FF-981C-2FF8663C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0EEDC-09EF-8E73-C21E-E43248605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Плохое оглавление:</a:t>
            </a:r>
          </a:p>
          <a:p>
            <a:r>
              <a:rPr lang="ru-RU" dirty="0"/>
              <a:t>Введение </a:t>
            </a:r>
          </a:p>
          <a:p>
            <a:r>
              <a:rPr lang="ru-RU" dirty="0"/>
              <a:t>Глава I </a:t>
            </a:r>
          </a:p>
          <a:p>
            <a:r>
              <a:rPr lang="ru-RU" dirty="0"/>
              <a:t>Глава II </a:t>
            </a:r>
          </a:p>
          <a:p>
            <a:r>
              <a:rPr lang="ru-RU" dirty="0"/>
              <a:t>Заключение </a:t>
            </a:r>
          </a:p>
          <a:p>
            <a:r>
              <a:rPr lang="ru-RU" dirty="0"/>
              <a:t>Библиография </a:t>
            </a:r>
          </a:p>
          <a:p>
            <a:r>
              <a:rPr lang="ru-RU" dirty="0"/>
              <a:t>Приложение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52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770A7-5D01-FC03-8164-9F63A704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Хорошее оглавление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789D18-6127-6BB6-4E78-B754C00B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Введение </a:t>
            </a:r>
          </a:p>
          <a:p>
            <a:pPr marL="0" indent="0">
              <a:buNone/>
            </a:pPr>
            <a:r>
              <a:rPr lang="ru-RU" dirty="0"/>
              <a:t>Глава I. Название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  1.1. Название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  1.1.1. Название</a:t>
            </a:r>
          </a:p>
          <a:p>
            <a:pPr marL="0" indent="0">
              <a:buNone/>
            </a:pPr>
            <a:r>
              <a:rPr lang="ru-RU" dirty="0"/>
              <a:t>   1.1.2. Название </a:t>
            </a:r>
          </a:p>
          <a:p>
            <a:pPr marL="0" indent="0">
              <a:buNone/>
            </a:pPr>
            <a:r>
              <a:rPr lang="ru-RU" dirty="0"/>
              <a:t>   1.2. Название</a:t>
            </a:r>
          </a:p>
          <a:p>
            <a:pPr marL="0" indent="0">
              <a:buNone/>
            </a:pPr>
            <a:r>
              <a:rPr lang="ru-RU" dirty="0"/>
              <a:t>   1.2.1. Название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Заключение </a:t>
            </a:r>
          </a:p>
          <a:p>
            <a:pPr marL="0" indent="0">
              <a:buNone/>
            </a:pPr>
            <a:r>
              <a:rPr lang="ru-RU" dirty="0"/>
              <a:t>Источники </a:t>
            </a:r>
          </a:p>
          <a:p>
            <a:pPr marL="0" indent="0">
              <a:buNone/>
            </a:pPr>
            <a:r>
              <a:rPr lang="ru-RU" dirty="0"/>
              <a:t>Словари </a:t>
            </a:r>
          </a:p>
          <a:p>
            <a:pPr marL="0" indent="0">
              <a:buNone/>
            </a:pPr>
            <a:r>
              <a:rPr lang="ru-RU" dirty="0"/>
              <a:t>Литература </a:t>
            </a:r>
          </a:p>
          <a:p>
            <a:pPr marL="0" indent="0">
              <a:buNone/>
            </a:pPr>
            <a:r>
              <a:rPr lang="ru-RU" dirty="0"/>
              <a:t>Приложение. Название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977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93119-5FDF-0804-5E1C-079407B6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Аннотация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A0156-829C-2D81-D7F8-369AA09A6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последние десятилетия - обязательный научный мини-жанр</a:t>
            </a:r>
          </a:p>
          <a:p>
            <a:r>
              <a:rPr lang="ru-RU" dirty="0"/>
              <a:t>прилагается к научной статье, к заявке на участие в конференции, к выпускной дипломной работе. </a:t>
            </a:r>
          </a:p>
          <a:p>
            <a:r>
              <a:rPr lang="ru-RU" dirty="0"/>
              <a:t>Две функции аннотации:</a:t>
            </a:r>
          </a:p>
          <a:p>
            <a:r>
              <a:rPr lang="ru-RU" dirty="0"/>
              <a:t>кратко характеризует содержание работы, </a:t>
            </a:r>
          </a:p>
          <a:p>
            <a:r>
              <a:rPr lang="ru-RU" dirty="0"/>
              <a:t>является своего рода рекламным сообщением, цель которого -побудить читателя обратиться к ее полному тексту.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00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9AC94-27E5-8D94-52FD-3738AA69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B2DE3-367F-3D67-50DE-769ADEF71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Основа исследования: цель, соотнесенный с ней результат и материал исследования. </a:t>
            </a:r>
          </a:p>
          <a:p>
            <a:r>
              <a:rPr lang="ru-RU" dirty="0"/>
              <a:t>Эти компоненты должны быть в аннотации отражены обязательно. </a:t>
            </a:r>
          </a:p>
          <a:p>
            <a:r>
              <a:rPr lang="ru-RU" dirty="0"/>
              <a:t>В науке ценится новое. На этом новом и следует сосредоточиться в аннотации. </a:t>
            </a:r>
          </a:p>
          <a:p>
            <a:r>
              <a:rPr lang="ru-RU" dirty="0"/>
              <a:t>Новые факты ценятся больше, чем новые интерпретации.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548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0F9AD-E585-B420-0D67-8755E1879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Объем аннотации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C98BF-6A98-9C36-5C53-1E6180E6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Традиционный объем аннотации — около 500–600 слов.</a:t>
            </a:r>
          </a:p>
          <a:p>
            <a:r>
              <a:rPr lang="ru-RU" dirty="0"/>
              <a:t>Экономьте слова!</a:t>
            </a:r>
          </a:p>
          <a:p>
            <a:r>
              <a:rPr lang="ru-RU" dirty="0"/>
              <a:t>Переходите сразу к делу!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47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0EE35-9DFB-03EF-3C47-20A19E942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Плохая аннотация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71D74-6BF3-9F94-D8D9-0C6DBA52E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свете небогатого научного материала актуальным вкладом в рассмотрение проблемы сказочного персонажа представляется ранее не проводившееся целостное, системное изучение мотива чудесного рождения героя от съеденного в русском и башкирском эпосах. В работе на материале русских и башкирских сказок подробно описывается факт появления на свет чудесных детей благодаря оплодотворению через употребление в пищу рыбы, гороха, яблок, ягод, пирога и др. Анализ текстов выявил, что чаще таким образом зачинаются мальчики, появление девочек следует считать трансформацией мотива о чудесных детях.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7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8E4CE-1B39-7DDE-E00E-B389207D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Найдите глаголы в тексте: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0FEC8-26BA-ABEB-2304-A65B9C98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выявления и описания отдельных признаков слова «духовность» нами был проведѐн анализ и сопоставление словарных дефиниций в толковых и этимологических словарях, что позволило проследить за изменениями семантического объѐма исследуемой лексемы.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163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51F99-C28B-2199-0ACE-4DFBBFBF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Исправленный вариант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5C049C-BFA0-BCD3-5CA6-2762552E9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Сопоставительное изучение мотива чудесного рождения героя от съеденного в русском и башкирском эпосах ранее не проводилось. На материале русских и башкирских сказок анализируется тема чудесного оплодотворения и рождения ребенка благодаря употреблению в пищу рыбы, гороха, яблок, ягод, пирога и т. д. Установлено, что чаще таким образом описывается зачатие мальчиков, мотив рождения девочек следует считать трансформацией мотива о чудесных детях.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121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694B4-44C8-7713-5A98-139C22F3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ACB5D-6ADC-4A67-2835-910D89628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Зачем нужны ключевые слова? - Для организации автоматического поиска текстов другими исследователями.</a:t>
            </a:r>
          </a:p>
          <a:p>
            <a:r>
              <a:rPr lang="ru-RU" dirty="0"/>
              <a:t>Стандартов составления ключевых слов для научной работы нет.</a:t>
            </a:r>
          </a:p>
          <a:p>
            <a:r>
              <a:rPr lang="ru-RU" dirty="0"/>
              <a:t>Опираемся на традицию. </a:t>
            </a:r>
          </a:p>
          <a:p>
            <a:r>
              <a:rPr lang="ru-RU" dirty="0"/>
              <a:t>В список ключевых слов вносим: собственные наименования, термины и терминологические сочетания, отражающие тему и микротемы текста. </a:t>
            </a:r>
          </a:p>
          <a:p>
            <a:r>
              <a:rPr lang="ru-RU" dirty="0"/>
              <a:t>Нежелательно в список ключевых слов помещать термины слишком широкого значения: «грамматика», «русский язык», «</a:t>
            </a:r>
            <a:r>
              <a:rPr lang="ru-RU"/>
              <a:t>речь»; нетерминологичные </a:t>
            </a:r>
            <a:r>
              <a:rPr lang="ru-RU" dirty="0"/>
              <a:t>обозначения и общенаучную лексику, например: «соотношение дифференциальных и интегральных признаков фонем», «проблема автора в философии постмодернизма» и так далее.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751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F214E-891F-6C9D-A2A7-1ECAC6F34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6667F-E04A-CE67-D70B-70A6124CD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Плохо:</a:t>
            </a:r>
          </a:p>
          <a:p>
            <a:pPr marL="0" indent="0">
              <a:buNone/>
            </a:pPr>
            <a:r>
              <a:rPr lang="ru-RU" dirty="0"/>
              <a:t>Русская литература, сказки А. С. Пушкина, проблема источников, фольклор, Германия, сказки братьев Гримм.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Исправленный вариант: </a:t>
            </a:r>
          </a:p>
          <a:p>
            <a:pPr marL="0" indent="0">
              <a:buNone/>
            </a:pPr>
            <a:r>
              <a:rPr lang="ru-RU" dirty="0"/>
              <a:t>А. С. Пушкин, Я. Гримм, В. Гримм, фольклорная сказка, литературная сказка, литературные связи, литературные влияния.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09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24D98-4582-E110-F031-88CAA434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Почему для научного стиля характерно минимальное использование глаголов?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5758B-87D3-F0D0-7F46-2FF5F5E5D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Именной характер научного стиля объясним: научный текст, как правило не повествует о событиях, а именует, объясняет, вскрывает связи, устанавливает причины.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1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49A8E-C917-F423-8BF6-7F4E1CDB9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Каким делает текст обилие существительных?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DB107-5208-5CD2-EDCF-4BDD9D09E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концентрация отвлеченных имен, по достижении некоторого предела, делает текст крайне вязким, трудно воспринимаемым, лишенным внутренней жизни.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F9A21-A792-1879-0E09-5B442B4B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CB8F7-089A-9B8E-0F1D-B6A24EE6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Актуальность исследования определяется возникновением в обществе потребности в оптимизации процесса формирования коммерческих названий, в необходимости обобщения результатов исследований отечественных и зарубежных ученых в этой сфере и разработки рекомендаций по эффективной коммерческой номинации.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19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4E4DC-06BA-AFEC-F87E-8B937DC8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Родительный падеж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525115-4C65-A4D2-8C67-A7F6FF100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письменных научных текстах он по частотности превосходит даже именительный. </a:t>
            </a:r>
          </a:p>
          <a:p>
            <a:r>
              <a:rPr lang="ru-RU" dirty="0"/>
              <a:t>В самом употреблении родительного падежа нет ничего плохого, плохи цепочки родительных, когда существительные в этой падежной форме следуют одно за одним. </a:t>
            </a:r>
          </a:p>
          <a:p>
            <a:r>
              <a:rPr lang="ru-RU" dirty="0"/>
              <a:t>Эта погрешность существенно затрудняет понимание текста.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13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9BD4-8189-28C9-FF55-1F7473EB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05ABC-F2E6-B53B-AE93-EDD6F4AA1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Изучение свойств (Р. п.) жанровой модели (Р. п.) адресата (Р. п.) и выработки (Р. п.) типологии (Р. п.) текстов (Р. п.) с учетом различий (Р. п.) этой модели (Р. п.) особенно необходимы в журналистике.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35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2D8D6-1172-3BE2-1CCC-1DF2CC24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Сложные предложения как главная особенность научного стиля?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04C54-4B02-011A-4546-2E3BD6C73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Вязкость научного текста, обусловленная его слабой глагольностью, может усугубляться основной синтаксической особенностью научного стиля — полноразмерностью предложения. Часто говорят о том, что для научного стиля характерны грамматически сложные предложения. </a:t>
            </a:r>
          </a:p>
          <a:p>
            <a:endParaRPr lang="ru-RU" dirty="0"/>
          </a:p>
          <a:p>
            <a:r>
              <a:rPr lang="ru-RU" dirty="0"/>
              <a:t>Грамматически сложных и грамматически простых предложений в научном стиле примерно поровну.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762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1554</Words>
  <Application>Microsoft Office PowerPoint</Application>
  <PresentationFormat>Širokoúhlá obrazovka</PresentationFormat>
  <Paragraphs>122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PFBeauSansPro</vt:lpstr>
      <vt:lpstr>Motiv Office</vt:lpstr>
      <vt:lpstr>Научный стиль речи</vt:lpstr>
      <vt:lpstr>Prezentace aplikace PowerPoint</vt:lpstr>
      <vt:lpstr>Найдите глаголы в тексте: </vt:lpstr>
      <vt:lpstr>Почему для научного стиля характерно минимальное использование глаголов? </vt:lpstr>
      <vt:lpstr>Каким делает текст обилие существительных? </vt:lpstr>
      <vt:lpstr>Prezentace aplikace PowerPoint</vt:lpstr>
      <vt:lpstr>Родительный падеж</vt:lpstr>
      <vt:lpstr>Prezentace aplikace PowerPoint</vt:lpstr>
      <vt:lpstr>Сложные предложения как главная особенность научного стиля?  </vt:lpstr>
      <vt:lpstr>Prezentace aplikace PowerPoint</vt:lpstr>
      <vt:lpstr>Все ли в порядке с этим фрагментом? </vt:lpstr>
      <vt:lpstr>Многословие</vt:lpstr>
      <vt:lpstr>Какие слова в тексте лишние? </vt:lpstr>
      <vt:lpstr>Искусство писать – это искусство сокращать</vt:lpstr>
      <vt:lpstr>Неличный характер изложения</vt:lpstr>
      <vt:lpstr>Prezentace aplikace PowerPoint</vt:lpstr>
      <vt:lpstr>Prezentace aplikace PowerPoint</vt:lpstr>
      <vt:lpstr>Prezentace aplikace PowerPoint</vt:lpstr>
      <vt:lpstr>Свертывание научного текста</vt:lpstr>
      <vt:lpstr>Свертываемость научного текста</vt:lpstr>
      <vt:lpstr>Основные трбования к композиции научного текста</vt:lpstr>
      <vt:lpstr>Виды свертывания научного текста (своего и чужого)</vt:lpstr>
      <vt:lpstr>Оглавление</vt:lpstr>
      <vt:lpstr>Prezentace aplikace PowerPoint</vt:lpstr>
      <vt:lpstr>Хорошее оглавление</vt:lpstr>
      <vt:lpstr>Аннотация</vt:lpstr>
      <vt:lpstr>Prezentace aplikace PowerPoint</vt:lpstr>
      <vt:lpstr>Объем аннотации</vt:lpstr>
      <vt:lpstr>Плохая аннотация</vt:lpstr>
      <vt:lpstr>Исправленный вариант</vt:lpstr>
      <vt:lpstr>Ключевые слова</vt:lpstr>
      <vt:lpstr>Ключевые слова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стиль речи</dc:title>
  <dc:creator>Jekatěrina Mikešová</dc:creator>
  <cp:lastModifiedBy>Jekatěrina Mikešová</cp:lastModifiedBy>
  <cp:revision>1</cp:revision>
  <dcterms:created xsi:type="dcterms:W3CDTF">2023-10-17T13:24:15Z</dcterms:created>
  <dcterms:modified xsi:type="dcterms:W3CDTF">2023-10-18T09:59:43Z</dcterms:modified>
</cp:coreProperties>
</file>