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3" r:id="rId18"/>
    <p:sldId id="271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DD3378-59A0-CCE1-263B-1BC6DF01B9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FD2456C-3FD0-3C5C-2F0D-C0CDD286A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65EB11-A509-C867-EF76-33A4F6637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D290-C243-4293-A812-6F0632BF00C1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9E46FD-F2B9-02E6-6D67-C2B5DFA1B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F81BC8-2330-C1E1-CF79-655B01C4E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B289-F582-46BE-B4E7-BBBB219C9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932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CC34DF-2697-AC7B-AE3B-D7B860B51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73A73E4-BCB5-1CA8-E349-929B45DD0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EA3707-9F99-54C8-E46A-9618C04BE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D290-C243-4293-A812-6F0632BF00C1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15910E-1380-58FE-794F-650639731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E8D71F-2137-8E62-C1B9-22924FA41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B289-F582-46BE-B4E7-BBBB219C9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68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DA6BDD8-198A-D035-608D-C35CD0699C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BEA85AD-CA56-F1B6-D925-001D188C84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CCD9EC-5E83-C60B-2F2E-83B4A769A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D290-C243-4293-A812-6F0632BF00C1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52D3D3-5445-C2B3-60EC-5568B7960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7C9184-D7F4-9737-E3E0-AE06EF08C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B289-F582-46BE-B4E7-BBBB219C9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773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5C7A71-C434-5039-0C7D-7D2A63178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BA5BFA-79EA-ADAE-4274-C97DDB91D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53CBB0-4706-E509-28D7-6A3F37A8D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D290-C243-4293-A812-6F0632BF00C1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A2686D-6EC5-2DD8-687F-C2CAE58AF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294465-CDFF-F2E3-5D80-7DDCC0965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B289-F582-46BE-B4E7-BBBB219C9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20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12C46-A23A-156A-6982-CD3C4F4B1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E319CC-D8AC-41EB-4699-90000657B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D9A301-E451-A418-AB68-0642CBD1A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D290-C243-4293-A812-6F0632BF00C1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BA59BD-B3B8-7359-ACE6-F89185015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191499-7616-0F3E-0D15-D3BE11B0B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B289-F582-46BE-B4E7-BBBB219C9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004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AC8F2F-D452-FCE9-7CEC-DA0BEB726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992FDE-B5D2-25F0-8F6C-9D795A470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D6BD647-3C2F-8F7F-0FEB-434B4F7465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371E99-D71A-E5EA-226E-01835C332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D290-C243-4293-A812-6F0632BF00C1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C1E2BEB-70CC-78E0-9BAD-7D3FA49A7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74B5E7-1388-435A-F681-B8EC3A9A2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B289-F582-46BE-B4E7-BBBB219C9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756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63CB88-A7FD-442F-AEFA-3C31A4F83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706B84-0AE2-07DC-ECA6-99AAC39E3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1AD701A-3DAA-3166-DC42-84E3975C7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1576349-2D1E-46CD-067F-C42331CE07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D256D09-60F7-AE5E-069C-7DC882D6FF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7BE7970-A367-D297-DAB7-DA42E8781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D290-C243-4293-A812-6F0632BF00C1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CCE20A8-06ED-5333-6A9F-5E74BBD68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2E7569E-3990-C3A5-080A-2439E34D4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B289-F582-46BE-B4E7-BBBB219C9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32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B0A6F8-2EC3-7D4C-39C7-97FDBC5EB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7E6F34E-47C5-58E5-97B9-875F6568B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D290-C243-4293-A812-6F0632BF00C1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F04F24B-8E6F-00D3-9248-D5B7D6DA7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B09697-27A2-EC58-BF89-564CD76DB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B289-F582-46BE-B4E7-BBBB219C9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8787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4359660-5FEA-6932-67F0-C1B9DD0B7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D290-C243-4293-A812-6F0632BF00C1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8266FDD-072A-A963-4933-FF11E1422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0C8C0B5-7827-5C3B-8391-9BD4B24A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B289-F582-46BE-B4E7-BBBB219C9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282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57C3E0-15B9-3444-1932-4B67FEFA7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166854-B9E8-B2B2-4D06-7CF5ADD57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6281C02-ACEB-1ED5-3E63-9C2F304CD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DBE60BD-6E68-6718-A110-FC5A38B35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D290-C243-4293-A812-6F0632BF00C1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E8A512A-EC0D-23E6-557D-6EB65DDE6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433B30-4311-C604-7558-B9F4EAD75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B289-F582-46BE-B4E7-BBBB219C9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149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7B0C84-D29C-FF7B-70F2-4913F4C5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3AF45E6-36DF-2875-3759-BD6DFEEC04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9EC623-EF95-E49E-6C3D-97C4B387ED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CCA060-CE84-FDDA-DE04-28D9B457A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D290-C243-4293-A812-6F0632BF00C1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987F5AD-66D7-A273-AAF2-E02A500C3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68E500-9B25-3768-6852-0F8D0E5D0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B289-F582-46BE-B4E7-BBBB219C9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351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803556F-99DC-BE28-8348-0BC8862AF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6DA3673-DEE6-DC5A-E79E-A2E7F525F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047FAF-C9BC-67C2-DF8A-3042F10288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5D290-C243-4293-A812-6F0632BF00C1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8BA74F-93D2-581C-7269-893823757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D88BD2-62E5-98C4-B13B-77F914BA34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BB289-F582-46BE-B4E7-BBBB219C9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23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06884B-3CFD-6BB2-4772-8898D20D53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Стили русского языка. </a:t>
            </a:r>
            <a:br>
              <a:rPr lang="ru-RU" dirty="0"/>
            </a:br>
            <a:r>
              <a:rPr lang="ru-RU" dirty="0"/>
              <a:t>Научный стиль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53397C8-57B7-1D94-82D1-A93B7FC902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451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C7A2F4-AB52-E922-1ADC-EDBCBD158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Подстили научного жанра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7FBFE6-2350-1D62-7539-469B40374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собственно научный подстиль (жесткие нормы). Речевые жанры: научная статья, курсовая или дипломная работа, диссертация, автореферат диссертации, монография, учебник, энциклопедическая статья, аннотация к статье и т. д.;</a:t>
            </a:r>
          </a:p>
          <a:p>
            <a:r>
              <a:rPr lang="ru-RU" dirty="0"/>
              <a:t>научно-популярный.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048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3F92A-4583-98D9-E034-11E82C085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Книжная речь – разговорная речь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CE2B13-845D-0CC4-F661-BB1239DB3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Научный стиль относится к книжной речи независимо от того, в какой форме он представлен: устной или письменной.</a:t>
            </a:r>
          </a:p>
          <a:p>
            <a:r>
              <a:rPr lang="ru-RU" dirty="0"/>
              <a:t>Отличительная характеристика книжной речи - ее подчеркнутая правильность, то есть строгое соответствие нормам литературного языка.</a:t>
            </a:r>
          </a:p>
          <a:p>
            <a:r>
              <a:rPr lang="ru-RU" dirty="0"/>
              <a:t>Случаи колеблющейся нормы, более книжные варианты.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5578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F6F949-5815-7E67-405F-F9510AF22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Письменные жанры научного стиля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9523D4-A35A-D578-B68B-D12AC62A0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Длинные предложения</a:t>
            </a:r>
          </a:p>
          <a:p>
            <a:r>
              <a:rPr lang="ru-RU" dirty="0"/>
              <a:t>Со сложной структурой</a:t>
            </a:r>
          </a:p>
          <a:p>
            <a:r>
              <a:rPr lang="ru-RU" dirty="0"/>
              <a:t>насыщены абстрактной и специальной лексикой.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Поэтому некоторые нарушения литературной нормы могут быть здесь менее заметны в силу синтаксической и лексической усложненности.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2253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A42F57-B4CB-87A4-0D45-8FC28E9E6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Найдите ошибку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641A5C-239E-75F2-9F3B-BF33C88D4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Определяя понятие языка для специальных целей, в научных кругах до сих пор ведется широкая полемика на предмет правомерности его выделения в составе того или иного структурно-функционального образования.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Определяя понятие языка для специальных целей, исследователи до сих пор ведут широкую полемику на предмет правомерности его выделения в составе того или иного структурно-функционального образования.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35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98BD79-6156-952C-25DA-7004F2B05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Ошибки при построении ряда однородных членов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94C961-537B-21E0-52A7-312C40D48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При этом понятие индивидуально-авторского словоупотребления отграничивается от узкой трактовки понятия окказионализма.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При этом понятие индивидуально-авторского словоупотребления отграничивается от понятия окказионализма в узкой трактовке.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882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BF01B7-5ACC-9465-2B14-289C59B35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1FD1B2-078C-6129-38E7-4CBB2F1B3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Однако характер этого варьирования отличается от варьирования в области морфологии.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Однако это варьирование отличается от варьирования в области морфологии.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742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769D9B-722E-C6F3-9B51-9630372A9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Речевая недостаточность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82658B-3F33-1172-9607-9A143823A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С учетом отличий этой концепции она может быть признана актуальной.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С учетом отличий этой концепции от аналогичных она может быть признана актуальной.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82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6C99AA-6A78-125B-DBBF-112F33574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Нарушение лексической сочетаемости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457531-9E1F-9227-495E-BB2F57006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Стоит отметить, что и Л.П. Вербицкая высказывает в одной из статей подобную точку зрения. </a:t>
            </a:r>
          </a:p>
          <a:p>
            <a:endParaRPr lang="ru-RU" dirty="0"/>
          </a:p>
          <a:p>
            <a:r>
              <a:rPr lang="ru-RU" dirty="0"/>
              <a:t> Стоит отметить, что и Л.П. Вербицкая высказывает в одной из статей  подобное мнение.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170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E93F4A-8D88-F993-D954-05218DB56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Пользуйтесь словарями и справочниками!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0AD9AE-9125-BB6D-961A-5681E43A1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Русский орфографический словарь / под. ред. В. В. Лопатина, О. Е. Ивановой. 4-е изд., испр. и доп. М., 2013 (и последующие издания).</a:t>
            </a:r>
          </a:p>
          <a:p>
            <a:r>
              <a:rPr lang="ru-RU" dirty="0"/>
              <a:t>Большой орфоэпический словарь русского языка: литературное произношение и ударение начала XXI века: норма и ее варианты / М. Л. Каленчук, Л. Л. Касаткин, Р. Ф. Касаткина ; под ред. Л. Л. Касаткина. М., 2016. </a:t>
            </a:r>
          </a:p>
          <a:p>
            <a:r>
              <a:rPr lang="ru-RU" dirty="0"/>
              <a:t>Большой толковый словарь русского языка / гл. ред. С. А. Кузнецов. СПб., 1998 (и последующие издания). </a:t>
            </a:r>
          </a:p>
          <a:p>
            <a:r>
              <a:rPr lang="ru-RU" dirty="0"/>
              <a:t>Скворцов Л. И. Большой толковый словарь правильной русской речи. М., 2009. </a:t>
            </a:r>
          </a:p>
          <a:p>
            <a:r>
              <a:rPr lang="ru-RU" dirty="0"/>
              <a:t>Граудина Л. К., Ицкович В. А., Катлинская Л. П. Грамматическая правильность русской речи. Стилистический словарь вариантов. 2-е изд., испр. и доп.М., 2001.</a:t>
            </a:r>
          </a:p>
          <a:p>
            <a:r>
              <a:rPr lang="ru-RU" dirty="0"/>
              <a:t>Розенталь Д. Э., Теленкова М. А. Словарь трудностей русского языка. 11-е изд. М., 2016 (и другие издания). </a:t>
            </a:r>
          </a:p>
          <a:p>
            <a:r>
              <a:rPr lang="ru-RU" dirty="0"/>
              <a:t>Розенталь Д.Э. Справочник по русскому языку. Практическая стилистика. М., 2001 (и другие издания)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7572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807D72-C635-E7D8-556F-1EB18C4F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010D76-DE85-3456-273B-C2AB947A5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Формирование стилей и научного стиля.</a:t>
            </a:r>
          </a:p>
          <a:p>
            <a:r>
              <a:rPr lang="ru-RU" dirty="0"/>
              <a:t>Исторический подход</a:t>
            </a:r>
          </a:p>
          <a:p>
            <a:r>
              <a:rPr lang="ru-RU" dirty="0"/>
              <a:t>Научный стиль 18 – 19-го веков отличается от современного научного стиля. Чем?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231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763B29-14E5-AFEB-928A-96746261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Прочитайте краткий фрагмент научного текста и определите его особенности.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AB8E87-5038-C7D0-43D6-EA413B16F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«Уже в XVIII в. и ранее мы находим зародыши тех направлений мышления, из которых впоследствии развилась величественная картина современного языкознания. Тогда это были лишь узкие и мелкие ручейки, которые, расширяясь и углубляясь, сливались в громадный океан знания. Первоначально малые обороты спирали развития увеличивались, делая все большие круги и ускоряя свое движение».</a:t>
            </a:r>
          </a:p>
          <a:p>
            <a:pPr marL="0" indent="0" algn="r">
              <a:buNone/>
            </a:pPr>
            <a:r>
              <a:rPr lang="ru-RU" dirty="0"/>
              <a:t> </a:t>
            </a:r>
            <a:r>
              <a:rPr lang="ru-RU" i="1" dirty="0"/>
              <a:t>И.А. Бодуэн де Куртенэ, 1901 г.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472344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F14BD3-E75B-D260-138B-09CACB327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A70C4B-3674-E05A-4B52-CCD791F95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Нормы научного стиля менялись.</a:t>
            </a:r>
          </a:p>
          <a:p>
            <a:r>
              <a:rPr lang="ru-RU" dirty="0"/>
              <a:t>Сейчас научный стиль стал более строгим, более скучным, с читательской точки зрения не таким интересным.</a:t>
            </a:r>
          </a:p>
          <a:p>
            <a:r>
              <a:rPr lang="ru-RU" dirty="0"/>
              <a:t>Требования к нему стали более жесткими.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9467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6A9CC3-05EE-7A3E-DDFC-85E2138A3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Традиционные стили литературного языка.</a:t>
            </a:r>
            <a:br>
              <a:rPr lang="ru-RU" dirty="0"/>
            </a:br>
            <a:r>
              <a:rPr lang="ru-RU" dirty="0"/>
              <a:t>Какие из них являются опорными?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E6A39F-83D5-554A-FB89-EB2272760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научный стиль</a:t>
            </a:r>
          </a:p>
          <a:p>
            <a:r>
              <a:rPr lang="ru-RU" dirty="0"/>
              <a:t>официально-деловой стиль</a:t>
            </a:r>
          </a:p>
          <a:p>
            <a:r>
              <a:rPr lang="ru-RU" dirty="0"/>
              <a:t>публицистический стиль</a:t>
            </a:r>
          </a:p>
          <a:p>
            <a:r>
              <a:rPr lang="ru-RU" dirty="0"/>
              <a:t>разговорный стиль (разговорная речь)</a:t>
            </a:r>
          </a:p>
          <a:p>
            <a:r>
              <a:rPr lang="ru-RU" dirty="0"/>
              <a:t>художественный стиль (художественная речь)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32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B527BF-44D3-4E92-1D48-45197F10B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Три главные разновидности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60321E-02CB-994F-8A54-3C19ED523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 три принципиально разных типа мышления</a:t>
            </a:r>
          </a:p>
          <a:p>
            <a:r>
              <a:rPr lang="ru-RU" dirty="0"/>
              <a:t>три типа отношения к действительности </a:t>
            </a:r>
          </a:p>
          <a:p>
            <a:r>
              <a:rPr lang="ru-RU" dirty="0"/>
              <a:t>три типа функционирования слова. </a:t>
            </a:r>
          </a:p>
          <a:p>
            <a:r>
              <a:rPr lang="ru-RU" dirty="0"/>
              <a:t>Каждая из этих разновидностей речи реализует одну из основных функций речи: </a:t>
            </a:r>
          </a:p>
          <a:p>
            <a:pPr marL="0" indent="0">
              <a:buNone/>
            </a:pPr>
            <a:r>
              <a:rPr lang="ru-RU" dirty="0"/>
              <a:t>	- разговорная речь реализует функцию общения, </a:t>
            </a:r>
          </a:p>
          <a:p>
            <a:pPr marL="0" indent="0">
              <a:buNone/>
            </a:pPr>
            <a:r>
              <a:rPr lang="ru-RU" dirty="0"/>
              <a:t>	- художественная речь — воздействия, </a:t>
            </a:r>
          </a:p>
          <a:p>
            <a:pPr marL="0" indent="0">
              <a:buNone/>
            </a:pPr>
            <a:r>
              <a:rPr lang="ru-RU" dirty="0"/>
              <a:t>	- научный стиль – сообщение; </a:t>
            </a:r>
          </a:p>
          <a:p>
            <a:r>
              <a:rPr lang="ru-RU" dirty="0"/>
              <a:t>ориентация на один из трех функциональных компонентов:  эмоцию,  на образ, понятие. </a:t>
            </a:r>
            <a:r>
              <a:rPr lang="ru-RU" dirty="0">
                <a:solidFill>
                  <a:srgbClr val="00B050"/>
                </a:solidFill>
              </a:rPr>
              <a:t>Каким разновидностям стиля принадлежат эти компоненты</a:t>
            </a:r>
            <a:r>
              <a:rPr lang="ru-RU" dirty="0"/>
              <a:t>?</a:t>
            </a:r>
          </a:p>
          <a:p>
            <a:r>
              <a:rPr lang="ru-RU" dirty="0"/>
              <a:t>Производный характер остальных разновидностей.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955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1284DD-9B30-900D-66C3-611EBD408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Открытые и закрытые стили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9847BA-148E-FC5E-B1F9-5FDDCCB13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Для закрытых стилей характерно: </a:t>
            </a:r>
          </a:p>
          <a:p>
            <a:r>
              <a:rPr lang="ru-RU" dirty="0"/>
              <a:t>замкнутость; они противятся проникновению иностилевых элементов и экспрессивного начала,</a:t>
            </a:r>
          </a:p>
          <a:p>
            <a:r>
              <a:rPr lang="ru-RU" dirty="0"/>
              <a:t>однородность состава,</a:t>
            </a:r>
          </a:p>
          <a:p>
            <a:r>
              <a:rPr lang="ru-RU" dirty="0"/>
              <a:t>необщедоступность.</a:t>
            </a:r>
          </a:p>
          <a:p>
            <a:pPr marL="0" indent="0">
              <a:buNone/>
            </a:pPr>
            <a:r>
              <a:rPr lang="ru-RU" dirty="0"/>
              <a:t>Какие же это стили?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Научный стиль</a:t>
            </a:r>
          </a:p>
          <a:p>
            <a:pPr marL="0" indent="0">
              <a:buNone/>
            </a:pPr>
            <a:r>
              <a:rPr lang="ru-RU" dirty="0"/>
              <a:t>Официально-деловой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36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BF3F0-D6C9-BD2F-9712-6A5017753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E2D6A5-3A98-DF09-C714-788AB3E84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Открытые стили:</a:t>
            </a:r>
          </a:p>
          <a:p>
            <a:r>
              <a:rPr lang="ru-RU" dirty="0"/>
              <a:t>легко принимают элементы других стилей, в том числе и закрытых</a:t>
            </a:r>
          </a:p>
          <a:p>
            <a:r>
              <a:rPr lang="ru-RU" dirty="0"/>
              <a:t>они разнородны по своему языковому составу,</a:t>
            </a:r>
          </a:p>
          <a:p>
            <a:r>
              <a:rPr lang="ru-RU" dirty="0"/>
              <a:t>общедоступны. </a:t>
            </a:r>
          </a:p>
          <a:p>
            <a:r>
              <a:rPr lang="ru-RU" dirty="0"/>
              <a:t>Иностилевые элементы по-разному оцениваются в разных стилях. В открытых стилях их появление предсказуемо и допустимо, а в закрытых — наоборот. </a:t>
            </a:r>
          </a:p>
          <a:p>
            <a:r>
              <a:rPr lang="ru-RU" dirty="0"/>
              <a:t>Публицистический стиль</a:t>
            </a:r>
          </a:p>
          <a:p>
            <a:r>
              <a:rPr lang="ru-RU" dirty="0"/>
              <a:t>Разговорный стиль</a:t>
            </a:r>
          </a:p>
          <a:p>
            <a:r>
              <a:rPr lang="ru-RU" dirty="0"/>
              <a:t>Художественный стиль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9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6FBA6A-79F6-ADE6-C0CA-88609FB40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Стили не едины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4C9F40-A7A3-F370-0A0A-1FD461BA8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Письменная и устная разновидность, которые отличаются по ряду параметров</a:t>
            </a:r>
          </a:p>
          <a:p>
            <a:r>
              <a:rPr lang="ru-RU" dirty="0"/>
              <a:t>Научный стиль: письменный или устный?</a:t>
            </a:r>
          </a:p>
          <a:p>
            <a:r>
              <a:rPr lang="ru-RU" dirty="0"/>
              <a:t>Устные формы научной речи: доклад, публичная научная дискуссия</a:t>
            </a:r>
          </a:p>
          <a:p>
            <a:r>
              <a:rPr lang="ru-RU" dirty="0"/>
              <a:t>Деление на подстили и речевые жанры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951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889</Words>
  <Application>Microsoft Office PowerPoint</Application>
  <PresentationFormat>Širokoúhlá obrazovka</PresentationFormat>
  <Paragraphs>90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Стили русского языка.  Научный стиль</vt:lpstr>
      <vt:lpstr>Prezentace aplikace PowerPoint</vt:lpstr>
      <vt:lpstr>Прочитайте краткий фрагмент научного текста и определите его особенности.</vt:lpstr>
      <vt:lpstr>Prezentace aplikace PowerPoint</vt:lpstr>
      <vt:lpstr>Традиционные стили литературного языка. Какие из них являются опорными? </vt:lpstr>
      <vt:lpstr>Три главные разновидности</vt:lpstr>
      <vt:lpstr>Открытые и закрытые стили</vt:lpstr>
      <vt:lpstr>Prezentace aplikace PowerPoint</vt:lpstr>
      <vt:lpstr>Стили не едины</vt:lpstr>
      <vt:lpstr>Подстили научного жанра</vt:lpstr>
      <vt:lpstr>Книжная речь – разговорная речь</vt:lpstr>
      <vt:lpstr>Письменные жанры научного стиля</vt:lpstr>
      <vt:lpstr>Найдите ошибку </vt:lpstr>
      <vt:lpstr>Ошибки при построении ряда однородных членов</vt:lpstr>
      <vt:lpstr>Prezentace aplikace PowerPoint</vt:lpstr>
      <vt:lpstr>Речевая недостаточность</vt:lpstr>
      <vt:lpstr>Нарушение лексической сочетаемости</vt:lpstr>
      <vt:lpstr>Пользуйтесь словарями и справочниками!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Стили русского языка.  Научный стиль</dc:title>
  <dc:creator>Jekatěrina Mikešová</dc:creator>
  <cp:lastModifiedBy>Jekatěrina Mikešová</cp:lastModifiedBy>
  <cp:revision>1</cp:revision>
  <dcterms:created xsi:type="dcterms:W3CDTF">2023-10-11T07:35:09Z</dcterms:created>
  <dcterms:modified xsi:type="dcterms:W3CDTF">2023-10-11T09:17:46Z</dcterms:modified>
</cp:coreProperties>
</file>