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7" r:id="rId1"/>
  </p:sldMasterIdLst>
  <p:notesMasterIdLst>
    <p:notesMasterId r:id="rId25"/>
  </p:notesMasterIdLst>
  <p:handoutMasterIdLst>
    <p:handoutMasterId r:id="rId26"/>
  </p:handoutMasterIdLst>
  <p:sldIdLst>
    <p:sldId id="257" r:id="rId2"/>
    <p:sldId id="258" r:id="rId3"/>
    <p:sldId id="269" r:id="rId4"/>
    <p:sldId id="261" r:id="rId5"/>
    <p:sldId id="259" r:id="rId6"/>
    <p:sldId id="270" r:id="rId7"/>
    <p:sldId id="271" r:id="rId8"/>
    <p:sldId id="272" r:id="rId9"/>
    <p:sldId id="273" r:id="rId10"/>
    <p:sldId id="264" r:id="rId11"/>
    <p:sldId id="266" r:id="rId12"/>
    <p:sldId id="267" r:id="rId13"/>
    <p:sldId id="274" r:id="rId14"/>
    <p:sldId id="275" r:id="rId15"/>
    <p:sldId id="265" r:id="rId16"/>
    <p:sldId id="276" r:id="rId17"/>
    <p:sldId id="277" r:id="rId18"/>
    <p:sldId id="281" r:id="rId19"/>
    <p:sldId id="268" r:id="rId20"/>
    <p:sldId id="278" r:id="rId21"/>
    <p:sldId id="279" r:id="rId22"/>
    <p:sldId id="280" r:id="rId23"/>
    <p:sldId id="282" r:id="rId2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321" userDrawn="1">
          <p15:clr>
            <a:srgbClr val="A4A3A4"/>
          </p15:clr>
        </p15:guide>
        <p15:guide id="7" pos="5418" userDrawn="1">
          <p15:clr>
            <a:srgbClr val="A4A3A4"/>
          </p15:clr>
        </p15:guide>
        <p15:guide id="8" pos="682" userDrawn="1">
          <p15:clr>
            <a:srgbClr val="A4A3A4"/>
          </p15:clr>
        </p15:guide>
        <p15:guide id="9" pos="2766" userDrawn="1">
          <p15:clr>
            <a:srgbClr val="A4A3A4"/>
          </p15:clr>
        </p15:guide>
        <p15:guide id="10" pos="297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C8FF"/>
    <a:srgbClr val="9100DC"/>
    <a:srgbClr val="0000DC"/>
    <a:srgbClr val="F01928"/>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967" autoAdjust="0"/>
    <p:restoredTop sz="96270" autoAdjust="0"/>
  </p:normalViewPr>
  <p:slideViewPr>
    <p:cSldViewPr snapToGrid="0">
      <p:cViewPr varScale="1">
        <p:scale>
          <a:sx n="108" d="100"/>
          <a:sy n="108" d="100"/>
        </p:scale>
        <p:origin x="192" y="280"/>
      </p:cViewPr>
      <p:guideLst>
        <p:guide orient="horz" pos="1120"/>
        <p:guide orient="horz" pos="1272"/>
        <p:guide orient="horz" pos="715"/>
        <p:guide orient="horz" pos="3861"/>
        <p:guide orient="horz" pos="3944"/>
        <p:guide pos="321"/>
        <p:guide pos="5418"/>
        <p:guide pos="682"/>
        <p:guide pos="2766"/>
        <p:guide pos="2976"/>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6" d="100"/>
          <a:sy n="56" d="100"/>
        </p:scale>
        <p:origin x="180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298877" y="2900365"/>
            <a:ext cx="8521200" cy="1171580"/>
          </a:xfrm>
        </p:spPr>
        <p:txBody>
          <a:bodyPr anchor="t"/>
          <a:lstStyle>
            <a:lvl1pPr algn="l">
              <a:lnSpc>
                <a:spcPts val="3300"/>
              </a:lnSpc>
              <a:defRPr sz="3300"/>
            </a:lvl1pPr>
          </a:lstStyle>
          <a:p>
            <a:r>
              <a:rPr lang="cs-CZ" dirty="0"/>
              <a:t>Kliknutím vložíte nadpis</a:t>
            </a:r>
            <a:endParaRPr lang="cs-CZ" noProof="0" dirty="0"/>
          </a:p>
        </p:txBody>
      </p:sp>
      <p:sp>
        <p:nvSpPr>
          <p:cNvPr id="8" name="Podnadpis 2"/>
          <p:cNvSpPr>
            <a:spLocks noGrp="1"/>
          </p:cNvSpPr>
          <p:nvPr>
            <p:ph type="subTitle" idx="1" hasCustomPrompt="1"/>
          </p:nvPr>
        </p:nvSpPr>
        <p:spPr>
          <a:xfrm>
            <a:off x="298877" y="4116403"/>
            <a:ext cx="8521200" cy="698497"/>
          </a:xfrm>
        </p:spPr>
        <p:txBody>
          <a:bodyPr anchor="t"/>
          <a:lstStyle>
            <a:lvl1pPr marL="0" indent="0" algn="l">
              <a:buNone/>
              <a:defRPr lang="cs-CZ" sz="1800" b="0" dirty="0">
                <a:solidFill>
                  <a:schemeClr val="tx1"/>
                </a:solidFill>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lvl="0"/>
            <a:r>
              <a:rPr lang="cs-CZ" noProof="0" dirty="0"/>
              <a:t>Kliknutím vložíte podnadpis</a:t>
            </a:r>
          </a:p>
        </p:txBody>
      </p:sp>
      <p:pic>
        <p:nvPicPr>
          <p:cNvPr id="6" name="Grafický objekt 5">
            <a:extLst>
              <a:ext uri="{FF2B5EF4-FFF2-40B4-BE49-F238E27FC236}">
                <a16:creationId xmlns:a16="http://schemas.microsoft.com/office/drawing/2014/main" id="{601D3E6C-8A25-405E-A952-4F92A22C63D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81541" y="414000"/>
            <a:ext cx="1555860" cy="1066376"/>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17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539998" y="718713"/>
            <a:ext cx="3915001" cy="3204001"/>
          </a:xfrm>
        </p:spPr>
        <p:txBody>
          <a:bodyPr/>
          <a:lstStyle>
            <a:lvl1pPr algn="l">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539999" y="4500000"/>
            <a:ext cx="3915000" cy="1331998"/>
          </a:xfrm>
        </p:spPr>
        <p:txBody>
          <a:bodyPr lIns="0" tIns="0" rIns="0" bIns="0" numCol="1" spcCol="324000">
            <a:noAutofit/>
          </a:bodyPr>
          <a:lstStyle>
            <a:lvl1pPr algn="l">
              <a:lnSpc>
                <a:spcPts val="1350"/>
              </a:lnSpc>
              <a:defRPr sz="1125"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540543" y="4068000"/>
            <a:ext cx="3915000" cy="360000"/>
          </a:xfrm>
        </p:spPr>
        <p:txBody>
          <a:bodyPr/>
          <a:lstStyle>
            <a:lvl1pPr algn="l">
              <a:lnSpc>
                <a:spcPts val="825"/>
              </a:lnSpc>
              <a:defRPr sz="825" b="1"/>
            </a:lvl1pPr>
          </a:lstStyle>
          <a:p>
            <a:pPr lvl="0"/>
            <a:r>
              <a:rPr lang="cs-CZ" noProof="0" dirty="0"/>
              <a:t>Kliknutím vložíte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4688459" y="4500000"/>
            <a:ext cx="3915000" cy="1331998"/>
          </a:xfrm>
        </p:spPr>
        <p:txBody>
          <a:bodyPr lIns="0" tIns="0" rIns="0" bIns="0" numCol="1" spcCol="324000">
            <a:noAutofit/>
          </a:bodyPr>
          <a:lstStyle>
            <a:lvl1pPr algn="l">
              <a:lnSpc>
                <a:spcPts val="1350"/>
              </a:lnSpc>
              <a:defRPr sz="1125"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4689002" y="4068000"/>
            <a:ext cx="3915000" cy="360000"/>
          </a:xfrm>
        </p:spPr>
        <p:txBody>
          <a:bodyPr/>
          <a:lstStyle>
            <a:lvl1pPr algn="l">
              <a:lnSpc>
                <a:spcPts val="825"/>
              </a:lnSpc>
              <a:defRPr sz="825" b="1"/>
            </a:lvl1pPr>
          </a:lstStyle>
          <a:p>
            <a:pPr lvl="0"/>
            <a:r>
              <a:rPr lang="cs-CZ" noProof="0" dirty="0"/>
              <a:t>Kliknutím vložíte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4688459" y="718713"/>
            <a:ext cx="3915001" cy="3204001"/>
          </a:xfrm>
        </p:spPr>
        <p:txBody>
          <a:bodyPr/>
          <a:lstStyle>
            <a:lvl1pPr algn="l">
              <a:defRPr/>
            </a:lvl1pPr>
          </a:lstStyle>
          <a:p>
            <a:pPr lvl="0"/>
            <a:r>
              <a:rPr lang="cs-CZ" noProof="0" dirty="0"/>
              <a:t>Kliknutím vložíte text</a:t>
            </a:r>
          </a:p>
        </p:txBody>
      </p:sp>
      <p:pic>
        <p:nvPicPr>
          <p:cNvPr id="16" name="Grafický objekt 5">
            <a:extLst>
              <a:ext uri="{FF2B5EF4-FFF2-40B4-BE49-F238E27FC236}">
                <a16:creationId xmlns:a16="http://schemas.microsoft.com/office/drawing/2014/main" id="{49B4A6AC-BDF3-7A4E-AE8F-30770662C6E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933427" y="6048000"/>
            <a:ext cx="876594" cy="600812"/>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6" name="Grafický objekt 5">
            <a:extLst>
              <a:ext uri="{FF2B5EF4-FFF2-40B4-BE49-F238E27FC236}">
                <a16:creationId xmlns:a16="http://schemas.microsoft.com/office/drawing/2014/main" id="{55F562C7-770A-4DC7-96BB-3CD0DDDE67F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933427" y="6048000"/>
            <a:ext cx="876594" cy="600812"/>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1">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298876" y="2900365"/>
            <a:ext cx="3934889" cy="1171580"/>
          </a:xfrm>
        </p:spPr>
        <p:txBody>
          <a:bodyPr anchor="t"/>
          <a:lstStyle>
            <a:lvl1pPr algn="l">
              <a:lnSpc>
                <a:spcPts val="3300"/>
              </a:lnSpc>
              <a:defRPr sz="3300">
                <a:solidFill>
                  <a:srgbClr val="0000DC"/>
                </a:solidFill>
              </a:defRPr>
            </a:lvl1pPr>
          </a:lstStyle>
          <a:p>
            <a:r>
              <a:rPr lang="cs-CZ" dirty="0"/>
              <a:t>Kliknutím vložíte nadpis</a:t>
            </a:r>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298876" y="4116403"/>
            <a:ext cx="3934889" cy="698497"/>
          </a:xfrm>
        </p:spPr>
        <p:txBody>
          <a:bodyPr anchor="t"/>
          <a:lstStyle>
            <a:lvl1pPr marL="0" indent="0" algn="l">
              <a:buNone/>
              <a:defRPr lang="cs-CZ" sz="1800" b="0" dirty="0">
                <a:solidFill>
                  <a:srgbClr val="0000DC"/>
                </a:solidFill>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lvl="0"/>
            <a:r>
              <a:rPr lang="cs-CZ" noProof="0" dirty="0"/>
              <a:t>Kliknutím vložíte podnadpis</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4572000" y="1"/>
            <a:ext cx="4572000" cy="6857999"/>
          </a:xfrm>
        </p:spPr>
        <p:txBody>
          <a:bodyPr anchor="ctr"/>
          <a:lstStyle>
            <a:lvl1pPr algn="ctr">
              <a:defRPr>
                <a:solidFill>
                  <a:srgbClr val="0000DC"/>
                </a:solidFill>
              </a:defRPr>
            </a:lvl1pPr>
          </a:lstStyle>
          <a:p>
            <a:r>
              <a:rPr lang="cs-CZ" dirty="0"/>
              <a:t>Kliknutím na ikonu vložíte obrázek</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540000" y="6228000"/>
            <a:ext cx="3693765" cy="252000"/>
          </a:xfrm>
        </p:spPr>
        <p:txBody>
          <a:bodyPr/>
          <a:lstStyle>
            <a:lvl1pPr>
              <a:defRPr/>
            </a:lvl1pPr>
          </a:lstStyle>
          <a:p>
            <a:r>
              <a:rPr lang="cs-CZ"/>
              <a:t>zápatí prezentace</a:t>
            </a:r>
            <a:endParaRPr lang="cs-CZ" dirty="0"/>
          </a:p>
        </p:txBody>
      </p:sp>
      <p:pic>
        <p:nvPicPr>
          <p:cNvPr id="13" name="Grafický objekt 5">
            <a:extLst>
              <a:ext uri="{FF2B5EF4-FFF2-40B4-BE49-F238E27FC236}">
                <a16:creationId xmlns:a16="http://schemas.microsoft.com/office/drawing/2014/main" id="{FDEB639D-3D5C-464C-BDE5-B74095023DE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81541" y="414000"/>
            <a:ext cx="1555860" cy="1066376"/>
          </a:xfrm>
          <a:prstGeom prst="rect">
            <a:avLst/>
          </a:prstGeom>
        </p:spPr>
      </p:pic>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176"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4BC8FF"/>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298877" y="2900365"/>
            <a:ext cx="8521200" cy="1171580"/>
          </a:xfrm>
        </p:spPr>
        <p:txBody>
          <a:bodyPr anchor="t"/>
          <a:lstStyle>
            <a:lvl1pPr algn="l">
              <a:lnSpc>
                <a:spcPts val="3300"/>
              </a:lnSpc>
              <a:defRPr sz="33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298877" y="4116403"/>
            <a:ext cx="8521200" cy="698497"/>
          </a:xfrm>
        </p:spPr>
        <p:txBody>
          <a:bodyPr anchor="t"/>
          <a:lstStyle>
            <a:lvl1pPr marL="0" indent="0" algn="l">
              <a:buNone/>
              <a:defRPr lang="cs-CZ" sz="1800" b="0" dirty="0">
                <a:solidFill>
                  <a:schemeClr val="bg1"/>
                </a:solidFill>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lvl="0"/>
            <a:r>
              <a:rPr lang="cs-CZ" noProof="0" dirty="0"/>
              <a:t>Kliknutím vložíte podnadpis</a:t>
            </a:r>
          </a:p>
        </p:txBody>
      </p:sp>
      <p:pic>
        <p:nvPicPr>
          <p:cNvPr id="10" name="Grafický objekt 5">
            <a:extLst>
              <a:ext uri="{FF2B5EF4-FFF2-40B4-BE49-F238E27FC236}">
                <a16:creationId xmlns:a16="http://schemas.microsoft.com/office/drawing/2014/main" id="{4FA66768-9589-2949-93B3-46B2497AD2A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81541" y="414000"/>
            <a:ext cx="1555860" cy="1066375"/>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176" userDrawn="1">
          <p15:clr>
            <a:srgbClr val="FBAE40"/>
          </p15:clr>
        </p15:guide>
        <p15:guide id="3" orient="horz" pos="255" userDrawn="1">
          <p15:clr>
            <a:srgbClr val="FBAE40"/>
          </p15:clr>
        </p15:guide>
        <p15:guide id="4" pos="115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2">
    <p:bg>
      <p:bgPr>
        <a:solidFill>
          <a:srgbClr val="4BC8FF"/>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298876" y="2900365"/>
            <a:ext cx="3934889" cy="1171580"/>
          </a:xfrm>
        </p:spPr>
        <p:txBody>
          <a:bodyPr anchor="t"/>
          <a:lstStyle>
            <a:lvl1pPr algn="l">
              <a:lnSpc>
                <a:spcPts val="3300"/>
              </a:lnSpc>
              <a:defRPr sz="33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298876" y="4116403"/>
            <a:ext cx="3934889" cy="698497"/>
          </a:xfrm>
        </p:spPr>
        <p:txBody>
          <a:bodyPr anchor="t"/>
          <a:lstStyle>
            <a:lvl1pPr marL="0" indent="0" algn="l">
              <a:buNone/>
              <a:defRPr lang="cs-CZ" sz="1800" b="0" dirty="0">
                <a:solidFill>
                  <a:schemeClr val="bg1"/>
                </a:solidFill>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lvl="0"/>
            <a:r>
              <a:rPr lang="cs-CZ" noProof="0" dirty="0"/>
              <a:t>Kliknutím vložíte podnadpis</a:t>
            </a:r>
          </a:p>
        </p:txBody>
      </p:sp>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4572000" y="1"/>
            <a:ext cx="4572000" cy="6857999"/>
          </a:xfrm>
        </p:spPr>
        <p:txBody>
          <a:bodyPr anchor="ctr"/>
          <a:lstStyle>
            <a:lvl1pPr algn="ctr">
              <a:defRPr>
                <a:solidFill>
                  <a:schemeClr val="bg1"/>
                </a:solidFill>
              </a:defRPr>
            </a:lvl1pPr>
          </a:lstStyle>
          <a:p>
            <a:r>
              <a:rPr lang="cs-CZ" dirty="0"/>
              <a:t>Kliknutím na ikonu vložíte obrázek</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540000" y="6228000"/>
            <a:ext cx="3693765" cy="252000"/>
          </a:xfrm>
        </p:spPr>
        <p:txBody>
          <a:bodyPr/>
          <a:lstStyle>
            <a:lvl1pPr>
              <a:defRPr>
                <a:solidFill>
                  <a:schemeClr val="bg1"/>
                </a:solidFill>
              </a:defRPr>
            </a:lvl1pPr>
          </a:lstStyle>
          <a:p>
            <a:r>
              <a:rPr lang="cs-CZ"/>
              <a:t>zápatí prezentace</a:t>
            </a:r>
            <a:endParaRPr lang="cs-CZ" dirty="0"/>
          </a:p>
        </p:txBody>
      </p:sp>
      <p:pic>
        <p:nvPicPr>
          <p:cNvPr id="9" name="Grafický objekt 5">
            <a:extLst>
              <a:ext uri="{FF2B5EF4-FFF2-40B4-BE49-F238E27FC236}">
                <a16:creationId xmlns:a16="http://schemas.microsoft.com/office/drawing/2014/main" id="{1AAA1A5A-C954-FE43-B28E-CF7321376AA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81541" y="414000"/>
            <a:ext cx="1555860" cy="1066375"/>
          </a:xfrm>
          <a:prstGeom prst="rect">
            <a:avLst/>
          </a:prstGeom>
        </p:spPr>
      </p:pic>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176"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zní s obrázkem">
    <p:bg>
      <p:bgPr>
        <a:solidFill>
          <a:srgbClr val="4BC8FF"/>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9144000" cy="5842000"/>
          </a:xfrm>
        </p:spPr>
        <p:txBody>
          <a:bodyPr anchor="ctr"/>
          <a:lstStyle>
            <a:lvl1pPr algn="ctr">
              <a:defRPr>
                <a:solidFill>
                  <a:schemeClr val="bg1"/>
                </a:solidFill>
              </a:defRPr>
            </a:lvl1pPr>
          </a:lstStyle>
          <a:p>
            <a:r>
              <a:rPr lang="cs-CZ" dirty="0"/>
              <a:t>Kliknutím na ikonu vložíte obrázek.</a:t>
            </a:r>
          </a:p>
        </p:txBody>
      </p:sp>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540000" y="6040796"/>
            <a:ext cx="6416982" cy="510831"/>
          </a:xfrm>
        </p:spPr>
        <p:txBody>
          <a:bodyPr lIns="0" tIns="0" rIns="0" bIns="0" numCol="1" spcCol="324000">
            <a:noAutofit/>
          </a:bodyPr>
          <a:lstStyle>
            <a:lvl1pPr algn="l">
              <a:lnSpc>
                <a:spcPts val="1350"/>
              </a:lnSpc>
              <a:defRPr sz="1125" b="0">
                <a:solidFill>
                  <a:schemeClr val="bg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pic>
        <p:nvPicPr>
          <p:cNvPr id="9" name="Grafický objekt 5">
            <a:extLst>
              <a:ext uri="{FF2B5EF4-FFF2-40B4-BE49-F238E27FC236}">
                <a16:creationId xmlns:a16="http://schemas.microsoft.com/office/drawing/2014/main" id="{38E54EF0-AC4F-BE42-B3C9-EBE082A37F4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933427" y="6048000"/>
            <a:ext cx="876594" cy="600811"/>
          </a:xfrm>
          <a:prstGeom prst="rect">
            <a:avLst/>
          </a:prstGeom>
        </p:spPr>
      </p:pic>
    </p:spTree>
    <p:extLst>
      <p:ext uri="{BB962C8B-B14F-4D97-AF65-F5344CB8AC3E}">
        <p14:creationId xmlns:p14="http://schemas.microsoft.com/office/powerpoint/2010/main" val="1964211764"/>
      </p:ext>
    </p:extLst>
  </p:cSld>
  <p:clrMapOvr>
    <a:masterClrMapping/>
  </p:clrMapOvr>
  <p:extLst>
    <p:ext uri="{DCECCB84-F9BA-43D5-87BE-67443E8EF086}">
      <p15:sldGuideLst xmlns:p15="http://schemas.microsoft.com/office/powerpoint/2012/main">
        <p15:guide id="1" pos="5556" userDrawn="1">
          <p15:clr>
            <a:srgbClr val="FBAE40"/>
          </p15:clr>
        </p15:guide>
        <p15:guide id="2" orient="horz" pos="4201"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ARTS slide">
    <p:bg>
      <p:bgPr>
        <a:solidFill>
          <a:srgbClr val="4BC8FF"/>
        </a:solidFill>
        <a:effectLst/>
      </p:bgPr>
    </p:bg>
    <p:spTree>
      <p:nvGrpSpPr>
        <p:cNvPr id="1" name=""/>
        <p:cNvGrpSpPr/>
        <p:nvPr/>
      </p:nvGrpSpPr>
      <p:grpSpPr>
        <a:xfrm>
          <a:off x="0" y="0"/>
          <a:ext cx="0" cy="0"/>
          <a:chOff x="0" y="0"/>
          <a:chExt cx="0" cy="0"/>
        </a:xfrm>
      </p:grpSpPr>
      <p:pic>
        <p:nvPicPr>
          <p:cNvPr id="2" name="Grafický objekt 1">
            <a:extLst>
              <a:ext uri="{FF2B5EF4-FFF2-40B4-BE49-F238E27FC236}">
                <a16:creationId xmlns:a16="http://schemas.microsoft.com/office/drawing/2014/main" id="{99DDF373-DAF6-45FC-9BE7-AC33B6CEFD7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505600" y="2012703"/>
            <a:ext cx="4132799" cy="2832593"/>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5ECF17BA-4CC0-425F-84EE-ED5FF94C78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1017" y="2731338"/>
            <a:ext cx="5381966" cy="1395324"/>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540000" y="6228000"/>
            <a:ext cx="5940000" cy="252000"/>
          </a:xfrm>
        </p:spPr>
        <p:txBody>
          <a:bodyPr/>
          <a:lstStyle>
            <a:lvl1pPr>
              <a:defRPr sz="9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540000" y="1692002"/>
            <a:ext cx="8064900" cy="4139998"/>
          </a:xfrm>
          <a:prstGeom prst="rect">
            <a:avLst/>
          </a:prstGeom>
        </p:spPr>
        <p:txBody>
          <a:bodyPr/>
          <a:lstStyle>
            <a:lvl1pPr marL="189000" indent="-135000">
              <a:lnSpc>
                <a:spcPts val="2700"/>
              </a:lnSpc>
              <a:buClr>
                <a:schemeClr val="tx2"/>
              </a:buClr>
              <a:buSzPct val="100000"/>
              <a:buFont typeface="Arial" panose="020B0604020202020204" pitchFamily="34" charset="0"/>
              <a:buChar char="̶"/>
              <a:defRPr b="0"/>
            </a:lvl1pPr>
            <a:lvl2pPr marL="378000" indent="-135000">
              <a:lnSpc>
                <a:spcPct val="100000"/>
              </a:lnSpc>
              <a:buClr>
                <a:schemeClr val="tx2"/>
              </a:buClr>
              <a:buFont typeface="Arial" panose="020B0604020202020204" pitchFamily="34" charset="0"/>
              <a:buChar char="̶"/>
              <a:defRPr sz="1500"/>
            </a:lvl2pPr>
            <a:lvl3pPr marL="685800" indent="0">
              <a:lnSpc>
                <a:spcPct val="100000"/>
              </a:lnSpc>
              <a:buNone/>
              <a:defRPr sz="12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9" name="Grafický objekt 5">
            <a:extLst>
              <a:ext uri="{FF2B5EF4-FFF2-40B4-BE49-F238E27FC236}">
                <a16:creationId xmlns:a16="http://schemas.microsoft.com/office/drawing/2014/main" id="{DD44EFF6-9EB3-1644-9EA5-40F4E97B9A4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933427" y="6048000"/>
            <a:ext cx="876594" cy="600812"/>
          </a:xfrm>
          <a:prstGeom prst="rect">
            <a:avLst/>
          </a:prstGeom>
        </p:spPr>
      </p:pic>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32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9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540544" y="1296001"/>
            <a:ext cx="8064104" cy="271576"/>
          </a:xfrm>
        </p:spPr>
        <p:txBody>
          <a:bodyPr lIns="0" tIns="0" rIns="0" bIns="0">
            <a:noAutofit/>
          </a:bodyPr>
          <a:lstStyle>
            <a:lvl1pPr algn="l">
              <a:lnSpc>
                <a:spcPts val="1725"/>
              </a:lnSpc>
              <a:defRPr sz="1500" b="0">
                <a:solidFill>
                  <a:schemeClr val="tx2"/>
                </a:solidFill>
              </a:defRPr>
            </a:lvl1pPr>
          </a:lstStyle>
          <a:p>
            <a:pPr lvl="0"/>
            <a:r>
              <a:rPr lang="cs-CZ" noProof="0" dirty="0"/>
              <a:t>Kliknutím vložíte podnadpis</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540000" y="1692002"/>
            <a:ext cx="8064900" cy="4139998"/>
          </a:xfrm>
          <a:prstGeom prst="rect">
            <a:avLst/>
          </a:prstGeom>
        </p:spPr>
        <p:txBody>
          <a:bodyPr/>
          <a:lstStyle>
            <a:lvl1pPr marL="189000" indent="-135000">
              <a:lnSpc>
                <a:spcPts val="2700"/>
              </a:lnSpc>
              <a:buClr>
                <a:schemeClr val="tx2"/>
              </a:buClr>
              <a:buSzPct val="100000"/>
              <a:buFont typeface="Arial" panose="020B0604020202020204" pitchFamily="34" charset="0"/>
              <a:buChar char="̶"/>
              <a:defRPr b="0"/>
            </a:lvl1pPr>
            <a:lvl2pPr marL="378000" indent="-135000">
              <a:lnSpc>
                <a:spcPct val="100000"/>
              </a:lnSpc>
              <a:buClr>
                <a:schemeClr val="tx2"/>
              </a:buClr>
              <a:buFont typeface="Arial" panose="020B0604020202020204" pitchFamily="34" charset="0"/>
              <a:buChar char="̶"/>
              <a:defRPr sz="1500"/>
            </a:lvl2pPr>
            <a:lvl3pPr marL="685800" indent="0">
              <a:lnSpc>
                <a:spcPct val="100000"/>
              </a:lnSpc>
              <a:buNone/>
              <a:defRPr sz="12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9" name="Grafický objekt 5">
            <a:extLst>
              <a:ext uri="{FF2B5EF4-FFF2-40B4-BE49-F238E27FC236}">
                <a16:creationId xmlns:a16="http://schemas.microsoft.com/office/drawing/2014/main" id="{2BC1F0D1-206B-6840-865D-185BADC088C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933427" y="6048000"/>
            <a:ext cx="876594" cy="600812"/>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540000" y="1701505"/>
            <a:ext cx="3914999" cy="4139998"/>
          </a:xfrm>
          <a:prstGeom prst="rect">
            <a:avLst/>
          </a:prstGeom>
        </p:spPr>
        <p:txBody>
          <a:bodyPr/>
          <a:lstStyle>
            <a:lvl1pPr marL="189000" indent="-135000">
              <a:lnSpc>
                <a:spcPts val="2700"/>
              </a:lnSpc>
              <a:buClr>
                <a:schemeClr val="tx2"/>
              </a:buClr>
              <a:buSzPct val="100000"/>
              <a:buFont typeface="Arial" panose="020B0604020202020204" pitchFamily="34" charset="0"/>
              <a:buChar char="̶"/>
              <a:defRPr b="0"/>
            </a:lvl1pPr>
            <a:lvl2pPr marL="378000" indent="-135000">
              <a:lnSpc>
                <a:spcPct val="100000"/>
              </a:lnSpc>
              <a:buClr>
                <a:schemeClr val="tx2"/>
              </a:buClr>
              <a:buFont typeface="Arial" panose="020B0604020202020204" pitchFamily="34" charset="0"/>
              <a:buChar char="̶"/>
              <a:defRPr sz="1500"/>
            </a:lvl2pPr>
            <a:lvl3pPr marL="685800" indent="0">
              <a:lnSpc>
                <a:spcPct val="100000"/>
              </a:lnSpc>
              <a:buNone/>
              <a:defRPr sz="12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4688460" y="1701505"/>
            <a:ext cx="3914999" cy="4139998"/>
          </a:xfrm>
          <a:prstGeom prst="rect">
            <a:avLst/>
          </a:prstGeom>
        </p:spPr>
        <p:txBody>
          <a:bodyPr/>
          <a:lstStyle>
            <a:lvl1pPr marL="189000" indent="-135000">
              <a:lnSpc>
                <a:spcPts val="2700"/>
              </a:lnSpc>
              <a:buClr>
                <a:schemeClr val="tx2"/>
              </a:buClr>
              <a:buSzPct val="100000"/>
              <a:buFont typeface="Arial" panose="020B0604020202020204" pitchFamily="34" charset="0"/>
              <a:buChar char="̶"/>
              <a:defRPr b="0"/>
            </a:lvl1pPr>
            <a:lvl2pPr marL="378000" indent="-135000">
              <a:lnSpc>
                <a:spcPct val="100000"/>
              </a:lnSpc>
              <a:buClr>
                <a:schemeClr val="tx2"/>
              </a:buClr>
              <a:buFont typeface="Arial" panose="020B0604020202020204" pitchFamily="34" charset="0"/>
              <a:buChar char="̶"/>
              <a:defRPr sz="1500"/>
            </a:lvl2pPr>
            <a:lvl3pPr marL="685800" indent="0">
              <a:lnSpc>
                <a:spcPct val="100000"/>
              </a:lnSpc>
              <a:buNone/>
              <a:defRPr sz="12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1" name="Grafický objekt 5">
            <a:extLst>
              <a:ext uri="{FF2B5EF4-FFF2-40B4-BE49-F238E27FC236}">
                <a16:creationId xmlns:a16="http://schemas.microsoft.com/office/drawing/2014/main" id="{57F28D9A-DF4F-8D46-9103-0EFCBEFC949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933427" y="6048000"/>
            <a:ext cx="876594" cy="600812"/>
          </a:xfrm>
          <a:prstGeom prst="rect">
            <a:avLst/>
          </a:prstGeom>
        </p:spPr>
      </p:pic>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543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pod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540544" y="1296001"/>
            <a:ext cx="3915000" cy="271576"/>
          </a:xfrm>
        </p:spPr>
        <p:txBody>
          <a:bodyPr lIns="0" tIns="0" rIns="0" bIns="0">
            <a:noAutofit/>
          </a:bodyPr>
          <a:lstStyle>
            <a:lvl1pPr algn="l">
              <a:lnSpc>
                <a:spcPts val="1725"/>
              </a:lnSpc>
              <a:defRPr sz="1500" b="0">
                <a:solidFill>
                  <a:schemeClr val="tx2"/>
                </a:solidFill>
              </a:defRPr>
            </a:lvl1pPr>
          </a:lstStyle>
          <a:p>
            <a:pPr lvl="0"/>
            <a:r>
              <a:rPr lang="cs-CZ" noProof="0" dirty="0"/>
              <a:t>Kliknutím vložíte podnadpis</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540000" y="720000"/>
            <a:ext cx="8064900" cy="451576"/>
          </a:xfrm>
        </p:spPr>
        <p:txBody>
          <a:bodyPr/>
          <a:lstStyle/>
          <a:p>
            <a:r>
              <a:rPr lang="cs-CZ" dirty="0"/>
              <a:t>Kliknutím vložíte nadpis</a:t>
            </a:r>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4688459" y="1290515"/>
            <a:ext cx="3915000" cy="271576"/>
          </a:xfrm>
        </p:spPr>
        <p:txBody>
          <a:bodyPr lIns="0" tIns="0" rIns="0" bIns="0">
            <a:noAutofit/>
          </a:bodyPr>
          <a:lstStyle>
            <a:lvl1pPr algn="l">
              <a:lnSpc>
                <a:spcPts val="1725"/>
              </a:lnSpc>
              <a:defRPr sz="1500" b="0">
                <a:solidFill>
                  <a:schemeClr val="tx2"/>
                </a:solidFill>
              </a:defRPr>
            </a:lvl1pPr>
          </a:lstStyle>
          <a:p>
            <a:pPr lvl="0"/>
            <a:r>
              <a:rPr lang="cs-CZ" noProof="0" dirty="0"/>
              <a:t>Kliknutím vložíte podnadpis</a:t>
            </a:r>
          </a:p>
        </p:txBody>
      </p:sp>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540000" y="1701505"/>
            <a:ext cx="3914999" cy="4139998"/>
          </a:xfrm>
          <a:prstGeom prst="rect">
            <a:avLst/>
          </a:prstGeom>
        </p:spPr>
        <p:txBody>
          <a:bodyPr/>
          <a:lstStyle>
            <a:lvl1pPr marL="189000" indent="-135000">
              <a:lnSpc>
                <a:spcPts val="2700"/>
              </a:lnSpc>
              <a:buClr>
                <a:schemeClr val="tx2"/>
              </a:buClr>
              <a:buSzPct val="100000"/>
              <a:buFont typeface="Arial" panose="020B0604020202020204" pitchFamily="34" charset="0"/>
              <a:buChar char="̶"/>
              <a:defRPr b="0"/>
            </a:lvl1pPr>
            <a:lvl2pPr marL="378000" indent="-135000">
              <a:lnSpc>
                <a:spcPct val="100000"/>
              </a:lnSpc>
              <a:buClr>
                <a:schemeClr val="tx2"/>
              </a:buClr>
              <a:buFont typeface="Arial" panose="020B0604020202020204" pitchFamily="34" charset="0"/>
              <a:buChar char="̶"/>
              <a:defRPr sz="1500"/>
            </a:lvl2pPr>
            <a:lvl3pPr marL="685800" indent="0">
              <a:lnSpc>
                <a:spcPct val="100000"/>
              </a:lnSpc>
              <a:buNone/>
              <a:defRPr sz="12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4688460" y="1701505"/>
            <a:ext cx="3914999" cy="4139998"/>
          </a:xfrm>
          <a:prstGeom prst="rect">
            <a:avLst/>
          </a:prstGeom>
        </p:spPr>
        <p:txBody>
          <a:bodyPr/>
          <a:lstStyle>
            <a:lvl1pPr marL="189000" indent="-135000">
              <a:lnSpc>
                <a:spcPts val="2700"/>
              </a:lnSpc>
              <a:buClr>
                <a:schemeClr val="tx2"/>
              </a:buClr>
              <a:buSzPct val="100000"/>
              <a:buFont typeface="Arial" panose="020B0604020202020204" pitchFamily="34" charset="0"/>
              <a:buChar char="̶"/>
              <a:defRPr b="0"/>
            </a:lvl1pPr>
            <a:lvl2pPr marL="378000" indent="-135000">
              <a:lnSpc>
                <a:spcPct val="100000"/>
              </a:lnSpc>
              <a:buClr>
                <a:schemeClr val="tx2"/>
              </a:buClr>
              <a:buFont typeface="Arial" panose="020B0604020202020204" pitchFamily="34" charset="0"/>
              <a:buChar char="̶"/>
              <a:defRPr sz="1500"/>
            </a:lvl2pPr>
            <a:lvl3pPr marL="685800" indent="0">
              <a:lnSpc>
                <a:spcPct val="100000"/>
              </a:lnSpc>
              <a:buNone/>
              <a:defRPr sz="12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2" name="Grafický objekt 5">
            <a:extLst>
              <a:ext uri="{FF2B5EF4-FFF2-40B4-BE49-F238E27FC236}">
                <a16:creationId xmlns:a16="http://schemas.microsoft.com/office/drawing/2014/main" id="{4C227044-85A0-3E4C-8894-875974A355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933427" y="6048000"/>
            <a:ext cx="876594" cy="600812"/>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brázek s text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cs-CZ" dirty="0"/>
              <a:t>Kliknutím vložíte nadpis</a:t>
            </a:r>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5510802" y="2596846"/>
            <a:ext cx="3094099" cy="3208441"/>
          </a:xfrm>
          <a:prstGeom prst="rect">
            <a:avLst/>
          </a:prstGeom>
        </p:spPr>
        <p:txBody>
          <a:bodyPr/>
          <a:lstStyle>
            <a:lvl1pPr marL="189000" indent="-135000">
              <a:lnSpc>
                <a:spcPts val="2700"/>
              </a:lnSpc>
              <a:buClr>
                <a:schemeClr val="tx2"/>
              </a:buClr>
              <a:buSzPct val="100000"/>
              <a:buFont typeface="Arial" panose="020B0604020202020204" pitchFamily="34" charset="0"/>
              <a:buChar char="̶"/>
              <a:defRPr sz="1500" b="0"/>
            </a:lvl1pPr>
            <a:lvl2pPr marL="378000" indent="-135000">
              <a:lnSpc>
                <a:spcPct val="100000"/>
              </a:lnSpc>
              <a:buClr>
                <a:schemeClr val="tx2"/>
              </a:buClr>
              <a:buFont typeface="Arial" panose="020B0604020202020204" pitchFamily="34" charset="0"/>
              <a:buChar char="̶"/>
              <a:defRPr sz="1500"/>
            </a:lvl2pPr>
            <a:lvl3pPr marL="685800" indent="0">
              <a:lnSpc>
                <a:spcPct val="100000"/>
              </a:lnSpc>
              <a:buNone/>
              <a:defRPr sz="1200"/>
            </a:lvl3pPr>
          </a:lstStyle>
          <a:p>
            <a:pPr lvl="0"/>
            <a:r>
              <a:rPr lang="cs-CZ" noProof="0" dirty="0"/>
              <a:t>Kliknutím vložíte text</a:t>
            </a:r>
            <a:endParaRPr lang="en-GB" noProof="0" dirty="0"/>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547132" y="1665288"/>
            <a:ext cx="4655843" cy="4139998"/>
          </a:xfrm>
        </p:spPr>
        <p:txBody>
          <a:bodyPr anchor="ctr"/>
          <a:lstStyle>
            <a:lvl1pPr algn="ctr">
              <a:defRPr>
                <a:solidFill>
                  <a:srgbClr val="0000DC"/>
                </a:solidFill>
              </a:defRPr>
            </a:lvl1pPr>
          </a:lstStyle>
          <a:p>
            <a:r>
              <a:rPr lang="cs-CZ" dirty="0"/>
              <a:t>Kliknutím na ikonu vložíte obrázek</a:t>
            </a:r>
          </a:p>
        </p:txBody>
      </p:sp>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540544" y="1296001"/>
            <a:ext cx="8064104" cy="271576"/>
          </a:xfrm>
        </p:spPr>
        <p:txBody>
          <a:bodyPr lIns="0" tIns="0" rIns="0" bIns="0">
            <a:noAutofit/>
          </a:bodyPr>
          <a:lstStyle>
            <a:lvl1pPr algn="l">
              <a:lnSpc>
                <a:spcPts val="1725"/>
              </a:lnSpc>
              <a:defRPr sz="1500" b="0">
                <a:solidFill>
                  <a:schemeClr val="tx2"/>
                </a:solidFill>
              </a:defRPr>
            </a:lvl1pPr>
          </a:lstStyle>
          <a:p>
            <a:pPr lvl="0"/>
            <a:r>
              <a:rPr lang="cs-CZ" noProof="0" dirty="0"/>
              <a:t>Kliknutím vložíte podnadpis</a:t>
            </a:r>
          </a:p>
        </p:txBody>
      </p:sp>
      <p:pic>
        <p:nvPicPr>
          <p:cNvPr id="10" name="Grafický objekt 5">
            <a:extLst>
              <a:ext uri="{FF2B5EF4-FFF2-40B4-BE49-F238E27FC236}">
                <a16:creationId xmlns:a16="http://schemas.microsoft.com/office/drawing/2014/main" id="{8BD7D05A-E512-5B4A-B9FD-01C29F6A935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933427" y="6048000"/>
            <a:ext cx="876594" cy="600812"/>
          </a:xfrm>
          <a:prstGeom prst="rect">
            <a:avLst/>
          </a:prstGeom>
        </p:spPr>
      </p:pic>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3330000" y="1692003"/>
            <a:ext cx="2483644" cy="2230711"/>
          </a:xfrm>
        </p:spPr>
        <p:txBody>
          <a:bodyPr/>
          <a:lstStyle>
            <a:lvl1pPr>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539999" y="4414271"/>
            <a:ext cx="2484000" cy="1427730"/>
          </a:xfrm>
        </p:spPr>
        <p:txBody>
          <a:bodyPr lIns="0" tIns="0" rIns="0" bIns="0" numCol="1" spcCol="324000">
            <a:noAutofit/>
          </a:bodyPr>
          <a:lstStyle>
            <a:lvl1pPr algn="l">
              <a:lnSpc>
                <a:spcPts val="1350"/>
              </a:lnSpc>
              <a:defRPr sz="1125"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3330000" y="4414271"/>
            <a:ext cx="2484000" cy="1427730"/>
          </a:xfrm>
        </p:spPr>
        <p:txBody>
          <a:bodyPr lIns="0" tIns="0" rIns="0" bIns="0" numCol="1" spcCol="324000">
            <a:noAutofit/>
          </a:bodyPr>
          <a:lstStyle>
            <a:lvl1pPr algn="l">
              <a:lnSpc>
                <a:spcPts val="1350"/>
              </a:lnSpc>
              <a:defRPr sz="1125"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6120900" y="4414270"/>
            <a:ext cx="2484000" cy="1427730"/>
          </a:xfrm>
        </p:spPr>
        <p:txBody>
          <a:bodyPr lIns="0" tIns="0" rIns="0" bIns="0" numCol="1" spcCol="324000">
            <a:noAutofit/>
          </a:bodyPr>
          <a:lstStyle>
            <a:lvl1pPr algn="l">
              <a:lnSpc>
                <a:spcPts val="1350"/>
              </a:lnSpc>
              <a:defRPr sz="1125"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540544" y="4025136"/>
            <a:ext cx="2483644" cy="216000"/>
          </a:xfrm>
        </p:spPr>
        <p:txBody>
          <a:bodyPr anchor="ctr"/>
          <a:lstStyle>
            <a:lvl1pPr>
              <a:lnSpc>
                <a:spcPts val="825"/>
              </a:lnSpc>
              <a:defRPr sz="750" b="0"/>
            </a:lvl1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3330357" y="4025136"/>
            <a:ext cx="2483644" cy="216000"/>
          </a:xfrm>
        </p:spPr>
        <p:txBody>
          <a:bodyPr anchor="ctr"/>
          <a:lstStyle>
            <a:lvl1pPr>
              <a:lnSpc>
                <a:spcPts val="825"/>
              </a:lnSpc>
              <a:defRPr sz="750" b="0"/>
            </a:lvl1pPr>
          </a:lstStyle>
          <a:p>
            <a:pPr lvl="0"/>
            <a:r>
              <a:rPr lang="cs-CZ" noProof="0" dirty="0"/>
              <a:t>Kliknutím vložíte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6121077" y="4025136"/>
            <a:ext cx="2483644" cy="216000"/>
          </a:xfrm>
        </p:spPr>
        <p:txBody>
          <a:bodyPr anchor="ctr"/>
          <a:lstStyle>
            <a:lvl1pPr>
              <a:lnSpc>
                <a:spcPts val="825"/>
              </a:lnSpc>
              <a:defRPr sz="750" b="0"/>
            </a:lvl1pPr>
          </a:lstStyle>
          <a:p>
            <a:pPr lvl="0"/>
            <a:r>
              <a:rPr lang="cs-CZ" noProof="0" dirty="0"/>
              <a:t>Kliknutím vložíte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540000" y="1692003"/>
            <a:ext cx="2483644" cy="2230711"/>
          </a:xfrm>
        </p:spPr>
        <p:txBody>
          <a:bodyPr/>
          <a:lstStyle>
            <a:lvl1pPr>
              <a:defRPr/>
            </a:lvl1pPr>
          </a:lstStyle>
          <a:p>
            <a:pPr lvl="0"/>
            <a:r>
              <a:rPr lang="cs-CZ" noProof="0" dirty="0"/>
              <a:t>Kliknutím vložíte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6120001" y="1692003"/>
            <a:ext cx="2483644" cy="2230711"/>
          </a:xfrm>
        </p:spPr>
        <p:txBody>
          <a:bodyPr/>
          <a:lstStyle>
            <a:lvl1pPr>
              <a:defRPr/>
            </a:lvl1pPr>
          </a:lstStyle>
          <a:p>
            <a:pPr lvl="0"/>
            <a:r>
              <a:rPr lang="cs-CZ" noProof="0" dirty="0"/>
              <a:t>Kliknutím vložíte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540544" y="1296001"/>
            <a:ext cx="8064104" cy="271576"/>
          </a:xfrm>
        </p:spPr>
        <p:txBody>
          <a:bodyPr lIns="0" tIns="0" rIns="0" bIns="0">
            <a:noAutofit/>
          </a:bodyPr>
          <a:lstStyle>
            <a:lvl1pPr algn="l">
              <a:lnSpc>
                <a:spcPts val="1725"/>
              </a:lnSpc>
              <a:defRPr sz="1500" b="0">
                <a:solidFill>
                  <a:schemeClr val="tx2"/>
                </a:solidFill>
              </a:defRPr>
            </a:lvl1pPr>
          </a:lstStyle>
          <a:p>
            <a:pPr lvl="0"/>
            <a:r>
              <a:rPr lang="cs-CZ" noProof="0" dirty="0"/>
              <a:t>Kliknutím vložíte podnadpis</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540000" y="720000"/>
            <a:ext cx="8064900" cy="451576"/>
          </a:xfrm>
        </p:spPr>
        <p:txBody>
          <a:bodyPr/>
          <a:lstStyle/>
          <a:p>
            <a:r>
              <a:rPr lang="cs-CZ" dirty="0"/>
              <a:t>Kliknutím vložíte nadpis</a:t>
            </a:r>
          </a:p>
        </p:txBody>
      </p:sp>
      <p:pic>
        <p:nvPicPr>
          <p:cNvPr id="22" name="Grafický objekt 5">
            <a:extLst>
              <a:ext uri="{FF2B5EF4-FFF2-40B4-BE49-F238E27FC236}">
                <a16:creationId xmlns:a16="http://schemas.microsoft.com/office/drawing/2014/main" id="{7295B6F1-702C-D047-89CD-70E5DBEF2F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933427" y="6048000"/>
            <a:ext cx="876594" cy="600812"/>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uze obsah">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540000" y="692150"/>
            <a:ext cx="8064900" cy="5139850"/>
          </a:xfrm>
          <a:prstGeom prst="rect">
            <a:avLst/>
          </a:prstGeom>
        </p:spPr>
        <p:txBody>
          <a:bodyPr/>
          <a:lstStyle>
            <a:lvl1pPr marL="54000" indent="0">
              <a:lnSpc>
                <a:spcPts val="2700"/>
              </a:lnSpc>
              <a:buClr>
                <a:schemeClr val="tx2"/>
              </a:buClr>
              <a:buSzPct val="100000"/>
              <a:buFont typeface="Arial" panose="020B0604020202020204" pitchFamily="34" charset="0"/>
              <a:buNone/>
              <a:defRPr b="0"/>
            </a:lvl1pPr>
            <a:lvl2pPr marL="378000" indent="-135000">
              <a:lnSpc>
                <a:spcPct val="100000"/>
              </a:lnSpc>
              <a:buClr>
                <a:schemeClr val="tx2"/>
              </a:buClr>
              <a:buFont typeface="Arial" panose="020B0604020202020204" pitchFamily="34" charset="0"/>
              <a:buChar char="̶"/>
              <a:defRPr sz="1500"/>
            </a:lvl2pPr>
            <a:lvl3pPr marL="685800" indent="0">
              <a:lnSpc>
                <a:spcPct val="100000"/>
              </a:lnSpc>
              <a:buNone/>
              <a:defRPr sz="1200"/>
            </a:lvl3pPr>
          </a:lstStyle>
          <a:p>
            <a:pPr lvl="0"/>
            <a:r>
              <a:rPr lang="cs-CZ" noProof="0" dirty="0"/>
              <a:t>Kliknutím vložíte text</a:t>
            </a:r>
            <a:endParaRPr lang="en-GB" noProof="0" dirty="0"/>
          </a:p>
        </p:txBody>
      </p:sp>
      <p:pic>
        <p:nvPicPr>
          <p:cNvPr id="9" name="Grafický objekt 5">
            <a:extLst>
              <a:ext uri="{FF2B5EF4-FFF2-40B4-BE49-F238E27FC236}">
                <a16:creationId xmlns:a16="http://schemas.microsoft.com/office/drawing/2014/main" id="{4BED687E-1DDB-9645-8FAB-A30FACA2C26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933427" y="6048000"/>
            <a:ext cx="876594" cy="600812"/>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32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540000" y="720000"/>
            <a:ext cx="8064900" cy="451576"/>
          </a:xfrm>
        </p:spPr>
        <p:txBody>
          <a:bodyPr/>
          <a:lstStyle/>
          <a:p>
            <a:r>
              <a:rPr lang="cs-CZ" dirty="0"/>
              <a:t>Kliknutím vložíte nadpis</a:t>
            </a:r>
          </a:p>
        </p:txBody>
      </p:sp>
      <p:pic>
        <p:nvPicPr>
          <p:cNvPr id="9" name="Grafický objekt 5">
            <a:extLst>
              <a:ext uri="{FF2B5EF4-FFF2-40B4-BE49-F238E27FC236}">
                <a16:creationId xmlns:a16="http://schemas.microsoft.com/office/drawing/2014/main" id="{49F71D72-50A6-3A4A-9D44-33479454A64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933427" y="6048000"/>
            <a:ext cx="876594" cy="600812"/>
          </a:xfrm>
          <a:prstGeom prst="rect">
            <a:avLst/>
          </a:prstGeom>
        </p:spPr>
      </p:pic>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540000" y="6228000"/>
            <a:ext cx="594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900" dirty="0" smtClean="0">
                <a:solidFill>
                  <a:schemeClr val="tx2"/>
                </a:solidFill>
                <a:latin typeface="+mj-lt"/>
              </a:defRPr>
            </a:lvl1pPr>
          </a:lstStyle>
          <a:p>
            <a:r>
              <a:rPr lang="cs-CZ"/>
              <a:t>zápatí prezentace</a:t>
            </a:r>
            <a:endParaRPr lang="cs-CZ" dirty="0"/>
          </a:p>
        </p:txBody>
      </p:sp>
      <p:sp>
        <p:nvSpPr>
          <p:cNvPr id="64530" name="Rectangle 18"/>
          <p:cNvSpPr>
            <a:spLocks noGrp="1" noChangeArrowheads="1"/>
          </p:cNvSpPr>
          <p:nvPr>
            <p:ph type="sldNum" sz="quarter" idx="4"/>
          </p:nvPr>
        </p:nvSpPr>
        <p:spPr bwMode="auto">
          <a:xfrm>
            <a:off x="310500" y="6228000"/>
            <a:ext cx="189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9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540000" y="720000"/>
            <a:ext cx="8064900" cy="451576"/>
          </a:xfrm>
          <a:prstGeom prst="rect">
            <a:avLst/>
          </a:prstGeom>
        </p:spPr>
        <p:txBody>
          <a:bodyPr vert="horz" lIns="0" tIns="0" rIns="0" bIns="0" rtlCol="0" anchor="t" anchorCtr="0">
            <a:noAutofit/>
          </a:bodyPr>
          <a:lstStyle/>
          <a:p>
            <a:r>
              <a:rPr lang="cs-CZ" dirty="0"/>
              <a:t>Kliknutím vložíte nadpis</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539100" y="1872000"/>
            <a:ext cx="80649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cs-CZ" noProof="0" dirty="0"/>
              <a:t>Kliknutím vložíte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Lst>
  <p:hf hdr="0" dt="0"/>
  <p:txStyles>
    <p:title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100" b="0">
          <a:solidFill>
            <a:schemeClr val="tx1"/>
          </a:solidFill>
          <a:latin typeface="+mn-lt"/>
          <a:ea typeface="+mn-ea"/>
          <a:cs typeface="+mn-cs"/>
        </a:defRPr>
      </a:lvl1pPr>
      <a:lvl2pPr marL="0" indent="0" algn="l" rtl="0" eaLnBrk="1" fontAlgn="base" hangingPunct="1">
        <a:lnSpc>
          <a:spcPts val="1350"/>
        </a:lnSpc>
        <a:spcBef>
          <a:spcPts val="0"/>
        </a:spcBef>
        <a:spcAft>
          <a:spcPct val="0"/>
        </a:spcAft>
        <a:buClr>
          <a:schemeClr val="tx2"/>
        </a:buClr>
        <a:buSzPct val="100000"/>
        <a:buFontTx/>
        <a:buNone/>
        <a:defRPr sz="1125" b="0">
          <a:solidFill>
            <a:schemeClr val="tx1"/>
          </a:solidFill>
          <a:latin typeface="+mn-lt"/>
        </a:defRPr>
      </a:lvl2pPr>
      <a:lvl3pPr marL="685800" indent="0" algn="l" rtl="0" eaLnBrk="1" fontAlgn="base" hangingPunct="1">
        <a:lnSpc>
          <a:spcPts val="1350"/>
        </a:lnSpc>
        <a:spcBef>
          <a:spcPts val="0"/>
        </a:spcBef>
        <a:spcAft>
          <a:spcPct val="0"/>
        </a:spcAft>
        <a:buClr>
          <a:schemeClr val="folHlink"/>
        </a:buClr>
        <a:buSzPct val="80000"/>
        <a:buFontTx/>
        <a:buNone/>
        <a:defRPr sz="1125" b="0">
          <a:solidFill>
            <a:schemeClr val="tx1"/>
          </a:solidFill>
          <a:latin typeface="+mn-lt"/>
        </a:defRPr>
      </a:lvl3pPr>
      <a:lvl4pPr marL="1028700" indent="0" algn="l" rtl="0" eaLnBrk="1" fontAlgn="base" hangingPunct="1">
        <a:lnSpc>
          <a:spcPts val="1350"/>
        </a:lnSpc>
        <a:spcBef>
          <a:spcPts val="0"/>
        </a:spcBef>
        <a:spcAft>
          <a:spcPct val="0"/>
        </a:spcAft>
        <a:buClr>
          <a:schemeClr val="accent2"/>
        </a:buClr>
        <a:buSzPct val="90000"/>
        <a:buFontTx/>
        <a:buNone/>
        <a:defRPr sz="1125" b="0">
          <a:solidFill>
            <a:schemeClr val="tx1"/>
          </a:solidFill>
          <a:latin typeface="+mn-lt"/>
        </a:defRPr>
      </a:lvl4pPr>
      <a:lvl5pPr marL="1371600" indent="0" algn="l" rtl="0" eaLnBrk="1" fontAlgn="base" hangingPunct="1">
        <a:lnSpc>
          <a:spcPts val="1350"/>
        </a:lnSpc>
        <a:spcBef>
          <a:spcPts val="0"/>
        </a:spcBef>
        <a:spcAft>
          <a:spcPct val="0"/>
        </a:spcAft>
        <a:buClr>
          <a:schemeClr val="accent1"/>
        </a:buClr>
        <a:buFontTx/>
        <a:buNone/>
        <a:defRPr sz="1125" b="0">
          <a:solidFill>
            <a:schemeClr val="tx1"/>
          </a:solidFill>
          <a:latin typeface="+mn-lt"/>
        </a:defRPr>
      </a:lvl5pPr>
      <a:lvl6pPr marL="1885950" indent="-171450" algn="l" rtl="0" eaLnBrk="1" fontAlgn="base" hangingPunct="1">
        <a:spcBef>
          <a:spcPct val="20000"/>
        </a:spcBef>
        <a:spcAft>
          <a:spcPct val="0"/>
        </a:spcAft>
        <a:buClr>
          <a:schemeClr val="accent1"/>
        </a:buClr>
        <a:buFont typeface="Wingdings" pitchFamily="2" charset="2"/>
        <a:buBlip>
          <a:blip r:embed="rId19"/>
        </a:buBlip>
        <a:defRPr>
          <a:solidFill>
            <a:schemeClr val="tx1"/>
          </a:solidFill>
          <a:latin typeface="+mn-lt"/>
        </a:defRPr>
      </a:lvl6pPr>
      <a:lvl7pPr marL="2057400" indent="0" algn="l" rtl="0" eaLnBrk="1" fontAlgn="base" hangingPunct="1">
        <a:lnSpc>
          <a:spcPts val="135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24003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27432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32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11.xml"/><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11.xml"/><Relationship Id="rId5" Type="http://schemas.openxmlformats.org/officeDocument/2006/relationships/image" Target="../media/image32.jpg"/><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jpg"/><Relationship Id="rId7" Type="http://schemas.openxmlformats.org/officeDocument/2006/relationships/image" Target="../media/image38.jpg"/><Relationship Id="rId2" Type="http://schemas.openxmlformats.org/officeDocument/2006/relationships/image" Target="../media/image33.jpg"/><Relationship Id="rId1" Type="http://schemas.openxmlformats.org/officeDocument/2006/relationships/slideLayout" Target="../slideLayouts/slideLayout11.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1.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1.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A6C805-D43D-9246-8F45-F7D14F2D25C7}"/>
              </a:ext>
            </a:extLst>
          </p:cNvPr>
          <p:cNvSpPr>
            <a:spLocks noGrp="1"/>
          </p:cNvSpPr>
          <p:nvPr>
            <p:ph type="title"/>
          </p:nvPr>
        </p:nvSpPr>
        <p:spPr>
          <a:xfrm>
            <a:off x="298877" y="2900365"/>
            <a:ext cx="8521200" cy="1399492"/>
          </a:xfrm>
        </p:spPr>
        <p:txBody>
          <a:bodyPr/>
          <a:lstStyle/>
          <a:p>
            <a:pPr algn="ctr"/>
            <a:r>
              <a:rPr lang="cs-CZ" dirty="0" err="1"/>
              <a:t>History</a:t>
            </a:r>
            <a:r>
              <a:rPr lang="cs-CZ" dirty="0"/>
              <a:t> </a:t>
            </a:r>
            <a:r>
              <a:rPr lang="cs-CZ" dirty="0" err="1"/>
              <a:t>of</a:t>
            </a:r>
            <a:r>
              <a:rPr lang="cs-CZ" dirty="0"/>
              <a:t> </a:t>
            </a:r>
            <a:r>
              <a:rPr lang="cs-CZ" dirty="0" err="1"/>
              <a:t>Central</a:t>
            </a:r>
            <a:r>
              <a:rPr lang="cs-CZ" dirty="0"/>
              <a:t> </a:t>
            </a:r>
            <a:r>
              <a:rPr lang="cs-CZ" dirty="0" err="1"/>
              <a:t>European</a:t>
            </a:r>
            <a:r>
              <a:rPr lang="cs-CZ" dirty="0"/>
              <a:t> </a:t>
            </a:r>
            <a:r>
              <a:rPr lang="cs-CZ" dirty="0" err="1"/>
              <a:t>Culture</a:t>
            </a:r>
            <a:r>
              <a:rPr lang="cs-CZ" dirty="0"/>
              <a:t> III</a:t>
            </a:r>
            <a:br>
              <a:rPr lang="cs-CZ" dirty="0"/>
            </a:br>
            <a:r>
              <a:rPr lang="cs-CZ" sz="2400" dirty="0"/>
              <a:t>CMAa12</a:t>
            </a:r>
          </a:p>
        </p:txBody>
      </p:sp>
      <p:sp>
        <p:nvSpPr>
          <p:cNvPr id="3" name="Podnadpis 2">
            <a:extLst>
              <a:ext uri="{FF2B5EF4-FFF2-40B4-BE49-F238E27FC236}">
                <a16:creationId xmlns:a16="http://schemas.microsoft.com/office/drawing/2014/main" id="{E41AC406-9E40-DE47-946B-D00D18C67F55}"/>
              </a:ext>
            </a:extLst>
          </p:cNvPr>
          <p:cNvSpPr>
            <a:spLocks noGrp="1"/>
          </p:cNvSpPr>
          <p:nvPr>
            <p:ph type="subTitle" idx="1"/>
          </p:nvPr>
        </p:nvSpPr>
        <p:spPr>
          <a:xfrm>
            <a:off x="298877" y="4769547"/>
            <a:ext cx="8521200" cy="698497"/>
          </a:xfrm>
        </p:spPr>
        <p:txBody>
          <a:bodyPr/>
          <a:lstStyle/>
          <a:p>
            <a:pPr algn="ctr"/>
            <a:r>
              <a:rPr lang="cs-CZ" sz="2800" dirty="0"/>
              <a:t>13. 5. 2024</a:t>
            </a:r>
          </a:p>
          <a:p>
            <a:pPr algn="ctr"/>
            <a:r>
              <a:rPr lang="cs-CZ" sz="2000" dirty="0"/>
              <a:t>Mgr. Šárka Jelínek </a:t>
            </a:r>
            <a:r>
              <a:rPr lang="cs-CZ" sz="2000" dirty="0" err="1"/>
              <a:t>Gmiterková</a:t>
            </a:r>
            <a:r>
              <a:rPr lang="cs-CZ" sz="2000" dirty="0"/>
              <a:t>, </a:t>
            </a:r>
            <a:r>
              <a:rPr lang="cs-CZ" sz="2000" dirty="0" err="1"/>
              <a:t>Ph</a:t>
            </a:r>
            <a:r>
              <a:rPr lang="cs-CZ" sz="2000" dirty="0"/>
              <a:t>. D. </a:t>
            </a:r>
          </a:p>
        </p:txBody>
      </p:sp>
    </p:spTree>
    <p:extLst>
      <p:ext uri="{BB962C8B-B14F-4D97-AF65-F5344CB8AC3E}">
        <p14:creationId xmlns:p14="http://schemas.microsoft.com/office/powerpoint/2010/main" val="4040629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671DA4C-A7BA-FA46-8340-5B9D4A2E9770}"/>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55BF0206-E61E-9A49-ABF2-26F7B6521B2F}"/>
              </a:ext>
            </a:extLst>
          </p:cNvPr>
          <p:cNvSpPr>
            <a:spLocks noGrp="1"/>
          </p:cNvSpPr>
          <p:nvPr>
            <p:ph type="sldNum" sz="quarter" idx="11"/>
          </p:nvPr>
        </p:nvSpPr>
        <p:spPr/>
        <p:txBody>
          <a:bodyPr/>
          <a:lstStyle/>
          <a:p>
            <a:fld id="{0970407D-EE58-4A0B-824B-1D3AE42DD9CF}" type="slidenum">
              <a:rPr lang="cs-CZ" altLang="cs-CZ" smtClean="0"/>
              <a:pPr/>
              <a:t>10</a:t>
            </a:fld>
            <a:endParaRPr lang="cs-CZ" altLang="cs-CZ" dirty="0"/>
          </a:p>
        </p:txBody>
      </p:sp>
      <p:sp>
        <p:nvSpPr>
          <p:cNvPr id="4" name="Nadpis 3">
            <a:extLst>
              <a:ext uri="{FF2B5EF4-FFF2-40B4-BE49-F238E27FC236}">
                <a16:creationId xmlns:a16="http://schemas.microsoft.com/office/drawing/2014/main" id="{3BF6223C-7CF0-7648-A506-B513C81A6F35}"/>
              </a:ext>
            </a:extLst>
          </p:cNvPr>
          <p:cNvSpPr>
            <a:spLocks noGrp="1"/>
          </p:cNvSpPr>
          <p:nvPr>
            <p:ph type="title"/>
          </p:nvPr>
        </p:nvSpPr>
        <p:spPr/>
        <p:txBody>
          <a:bodyPr/>
          <a:lstStyle/>
          <a:p>
            <a:r>
              <a:rPr lang="cs-CZ" dirty="0" err="1"/>
              <a:t>Ostalgia</a:t>
            </a:r>
            <a:r>
              <a:rPr lang="cs-CZ" dirty="0"/>
              <a:t> </a:t>
            </a:r>
          </a:p>
        </p:txBody>
      </p:sp>
      <p:sp>
        <p:nvSpPr>
          <p:cNvPr id="5" name="Zástupný obsah 4">
            <a:extLst>
              <a:ext uri="{FF2B5EF4-FFF2-40B4-BE49-F238E27FC236}">
                <a16:creationId xmlns:a16="http://schemas.microsoft.com/office/drawing/2014/main" id="{235959EB-7E1F-F543-8C12-93653B062B9C}"/>
              </a:ext>
            </a:extLst>
          </p:cNvPr>
          <p:cNvSpPr>
            <a:spLocks noGrp="1"/>
          </p:cNvSpPr>
          <p:nvPr>
            <p:ph idx="1"/>
          </p:nvPr>
        </p:nvSpPr>
        <p:spPr>
          <a:xfrm>
            <a:off x="266867" y="1632625"/>
            <a:ext cx="6110182" cy="4139998"/>
          </a:xfrm>
        </p:spPr>
        <p:txBody>
          <a:bodyPr/>
          <a:lstStyle/>
          <a:p>
            <a:r>
              <a:rPr lang="cs-CZ" sz="1900" dirty="0" err="1"/>
              <a:t>Combination</a:t>
            </a:r>
            <a:r>
              <a:rPr lang="cs-CZ" sz="1900" dirty="0"/>
              <a:t> </a:t>
            </a:r>
            <a:r>
              <a:rPr lang="cs-CZ" sz="1900" dirty="0" err="1"/>
              <a:t>of</a:t>
            </a:r>
            <a:r>
              <a:rPr lang="cs-CZ" sz="1900" dirty="0"/>
              <a:t> </a:t>
            </a:r>
            <a:r>
              <a:rPr lang="cs-CZ" sz="1900" dirty="0" err="1"/>
              <a:t>nostalgia</a:t>
            </a:r>
            <a:r>
              <a:rPr lang="cs-CZ" sz="1900" dirty="0"/>
              <a:t> and German "</a:t>
            </a:r>
            <a:r>
              <a:rPr lang="cs-CZ" sz="1900" dirty="0" err="1"/>
              <a:t>Ost</a:t>
            </a:r>
            <a:r>
              <a:rPr lang="cs-CZ" sz="1900" dirty="0"/>
              <a:t>" - East (</a:t>
            </a:r>
            <a:r>
              <a:rPr lang="cs-CZ" sz="1900" dirty="0" err="1"/>
              <a:t>origin</a:t>
            </a:r>
            <a:r>
              <a:rPr lang="cs-CZ" sz="1900" dirty="0"/>
              <a:t> in Germany)</a:t>
            </a:r>
          </a:p>
          <a:p>
            <a:r>
              <a:rPr lang="cs-CZ" sz="1900" dirty="0" err="1"/>
              <a:t>Its</a:t>
            </a:r>
            <a:r>
              <a:rPr lang="cs-CZ" sz="1900" dirty="0"/>
              <a:t> emergence </a:t>
            </a:r>
            <a:r>
              <a:rPr lang="cs-CZ" sz="1900" dirty="0" err="1"/>
              <a:t>is</a:t>
            </a:r>
            <a:r>
              <a:rPr lang="cs-CZ" sz="1900" dirty="0"/>
              <a:t> </a:t>
            </a:r>
            <a:r>
              <a:rPr lang="cs-CZ" sz="1900" dirty="0" err="1"/>
              <a:t>related</a:t>
            </a:r>
            <a:r>
              <a:rPr lang="cs-CZ" sz="1900" dirty="0"/>
              <a:t> to </a:t>
            </a:r>
            <a:r>
              <a:rPr lang="cs-CZ" sz="1900" dirty="0" err="1"/>
              <a:t>the</a:t>
            </a:r>
            <a:r>
              <a:rPr lang="cs-CZ" sz="1900" dirty="0"/>
              <a:t> </a:t>
            </a:r>
            <a:r>
              <a:rPr lang="cs-CZ" sz="1900" dirty="0" err="1"/>
              <a:t>economic</a:t>
            </a:r>
            <a:r>
              <a:rPr lang="cs-CZ" sz="1900" dirty="0"/>
              <a:t> and </a:t>
            </a:r>
            <a:r>
              <a:rPr lang="cs-CZ" sz="1900" dirty="0" err="1"/>
              <a:t>political</a:t>
            </a:r>
            <a:r>
              <a:rPr lang="cs-CZ" sz="1900" dirty="0"/>
              <a:t> </a:t>
            </a:r>
            <a:r>
              <a:rPr lang="cs-CZ" sz="1900" dirty="0" err="1"/>
              <a:t>crisis</a:t>
            </a:r>
            <a:r>
              <a:rPr lang="cs-CZ" sz="1900" dirty="0"/>
              <a:t> </a:t>
            </a:r>
            <a:r>
              <a:rPr lang="cs-CZ" sz="1900" dirty="0" err="1"/>
              <a:t>of</a:t>
            </a:r>
            <a:r>
              <a:rPr lang="cs-CZ" sz="1900" dirty="0"/>
              <a:t> </a:t>
            </a:r>
            <a:r>
              <a:rPr lang="cs-CZ" sz="1900" dirty="0" err="1"/>
              <a:t>the</a:t>
            </a:r>
            <a:r>
              <a:rPr lang="cs-CZ" sz="1900" dirty="0"/>
              <a:t> second </a:t>
            </a:r>
            <a:r>
              <a:rPr lang="cs-CZ" sz="1900" dirty="0" err="1"/>
              <a:t>half</a:t>
            </a:r>
            <a:r>
              <a:rPr lang="cs-CZ" sz="1900" dirty="0"/>
              <a:t> </a:t>
            </a:r>
            <a:r>
              <a:rPr lang="cs-CZ" sz="1900" dirty="0" err="1"/>
              <a:t>of</a:t>
            </a:r>
            <a:r>
              <a:rPr lang="cs-CZ" sz="1900" dirty="0"/>
              <a:t> </a:t>
            </a:r>
            <a:r>
              <a:rPr lang="cs-CZ" sz="1900" dirty="0" err="1"/>
              <a:t>the</a:t>
            </a:r>
            <a:r>
              <a:rPr lang="cs-CZ" sz="1900" dirty="0"/>
              <a:t> 1990s</a:t>
            </a:r>
          </a:p>
          <a:p>
            <a:r>
              <a:rPr lang="cs-CZ" sz="1900" dirty="0" err="1"/>
              <a:t>Ostalgia</a:t>
            </a:r>
            <a:r>
              <a:rPr lang="cs-CZ" sz="1900" dirty="0"/>
              <a:t> = a positive </a:t>
            </a:r>
            <a:r>
              <a:rPr lang="cs-CZ" sz="1900" dirty="0" err="1"/>
              <a:t>relationship</a:t>
            </a:r>
            <a:r>
              <a:rPr lang="cs-CZ" sz="1900" dirty="0"/>
              <a:t> to </a:t>
            </a:r>
            <a:r>
              <a:rPr lang="cs-CZ" sz="1900" dirty="0" err="1"/>
              <a:t>some</a:t>
            </a:r>
            <a:r>
              <a:rPr lang="cs-CZ" sz="1900" dirty="0"/>
              <a:t> </a:t>
            </a:r>
            <a:r>
              <a:rPr lang="cs-CZ" sz="1900" dirty="0" err="1"/>
              <a:t>phenomenon</a:t>
            </a:r>
            <a:r>
              <a:rPr lang="cs-CZ" sz="1900" dirty="0"/>
              <a:t> in </a:t>
            </a:r>
            <a:r>
              <a:rPr lang="cs-CZ" sz="1900" dirty="0" err="1"/>
              <a:t>the</a:t>
            </a:r>
            <a:r>
              <a:rPr lang="cs-CZ" sz="1900" dirty="0"/>
              <a:t> </a:t>
            </a:r>
            <a:r>
              <a:rPr lang="cs-CZ" sz="1900" dirty="0" err="1"/>
              <a:t>field</a:t>
            </a:r>
            <a:r>
              <a:rPr lang="cs-CZ" sz="1900" dirty="0"/>
              <a:t> </a:t>
            </a:r>
            <a:r>
              <a:rPr lang="cs-CZ" sz="1900" dirty="0" err="1"/>
              <a:t>of</a:t>
            </a:r>
            <a:r>
              <a:rPr lang="cs-CZ" sz="1900" dirty="0"/>
              <a:t> </a:t>
            </a:r>
            <a:r>
              <a:rPr lang="cs-CZ" sz="1900" dirty="0" err="1"/>
              <a:t>consumerism</a:t>
            </a:r>
            <a:r>
              <a:rPr lang="cs-CZ" sz="1900" dirty="0"/>
              <a:t> </a:t>
            </a:r>
            <a:r>
              <a:rPr lang="cs-CZ" sz="1900" dirty="0" err="1"/>
              <a:t>or</a:t>
            </a:r>
            <a:r>
              <a:rPr lang="cs-CZ" sz="1900" dirty="0"/>
              <a:t> </a:t>
            </a:r>
            <a:r>
              <a:rPr lang="cs-CZ" sz="1900" dirty="0" err="1"/>
              <a:t>directly</a:t>
            </a:r>
            <a:r>
              <a:rPr lang="cs-CZ" sz="1900" dirty="0"/>
              <a:t> to </a:t>
            </a:r>
            <a:r>
              <a:rPr lang="cs-CZ" sz="1900" dirty="0" err="1"/>
              <a:t>consumer</a:t>
            </a:r>
            <a:r>
              <a:rPr lang="cs-CZ" sz="1900" dirty="0"/>
              <a:t> </a:t>
            </a:r>
            <a:r>
              <a:rPr lang="cs-CZ" sz="1900" dirty="0" err="1"/>
              <a:t>goods</a:t>
            </a:r>
            <a:r>
              <a:rPr lang="cs-CZ" sz="1900" dirty="0"/>
              <a:t> </a:t>
            </a:r>
            <a:r>
              <a:rPr lang="cs-CZ" sz="1900" dirty="0" err="1"/>
              <a:t>associated</a:t>
            </a:r>
            <a:r>
              <a:rPr lang="cs-CZ" sz="1900" dirty="0"/>
              <a:t> </a:t>
            </a:r>
            <a:r>
              <a:rPr lang="cs-CZ" sz="1900" dirty="0" err="1"/>
              <a:t>with</a:t>
            </a:r>
            <a:r>
              <a:rPr lang="cs-CZ" sz="1900" dirty="0"/>
              <a:t> </a:t>
            </a:r>
            <a:r>
              <a:rPr lang="cs-CZ" sz="1900" dirty="0" err="1"/>
              <a:t>the</a:t>
            </a:r>
            <a:r>
              <a:rPr lang="cs-CZ" sz="1900" dirty="0"/>
              <a:t> </a:t>
            </a:r>
            <a:r>
              <a:rPr lang="cs-CZ" sz="1900" dirty="0" err="1"/>
              <a:t>socialist</a:t>
            </a:r>
            <a:r>
              <a:rPr lang="cs-CZ" sz="1900" dirty="0"/>
              <a:t> </a:t>
            </a:r>
            <a:r>
              <a:rPr lang="cs-CZ" sz="1900" dirty="0" err="1"/>
              <a:t>era</a:t>
            </a:r>
            <a:endParaRPr lang="cs-CZ" sz="1900" dirty="0"/>
          </a:p>
          <a:p>
            <a:r>
              <a:rPr lang="cs-CZ" sz="1900" dirty="0" err="1"/>
              <a:t>Two</a:t>
            </a:r>
            <a:r>
              <a:rPr lang="cs-CZ" sz="1900" dirty="0"/>
              <a:t> </a:t>
            </a:r>
            <a:r>
              <a:rPr lang="cs-CZ" sz="1900" dirty="0" err="1"/>
              <a:t>types</a:t>
            </a:r>
            <a:r>
              <a:rPr lang="cs-CZ" sz="1900" dirty="0"/>
              <a:t> </a:t>
            </a:r>
            <a:r>
              <a:rPr lang="cs-CZ" sz="1900" dirty="0" err="1"/>
              <a:t>of</a:t>
            </a:r>
            <a:r>
              <a:rPr lang="cs-CZ" sz="1900" dirty="0"/>
              <a:t> </a:t>
            </a:r>
            <a:r>
              <a:rPr lang="cs-CZ" sz="1900" dirty="0" err="1"/>
              <a:t>continuity</a:t>
            </a:r>
            <a:r>
              <a:rPr lang="cs-CZ" sz="1900" dirty="0"/>
              <a:t>: </a:t>
            </a:r>
          </a:p>
          <a:p>
            <a:pPr lvl="1"/>
            <a:r>
              <a:rPr lang="cs-CZ" sz="1300" dirty="0" err="1"/>
              <a:t>consumer</a:t>
            </a:r>
            <a:r>
              <a:rPr lang="cs-CZ" sz="1300" dirty="0"/>
              <a:t> </a:t>
            </a:r>
            <a:r>
              <a:rPr lang="cs-CZ" sz="1300" dirty="0" err="1"/>
              <a:t>or</a:t>
            </a:r>
            <a:r>
              <a:rPr lang="cs-CZ" sz="1300" dirty="0"/>
              <a:t> </a:t>
            </a:r>
            <a:r>
              <a:rPr lang="cs-CZ" sz="1300" dirty="0" err="1"/>
              <a:t>mass</a:t>
            </a:r>
            <a:r>
              <a:rPr lang="cs-CZ" sz="1300" dirty="0"/>
              <a:t> </a:t>
            </a:r>
            <a:r>
              <a:rPr lang="cs-CZ" sz="1300" dirty="0" err="1"/>
              <a:t>entertainment</a:t>
            </a:r>
            <a:r>
              <a:rPr lang="cs-CZ" sz="1300" dirty="0"/>
              <a:t> </a:t>
            </a:r>
            <a:r>
              <a:rPr lang="cs-CZ" sz="1300" dirty="0" err="1"/>
              <a:t>from</a:t>
            </a:r>
            <a:r>
              <a:rPr lang="cs-CZ" sz="1300" dirty="0"/>
              <a:t> </a:t>
            </a:r>
            <a:r>
              <a:rPr lang="cs-CZ" sz="1300" dirty="0" err="1"/>
              <a:t>the</a:t>
            </a:r>
            <a:r>
              <a:rPr lang="cs-CZ" sz="1300" dirty="0"/>
              <a:t> </a:t>
            </a:r>
            <a:r>
              <a:rPr lang="cs-CZ" sz="1300" dirty="0" err="1"/>
              <a:t>socialist</a:t>
            </a:r>
            <a:r>
              <a:rPr lang="cs-CZ" sz="1300" dirty="0"/>
              <a:t> period (</a:t>
            </a:r>
            <a:r>
              <a:rPr lang="cs-CZ" sz="1300" dirty="0" err="1"/>
              <a:t>mainly</a:t>
            </a:r>
            <a:r>
              <a:rPr lang="cs-CZ" sz="1300" dirty="0"/>
              <a:t> </a:t>
            </a:r>
            <a:r>
              <a:rPr lang="cs-CZ" sz="1300" dirty="0" err="1"/>
              <a:t>television</a:t>
            </a:r>
            <a:r>
              <a:rPr lang="cs-CZ" sz="1300" dirty="0"/>
              <a:t> and </a:t>
            </a:r>
            <a:r>
              <a:rPr lang="cs-CZ" sz="1300" dirty="0" err="1"/>
              <a:t>the</a:t>
            </a:r>
            <a:r>
              <a:rPr lang="cs-CZ" sz="1300" dirty="0"/>
              <a:t> music </a:t>
            </a:r>
            <a:r>
              <a:rPr lang="cs-CZ" sz="1300" dirty="0" err="1"/>
              <a:t>industry</a:t>
            </a:r>
            <a:r>
              <a:rPr lang="cs-CZ" sz="1300" dirty="0"/>
              <a:t>)</a:t>
            </a:r>
          </a:p>
          <a:p>
            <a:pPr lvl="1"/>
            <a:r>
              <a:rPr lang="cs-CZ" sz="1300" dirty="0" err="1"/>
              <a:t>products</a:t>
            </a:r>
            <a:endParaRPr lang="cs-CZ" sz="1900" dirty="0"/>
          </a:p>
          <a:p>
            <a:endParaRPr lang="cs-CZ" sz="1900" dirty="0"/>
          </a:p>
          <a:p>
            <a:endParaRPr lang="cs-CZ" sz="1900" dirty="0"/>
          </a:p>
        </p:txBody>
      </p:sp>
      <p:pic>
        <p:nvPicPr>
          <p:cNvPr id="7" name="Obrázek 6">
            <a:extLst>
              <a:ext uri="{FF2B5EF4-FFF2-40B4-BE49-F238E27FC236}">
                <a16:creationId xmlns:a16="http://schemas.microsoft.com/office/drawing/2014/main" id="{4546DA02-35C3-124A-B773-59A2102F89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3912" y="152925"/>
            <a:ext cx="3070791" cy="1463744"/>
          </a:xfrm>
          <a:prstGeom prst="rect">
            <a:avLst/>
          </a:prstGeom>
        </p:spPr>
      </p:pic>
      <p:pic>
        <p:nvPicPr>
          <p:cNvPr id="6" name="Obrázek 5" descr="Obsah obrázku text, nádoba, Svačinka, Polotovar&#10;&#10;Popis byl vytvořen automaticky">
            <a:extLst>
              <a:ext uri="{FF2B5EF4-FFF2-40B4-BE49-F238E27FC236}">
                <a16:creationId xmlns:a16="http://schemas.microsoft.com/office/drawing/2014/main" id="{9AF756A4-5453-AEB1-1C49-E8BABEDFDE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6763" y="1879274"/>
            <a:ext cx="2280370" cy="1847100"/>
          </a:xfrm>
          <a:prstGeom prst="rect">
            <a:avLst/>
          </a:prstGeom>
        </p:spPr>
      </p:pic>
      <p:pic>
        <p:nvPicPr>
          <p:cNvPr id="8" name="Obrázek 7" descr="Obsah obrázku oblečení, bota, boty, Vycházková obuv&#10;&#10;Popis byl vytvořen automaticky">
            <a:extLst>
              <a:ext uri="{FF2B5EF4-FFF2-40B4-BE49-F238E27FC236}">
                <a16:creationId xmlns:a16="http://schemas.microsoft.com/office/drawing/2014/main" id="{0EF5491B-B44F-87AC-45D6-8CF8EEC65F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6655" y="3988979"/>
            <a:ext cx="2540478" cy="1382020"/>
          </a:xfrm>
          <a:prstGeom prst="rect">
            <a:avLst/>
          </a:prstGeom>
        </p:spPr>
      </p:pic>
      <p:pic>
        <p:nvPicPr>
          <p:cNvPr id="13" name="Obrázek 12" descr="Obsah obrázku osoba, oblečení, Tanec, tým&#10;&#10;Popis byl vytvořen automaticky">
            <a:extLst>
              <a:ext uri="{FF2B5EF4-FFF2-40B4-BE49-F238E27FC236}">
                <a16:creationId xmlns:a16="http://schemas.microsoft.com/office/drawing/2014/main" id="{A211F2C6-0E35-9770-444F-6814310745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0203" y="4764476"/>
            <a:ext cx="2807346" cy="2016293"/>
          </a:xfrm>
          <a:prstGeom prst="rect">
            <a:avLst/>
          </a:prstGeom>
        </p:spPr>
      </p:pic>
      <p:pic>
        <p:nvPicPr>
          <p:cNvPr id="15" name="Obrázek 14" descr="Obsah obrázku oblečení, osoba, Lidská tvář, koncert&#10;&#10;Popis byl vytvořen automaticky">
            <a:extLst>
              <a:ext uri="{FF2B5EF4-FFF2-40B4-BE49-F238E27FC236}">
                <a16:creationId xmlns:a16="http://schemas.microsoft.com/office/drawing/2014/main" id="{B5A214CE-CDFF-1E56-88DF-6F9B44027A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0619" y="5136375"/>
            <a:ext cx="2359381" cy="1572921"/>
          </a:xfrm>
          <a:prstGeom prst="rect">
            <a:avLst/>
          </a:prstGeom>
        </p:spPr>
      </p:pic>
    </p:spTree>
    <p:extLst>
      <p:ext uri="{BB962C8B-B14F-4D97-AF65-F5344CB8AC3E}">
        <p14:creationId xmlns:p14="http://schemas.microsoft.com/office/powerpoint/2010/main" val="227120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77E7C9F-6F6C-B24A-9E0A-44C4A57BD31E}"/>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8461210F-76ED-444B-AAE0-669ABEA21811}"/>
              </a:ext>
            </a:extLst>
          </p:cNvPr>
          <p:cNvSpPr>
            <a:spLocks noGrp="1"/>
          </p:cNvSpPr>
          <p:nvPr>
            <p:ph type="sldNum" sz="quarter" idx="11"/>
          </p:nvPr>
        </p:nvSpPr>
        <p:spPr/>
        <p:txBody>
          <a:bodyPr/>
          <a:lstStyle/>
          <a:p>
            <a:fld id="{D6D6C118-631F-4A80-9886-907009361577}" type="slidenum">
              <a:rPr lang="cs-CZ" altLang="cs-CZ" smtClean="0"/>
              <a:pPr/>
              <a:t>11</a:t>
            </a:fld>
            <a:endParaRPr lang="cs-CZ" altLang="cs-CZ" dirty="0"/>
          </a:p>
        </p:txBody>
      </p:sp>
      <p:sp>
        <p:nvSpPr>
          <p:cNvPr id="4" name="Nadpis 3">
            <a:extLst>
              <a:ext uri="{FF2B5EF4-FFF2-40B4-BE49-F238E27FC236}">
                <a16:creationId xmlns:a16="http://schemas.microsoft.com/office/drawing/2014/main" id="{ACDC81CB-6497-2A47-89B7-D37593493354}"/>
              </a:ext>
            </a:extLst>
          </p:cNvPr>
          <p:cNvSpPr>
            <a:spLocks noGrp="1"/>
          </p:cNvSpPr>
          <p:nvPr>
            <p:ph type="title"/>
          </p:nvPr>
        </p:nvSpPr>
        <p:spPr/>
        <p:txBody>
          <a:bodyPr/>
          <a:lstStyle/>
          <a:p>
            <a:r>
              <a:rPr lang="cs-CZ" dirty="0" err="1"/>
              <a:t>Ostalgie</a:t>
            </a:r>
            <a:endParaRPr lang="cs-CZ" dirty="0"/>
          </a:p>
        </p:txBody>
      </p:sp>
      <p:sp>
        <p:nvSpPr>
          <p:cNvPr id="5" name="Zástupný obsah 4">
            <a:extLst>
              <a:ext uri="{FF2B5EF4-FFF2-40B4-BE49-F238E27FC236}">
                <a16:creationId xmlns:a16="http://schemas.microsoft.com/office/drawing/2014/main" id="{0563CB4B-54E0-B444-8FE6-1A902BC8C18A}"/>
              </a:ext>
            </a:extLst>
          </p:cNvPr>
          <p:cNvSpPr>
            <a:spLocks noGrp="1"/>
          </p:cNvSpPr>
          <p:nvPr>
            <p:ph idx="1"/>
          </p:nvPr>
        </p:nvSpPr>
        <p:spPr>
          <a:xfrm>
            <a:off x="540000" y="1692002"/>
            <a:ext cx="5552042" cy="4139998"/>
          </a:xfrm>
        </p:spPr>
        <p:txBody>
          <a:bodyPr/>
          <a:lstStyle/>
          <a:p>
            <a:r>
              <a:rPr lang="cs-CZ" dirty="0" err="1"/>
              <a:t>socialist</a:t>
            </a:r>
            <a:r>
              <a:rPr lang="cs-CZ" dirty="0"/>
              <a:t> </a:t>
            </a:r>
            <a:r>
              <a:rPr lang="cs-CZ" dirty="0" err="1"/>
              <a:t>kitsch</a:t>
            </a:r>
            <a:r>
              <a:rPr lang="cs-CZ" dirty="0"/>
              <a:t>?</a:t>
            </a:r>
          </a:p>
          <a:p>
            <a:r>
              <a:rPr lang="cs-CZ" dirty="0"/>
              <a:t>In </a:t>
            </a:r>
            <a:r>
              <a:rPr lang="cs-CZ" dirty="0" err="1"/>
              <a:t>the</a:t>
            </a:r>
            <a:r>
              <a:rPr lang="cs-CZ" dirty="0"/>
              <a:t> German </a:t>
            </a:r>
            <a:r>
              <a:rPr lang="cs-CZ" dirty="0" err="1"/>
              <a:t>context</a:t>
            </a:r>
            <a:r>
              <a:rPr lang="cs-CZ" dirty="0"/>
              <a:t>, </a:t>
            </a:r>
            <a:r>
              <a:rPr lang="cs-CZ" dirty="0" err="1"/>
              <a:t>it</a:t>
            </a:r>
            <a:r>
              <a:rPr lang="cs-CZ" dirty="0"/>
              <a:t> </a:t>
            </a:r>
            <a:r>
              <a:rPr lang="cs-CZ" dirty="0" err="1"/>
              <a:t>expresses</a:t>
            </a:r>
            <a:r>
              <a:rPr lang="cs-CZ" dirty="0"/>
              <a:t> </a:t>
            </a:r>
            <a:r>
              <a:rPr lang="cs-CZ" dirty="0" err="1"/>
              <a:t>the</a:t>
            </a:r>
            <a:r>
              <a:rPr lang="cs-CZ" dirty="0"/>
              <a:t> </a:t>
            </a:r>
            <a:r>
              <a:rPr lang="cs-CZ" dirty="0" err="1"/>
              <a:t>sense</a:t>
            </a:r>
            <a:r>
              <a:rPr lang="cs-CZ" dirty="0"/>
              <a:t> </a:t>
            </a:r>
            <a:r>
              <a:rPr lang="cs-CZ" dirty="0" err="1"/>
              <a:t>of</a:t>
            </a:r>
            <a:r>
              <a:rPr lang="cs-CZ" dirty="0"/>
              <a:t> </a:t>
            </a:r>
            <a:r>
              <a:rPr lang="cs-CZ" dirty="0" err="1"/>
              <a:t>social</a:t>
            </a:r>
            <a:r>
              <a:rPr lang="cs-CZ" dirty="0"/>
              <a:t> and </a:t>
            </a:r>
            <a:r>
              <a:rPr lang="cs-CZ" dirty="0" err="1"/>
              <a:t>physical</a:t>
            </a:r>
            <a:r>
              <a:rPr lang="cs-CZ" dirty="0"/>
              <a:t> </a:t>
            </a:r>
            <a:r>
              <a:rPr lang="cs-CZ" dirty="0" err="1"/>
              <a:t>dislocation</a:t>
            </a:r>
            <a:r>
              <a:rPr lang="cs-CZ" dirty="0"/>
              <a:t> </a:t>
            </a:r>
            <a:r>
              <a:rPr lang="cs-CZ" dirty="0" err="1"/>
              <a:t>of</a:t>
            </a:r>
            <a:r>
              <a:rPr lang="cs-CZ" dirty="0"/>
              <a:t> many </a:t>
            </a:r>
            <a:r>
              <a:rPr lang="cs-CZ" dirty="0" err="1"/>
              <a:t>former</a:t>
            </a:r>
            <a:r>
              <a:rPr lang="cs-CZ" dirty="0"/>
              <a:t> East </a:t>
            </a:r>
            <a:r>
              <a:rPr lang="cs-CZ" dirty="0" err="1"/>
              <a:t>Germans</a:t>
            </a:r>
            <a:r>
              <a:rPr lang="cs-CZ" dirty="0"/>
              <a:t> &gt;&gt; </a:t>
            </a:r>
            <a:r>
              <a:rPr lang="cs-CZ" dirty="0" err="1"/>
              <a:t>disillusionment</a:t>
            </a:r>
            <a:r>
              <a:rPr lang="cs-CZ" dirty="0"/>
              <a:t> </a:t>
            </a:r>
            <a:r>
              <a:rPr lang="cs-CZ" dirty="0" err="1"/>
              <a:t>with</a:t>
            </a:r>
            <a:r>
              <a:rPr lang="cs-CZ" dirty="0"/>
              <a:t> </a:t>
            </a:r>
            <a:r>
              <a:rPr lang="cs-CZ" dirty="0" err="1"/>
              <a:t>the</a:t>
            </a:r>
            <a:r>
              <a:rPr lang="cs-CZ" dirty="0"/>
              <a:t> </a:t>
            </a:r>
            <a:r>
              <a:rPr lang="cs-CZ" dirty="0" err="1"/>
              <a:t>reunification</a:t>
            </a:r>
            <a:r>
              <a:rPr lang="cs-CZ" dirty="0"/>
              <a:t> </a:t>
            </a:r>
            <a:r>
              <a:rPr lang="cs-CZ" dirty="0" err="1"/>
              <a:t>process</a:t>
            </a:r>
            <a:endParaRPr lang="cs-CZ" dirty="0"/>
          </a:p>
          <a:p>
            <a:r>
              <a:rPr lang="cs-CZ" dirty="0" err="1"/>
              <a:t>The</a:t>
            </a:r>
            <a:r>
              <a:rPr lang="cs-CZ" dirty="0"/>
              <a:t> </a:t>
            </a:r>
            <a:r>
              <a:rPr lang="cs-CZ" dirty="0" err="1"/>
              <a:t>new</a:t>
            </a:r>
            <a:r>
              <a:rPr lang="cs-CZ" dirty="0"/>
              <a:t> German </a:t>
            </a:r>
            <a:r>
              <a:rPr lang="cs-CZ" dirty="0" err="1"/>
              <a:t>unified</a:t>
            </a:r>
            <a:r>
              <a:rPr lang="cs-CZ" dirty="0"/>
              <a:t> identity as a </a:t>
            </a:r>
            <a:r>
              <a:rPr lang="cs-CZ" dirty="0" err="1"/>
              <a:t>process</a:t>
            </a:r>
            <a:r>
              <a:rPr lang="cs-CZ" dirty="0"/>
              <a:t> </a:t>
            </a:r>
            <a:r>
              <a:rPr lang="cs-CZ" dirty="0" err="1"/>
              <a:t>for</a:t>
            </a:r>
            <a:r>
              <a:rPr lang="cs-CZ" dirty="0"/>
              <a:t> </a:t>
            </a:r>
            <a:r>
              <a:rPr lang="cs-CZ" dirty="0" err="1"/>
              <a:t>negotiation</a:t>
            </a:r>
            <a:r>
              <a:rPr lang="cs-CZ" dirty="0"/>
              <a:t> </a:t>
            </a:r>
          </a:p>
          <a:p>
            <a:r>
              <a:rPr lang="cs-CZ" dirty="0" err="1"/>
              <a:t>The</a:t>
            </a:r>
            <a:r>
              <a:rPr lang="cs-CZ" dirty="0"/>
              <a:t> </a:t>
            </a:r>
            <a:r>
              <a:rPr lang="cs-CZ" dirty="0" err="1"/>
              <a:t>attempt</a:t>
            </a:r>
            <a:r>
              <a:rPr lang="cs-CZ" dirty="0"/>
              <a:t> to show </a:t>
            </a:r>
            <a:r>
              <a:rPr lang="cs-CZ" dirty="0" err="1"/>
              <a:t>childhood</a:t>
            </a:r>
            <a:r>
              <a:rPr lang="cs-CZ" dirty="0"/>
              <a:t> and adolescence in East Germany as </a:t>
            </a:r>
            <a:r>
              <a:rPr lang="cs-CZ" dirty="0" err="1"/>
              <a:t>normal</a:t>
            </a:r>
            <a:r>
              <a:rPr lang="cs-CZ" dirty="0"/>
              <a:t> and </a:t>
            </a:r>
            <a:r>
              <a:rPr lang="cs-CZ" dirty="0" err="1"/>
              <a:t>shared</a:t>
            </a:r>
            <a:r>
              <a:rPr lang="cs-CZ" dirty="0"/>
              <a:t> by many </a:t>
            </a:r>
            <a:r>
              <a:rPr lang="cs-CZ" dirty="0" err="1"/>
              <a:t>is</a:t>
            </a:r>
            <a:r>
              <a:rPr lang="cs-CZ" dirty="0"/>
              <a:t> </a:t>
            </a:r>
            <a:r>
              <a:rPr lang="cs-CZ" dirty="0" err="1"/>
              <a:t>itself</a:t>
            </a:r>
            <a:r>
              <a:rPr lang="cs-CZ" dirty="0"/>
              <a:t> a </a:t>
            </a:r>
            <a:r>
              <a:rPr lang="cs-CZ" dirty="0" err="1"/>
              <a:t>political</a:t>
            </a:r>
            <a:r>
              <a:rPr lang="cs-CZ" dirty="0"/>
              <a:t> </a:t>
            </a:r>
            <a:r>
              <a:rPr lang="cs-CZ" dirty="0" err="1"/>
              <a:t>gesture</a:t>
            </a:r>
            <a:endParaRPr lang="cs-CZ" dirty="0"/>
          </a:p>
        </p:txBody>
      </p:sp>
      <p:pic>
        <p:nvPicPr>
          <p:cNvPr id="7" name="Obrázek 6" descr="Obsah obrázku text, podepsat&#10;&#10;Popis byl vytvořen automaticky">
            <a:extLst>
              <a:ext uri="{FF2B5EF4-FFF2-40B4-BE49-F238E27FC236}">
                <a16:creationId xmlns:a16="http://schemas.microsoft.com/office/drawing/2014/main" id="{9B89E8C9-030E-BA45-9C6E-2E9FE7B46C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8296" y="945788"/>
            <a:ext cx="2600695" cy="4344873"/>
          </a:xfrm>
          <a:prstGeom prst="rect">
            <a:avLst/>
          </a:prstGeom>
        </p:spPr>
      </p:pic>
    </p:spTree>
    <p:extLst>
      <p:ext uri="{BB962C8B-B14F-4D97-AF65-F5344CB8AC3E}">
        <p14:creationId xmlns:p14="http://schemas.microsoft.com/office/powerpoint/2010/main" val="1742671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FEA6746-2B5A-0A4A-99DB-B44663BEA223}"/>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716BB5BA-55F6-1341-B57D-72B9712805FB}"/>
              </a:ext>
            </a:extLst>
          </p:cNvPr>
          <p:cNvSpPr>
            <a:spLocks noGrp="1"/>
          </p:cNvSpPr>
          <p:nvPr>
            <p:ph type="sldNum" sz="quarter" idx="11"/>
          </p:nvPr>
        </p:nvSpPr>
        <p:spPr/>
        <p:txBody>
          <a:bodyPr/>
          <a:lstStyle/>
          <a:p>
            <a:fld id="{0970407D-EE58-4A0B-824B-1D3AE42DD9CF}" type="slidenum">
              <a:rPr lang="cs-CZ" altLang="cs-CZ" smtClean="0"/>
              <a:pPr/>
              <a:t>12</a:t>
            </a:fld>
            <a:endParaRPr lang="cs-CZ" altLang="cs-CZ" dirty="0"/>
          </a:p>
        </p:txBody>
      </p:sp>
      <p:sp>
        <p:nvSpPr>
          <p:cNvPr id="4" name="Nadpis 3">
            <a:extLst>
              <a:ext uri="{FF2B5EF4-FFF2-40B4-BE49-F238E27FC236}">
                <a16:creationId xmlns:a16="http://schemas.microsoft.com/office/drawing/2014/main" id="{29981155-921F-6940-ACB8-154575F99DE0}"/>
              </a:ext>
            </a:extLst>
          </p:cNvPr>
          <p:cNvSpPr>
            <a:spLocks noGrp="1"/>
          </p:cNvSpPr>
          <p:nvPr>
            <p:ph type="title"/>
          </p:nvPr>
        </p:nvSpPr>
        <p:spPr/>
        <p:txBody>
          <a:bodyPr/>
          <a:lstStyle/>
          <a:p>
            <a:r>
              <a:rPr lang="cs-CZ" i="1" dirty="0" err="1"/>
              <a:t>Good</a:t>
            </a:r>
            <a:r>
              <a:rPr lang="cs-CZ" i="1" dirty="0"/>
              <a:t> </a:t>
            </a:r>
            <a:r>
              <a:rPr lang="cs-CZ" i="1" dirty="0" err="1"/>
              <a:t>Bye</a:t>
            </a:r>
            <a:r>
              <a:rPr lang="cs-CZ" i="1" dirty="0"/>
              <a:t>, Lenin! </a:t>
            </a:r>
            <a:r>
              <a:rPr lang="cs-CZ" dirty="0"/>
              <a:t>(2003, r. Wolfgang </a:t>
            </a:r>
            <a:r>
              <a:rPr lang="cs-CZ" dirty="0" err="1"/>
              <a:t>Becker</a:t>
            </a:r>
            <a:r>
              <a:rPr lang="cs-CZ" dirty="0"/>
              <a:t>)</a:t>
            </a:r>
          </a:p>
        </p:txBody>
      </p:sp>
      <p:sp>
        <p:nvSpPr>
          <p:cNvPr id="5" name="Zástupný obsah 4">
            <a:extLst>
              <a:ext uri="{FF2B5EF4-FFF2-40B4-BE49-F238E27FC236}">
                <a16:creationId xmlns:a16="http://schemas.microsoft.com/office/drawing/2014/main" id="{E274CAE5-BEDD-1A44-B762-6D13D1AF7910}"/>
              </a:ext>
            </a:extLst>
          </p:cNvPr>
          <p:cNvSpPr>
            <a:spLocks noGrp="1"/>
          </p:cNvSpPr>
          <p:nvPr>
            <p:ph idx="1"/>
          </p:nvPr>
        </p:nvSpPr>
        <p:spPr>
          <a:xfrm>
            <a:off x="540000" y="1692002"/>
            <a:ext cx="5409538" cy="4139998"/>
          </a:xfrm>
        </p:spPr>
        <p:txBody>
          <a:bodyPr/>
          <a:lstStyle/>
          <a:p>
            <a:r>
              <a:rPr lang="cs-CZ" dirty="0" err="1"/>
              <a:t>The</a:t>
            </a:r>
            <a:r>
              <a:rPr lang="cs-CZ" dirty="0"/>
              <a:t> </a:t>
            </a:r>
            <a:r>
              <a:rPr lang="cs-CZ" dirty="0" err="1"/>
              <a:t>peak</a:t>
            </a:r>
            <a:r>
              <a:rPr lang="cs-CZ" dirty="0"/>
              <a:t> </a:t>
            </a:r>
            <a:r>
              <a:rPr lang="cs-CZ" dirty="0" err="1"/>
              <a:t>of</a:t>
            </a:r>
            <a:r>
              <a:rPr lang="cs-CZ" dirty="0"/>
              <a:t> </a:t>
            </a:r>
            <a:r>
              <a:rPr lang="cs-CZ" dirty="0" err="1"/>
              <a:t>the</a:t>
            </a:r>
            <a:r>
              <a:rPr lang="cs-CZ" dirty="0"/>
              <a:t> </a:t>
            </a:r>
            <a:r>
              <a:rPr lang="cs-CZ" dirty="0" err="1"/>
              <a:t>ostalgic</a:t>
            </a:r>
            <a:r>
              <a:rPr lang="cs-CZ" dirty="0"/>
              <a:t> </a:t>
            </a:r>
            <a:r>
              <a:rPr lang="cs-CZ" dirty="0" err="1"/>
              <a:t>wave</a:t>
            </a:r>
            <a:endParaRPr lang="cs-CZ" dirty="0"/>
          </a:p>
          <a:p>
            <a:r>
              <a:rPr lang="cs-CZ" dirty="0" err="1"/>
              <a:t>The</a:t>
            </a:r>
            <a:r>
              <a:rPr lang="cs-CZ" dirty="0"/>
              <a:t> story </a:t>
            </a:r>
            <a:r>
              <a:rPr lang="cs-CZ" dirty="0" err="1"/>
              <a:t>of</a:t>
            </a:r>
            <a:r>
              <a:rPr lang="cs-CZ" dirty="0"/>
              <a:t> a </a:t>
            </a:r>
            <a:r>
              <a:rPr lang="cs-CZ" dirty="0" err="1"/>
              <a:t>young</a:t>
            </a:r>
            <a:r>
              <a:rPr lang="cs-CZ" dirty="0"/>
              <a:t> man, Alex, and his </a:t>
            </a:r>
            <a:r>
              <a:rPr lang="cs-CZ" dirty="0" err="1"/>
              <a:t>sister</a:t>
            </a:r>
            <a:r>
              <a:rPr lang="cs-CZ" dirty="0"/>
              <a:t>, </a:t>
            </a:r>
            <a:r>
              <a:rPr lang="cs-CZ" dirty="0" err="1"/>
              <a:t>Ariane</a:t>
            </a:r>
            <a:r>
              <a:rPr lang="cs-CZ" dirty="0"/>
              <a:t>, </a:t>
            </a:r>
            <a:r>
              <a:rPr lang="cs-CZ" dirty="0" err="1"/>
              <a:t>who</a:t>
            </a:r>
            <a:r>
              <a:rPr lang="cs-CZ" dirty="0"/>
              <a:t> také care </a:t>
            </a:r>
            <a:r>
              <a:rPr lang="cs-CZ" dirty="0" err="1"/>
              <a:t>of</a:t>
            </a:r>
            <a:r>
              <a:rPr lang="cs-CZ" dirty="0"/>
              <a:t> </a:t>
            </a:r>
            <a:r>
              <a:rPr lang="cs-CZ" dirty="0" err="1"/>
              <a:t>their</a:t>
            </a:r>
            <a:r>
              <a:rPr lang="cs-CZ" dirty="0"/>
              <a:t> </a:t>
            </a:r>
            <a:r>
              <a:rPr lang="cs-CZ" dirty="0" err="1"/>
              <a:t>mother</a:t>
            </a:r>
            <a:r>
              <a:rPr lang="cs-CZ" dirty="0"/>
              <a:t>, Christiane. </a:t>
            </a:r>
            <a:r>
              <a:rPr lang="cs-CZ" dirty="0" err="1"/>
              <a:t>She</a:t>
            </a:r>
            <a:r>
              <a:rPr lang="cs-CZ" dirty="0"/>
              <a:t> </a:t>
            </a:r>
            <a:r>
              <a:rPr lang="cs-CZ" dirty="0" err="1"/>
              <a:t>falls</a:t>
            </a:r>
            <a:r>
              <a:rPr lang="cs-CZ" dirty="0"/>
              <a:t> </a:t>
            </a:r>
            <a:r>
              <a:rPr lang="cs-CZ" dirty="0" err="1"/>
              <a:t>into</a:t>
            </a:r>
            <a:r>
              <a:rPr lang="cs-CZ" dirty="0"/>
              <a:t> a </a:t>
            </a:r>
            <a:r>
              <a:rPr lang="cs-CZ" dirty="0" err="1"/>
              <a:t>coma</a:t>
            </a:r>
            <a:r>
              <a:rPr lang="cs-CZ" dirty="0"/>
              <a:t> just </a:t>
            </a:r>
            <a:r>
              <a:rPr lang="cs-CZ" dirty="0" err="1"/>
              <a:t>days</a:t>
            </a:r>
            <a:r>
              <a:rPr lang="cs-CZ" dirty="0"/>
              <a:t> </a:t>
            </a:r>
            <a:r>
              <a:rPr lang="cs-CZ" dirty="0" err="1"/>
              <a:t>before</a:t>
            </a:r>
            <a:r>
              <a:rPr lang="cs-CZ" dirty="0"/>
              <a:t> </a:t>
            </a:r>
            <a:r>
              <a:rPr lang="cs-CZ" dirty="0" err="1"/>
              <a:t>the</a:t>
            </a:r>
            <a:r>
              <a:rPr lang="cs-CZ" dirty="0"/>
              <a:t> </a:t>
            </a:r>
            <a:r>
              <a:rPr lang="cs-CZ" dirty="0" err="1"/>
              <a:t>fall</a:t>
            </a:r>
            <a:r>
              <a:rPr lang="cs-CZ" dirty="0"/>
              <a:t> </a:t>
            </a:r>
            <a:r>
              <a:rPr lang="cs-CZ" dirty="0" err="1"/>
              <a:t>of</a:t>
            </a:r>
            <a:r>
              <a:rPr lang="cs-CZ" dirty="0"/>
              <a:t> </a:t>
            </a:r>
            <a:r>
              <a:rPr lang="cs-CZ" dirty="0" err="1"/>
              <a:t>the</a:t>
            </a:r>
            <a:r>
              <a:rPr lang="cs-CZ" dirty="0"/>
              <a:t> </a:t>
            </a:r>
            <a:r>
              <a:rPr lang="cs-CZ" dirty="0" err="1"/>
              <a:t>regime</a:t>
            </a:r>
            <a:r>
              <a:rPr lang="cs-CZ" dirty="0"/>
              <a:t> and </a:t>
            </a:r>
            <a:r>
              <a:rPr lang="cs-CZ" dirty="0" err="1"/>
              <a:t>wakes</a:t>
            </a:r>
            <a:r>
              <a:rPr lang="cs-CZ" dirty="0"/>
              <a:t> up </a:t>
            </a:r>
            <a:r>
              <a:rPr lang="cs-CZ" dirty="0" err="1"/>
              <a:t>eight</a:t>
            </a:r>
            <a:r>
              <a:rPr lang="cs-CZ" dirty="0"/>
              <a:t> </a:t>
            </a:r>
            <a:r>
              <a:rPr lang="cs-CZ" dirty="0" err="1"/>
              <a:t>months</a:t>
            </a:r>
            <a:r>
              <a:rPr lang="cs-CZ" dirty="0"/>
              <a:t> </a:t>
            </a:r>
            <a:r>
              <a:rPr lang="cs-CZ" dirty="0" err="1"/>
              <a:t>later</a:t>
            </a:r>
            <a:r>
              <a:rPr lang="cs-CZ" dirty="0"/>
              <a:t>.</a:t>
            </a:r>
          </a:p>
          <a:p>
            <a:r>
              <a:rPr lang="cs-CZ" dirty="0" err="1"/>
              <a:t>For</a:t>
            </a:r>
            <a:r>
              <a:rPr lang="cs-CZ" dirty="0"/>
              <a:t> his </a:t>
            </a:r>
            <a:r>
              <a:rPr lang="cs-CZ" dirty="0" err="1"/>
              <a:t>mother</a:t>
            </a:r>
            <a:r>
              <a:rPr lang="cs-CZ" dirty="0"/>
              <a:t>, he </a:t>
            </a:r>
            <a:r>
              <a:rPr lang="cs-CZ" dirty="0" err="1"/>
              <a:t>creates</a:t>
            </a:r>
            <a:r>
              <a:rPr lang="cs-CZ" dirty="0"/>
              <a:t> his </a:t>
            </a:r>
            <a:r>
              <a:rPr lang="cs-CZ" dirty="0" err="1"/>
              <a:t>own</a:t>
            </a:r>
            <a:r>
              <a:rPr lang="cs-CZ" dirty="0"/>
              <a:t> </a:t>
            </a:r>
            <a:r>
              <a:rPr lang="cs-CZ" dirty="0" err="1"/>
              <a:t>nostalgic</a:t>
            </a:r>
            <a:r>
              <a:rPr lang="cs-CZ" dirty="0"/>
              <a:t> </a:t>
            </a:r>
            <a:r>
              <a:rPr lang="cs-CZ" dirty="0" err="1"/>
              <a:t>version</a:t>
            </a:r>
            <a:r>
              <a:rPr lang="cs-CZ" dirty="0"/>
              <a:t> </a:t>
            </a:r>
            <a:r>
              <a:rPr lang="cs-CZ" dirty="0" err="1"/>
              <a:t>of</a:t>
            </a:r>
            <a:r>
              <a:rPr lang="cs-CZ" dirty="0"/>
              <a:t> </a:t>
            </a:r>
            <a:r>
              <a:rPr lang="cs-CZ" dirty="0" err="1"/>
              <a:t>late</a:t>
            </a:r>
            <a:r>
              <a:rPr lang="cs-CZ" dirty="0"/>
              <a:t> </a:t>
            </a:r>
            <a:r>
              <a:rPr lang="cs-CZ" dirty="0" err="1"/>
              <a:t>socialism</a:t>
            </a:r>
            <a:r>
              <a:rPr lang="cs-CZ" dirty="0"/>
              <a:t> </a:t>
            </a:r>
            <a:r>
              <a:rPr lang="cs-CZ" dirty="0" err="1"/>
              <a:t>that</a:t>
            </a:r>
            <a:r>
              <a:rPr lang="cs-CZ" dirty="0"/>
              <a:t> has </a:t>
            </a:r>
            <a:r>
              <a:rPr lang="cs-CZ" dirty="0" err="1"/>
              <a:t>nothing</a:t>
            </a:r>
            <a:r>
              <a:rPr lang="cs-CZ" dirty="0"/>
              <a:t> to do </a:t>
            </a:r>
            <a:r>
              <a:rPr lang="cs-CZ" dirty="0" err="1"/>
              <a:t>with</a:t>
            </a:r>
            <a:r>
              <a:rPr lang="cs-CZ" dirty="0"/>
              <a:t> reality &gt;&gt; a </a:t>
            </a:r>
            <a:r>
              <a:rPr lang="cs-CZ" dirty="0" err="1"/>
              <a:t>self-reflexive</a:t>
            </a:r>
            <a:r>
              <a:rPr lang="cs-CZ" dirty="0"/>
              <a:t> </a:t>
            </a:r>
            <a:r>
              <a:rPr lang="cs-CZ" dirty="0" err="1"/>
              <a:t>gesture</a:t>
            </a:r>
            <a:endParaRPr lang="cs-CZ" dirty="0"/>
          </a:p>
          <a:p>
            <a:r>
              <a:rPr lang="cs-CZ" dirty="0"/>
              <a:t>Alex as </a:t>
            </a:r>
            <a:r>
              <a:rPr lang="cs-CZ" dirty="0" err="1"/>
              <a:t>an</a:t>
            </a:r>
            <a:r>
              <a:rPr lang="cs-CZ" dirty="0"/>
              <a:t> </a:t>
            </a:r>
            <a:r>
              <a:rPr lang="cs-CZ" dirty="0" err="1"/>
              <a:t>archaeologist</a:t>
            </a:r>
            <a:r>
              <a:rPr lang="cs-CZ" dirty="0"/>
              <a:t> </a:t>
            </a:r>
            <a:r>
              <a:rPr lang="cs-CZ" dirty="0" err="1"/>
              <a:t>searching</a:t>
            </a:r>
            <a:r>
              <a:rPr lang="cs-CZ" dirty="0"/>
              <a:t> </a:t>
            </a:r>
            <a:r>
              <a:rPr lang="cs-CZ" dirty="0" err="1"/>
              <a:t>for</a:t>
            </a:r>
            <a:r>
              <a:rPr lang="cs-CZ" dirty="0"/>
              <a:t> </a:t>
            </a:r>
            <a:r>
              <a:rPr lang="cs-CZ" dirty="0" err="1"/>
              <a:t>objects</a:t>
            </a:r>
            <a:r>
              <a:rPr lang="cs-CZ" dirty="0"/>
              <a:t> </a:t>
            </a:r>
            <a:r>
              <a:rPr lang="cs-CZ" dirty="0" err="1"/>
              <a:t>from</a:t>
            </a:r>
            <a:r>
              <a:rPr lang="cs-CZ" dirty="0"/>
              <a:t> </a:t>
            </a:r>
            <a:r>
              <a:rPr lang="cs-CZ" dirty="0" err="1"/>
              <a:t>the</a:t>
            </a:r>
            <a:r>
              <a:rPr lang="cs-CZ" dirty="0"/>
              <a:t> </a:t>
            </a:r>
            <a:r>
              <a:rPr lang="cs-CZ" dirty="0" err="1"/>
              <a:t>former</a:t>
            </a:r>
            <a:r>
              <a:rPr lang="cs-CZ" dirty="0"/>
              <a:t> </a:t>
            </a:r>
            <a:r>
              <a:rPr lang="cs-CZ" dirty="0" err="1"/>
              <a:t>regime</a:t>
            </a:r>
            <a:r>
              <a:rPr lang="cs-CZ" dirty="0"/>
              <a:t>.</a:t>
            </a:r>
          </a:p>
          <a:p>
            <a:r>
              <a:rPr lang="cs-CZ" dirty="0"/>
              <a:t>Just a </a:t>
            </a:r>
            <a:r>
              <a:rPr lang="cs-CZ" dirty="0" err="1"/>
              <a:t>family</a:t>
            </a:r>
            <a:r>
              <a:rPr lang="cs-CZ" dirty="0"/>
              <a:t> drama?</a:t>
            </a:r>
          </a:p>
        </p:txBody>
      </p:sp>
      <p:pic>
        <p:nvPicPr>
          <p:cNvPr id="7" name="Obrázek 6" descr="Obsah obrázku text, noviny&#10;&#10;Popis byl vytvořen automaticky">
            <a:extLst>
              <a:ext uri="{FF2B5EF4-FFF2-40B4-BE49-F238E27FC236}">
                <a16:creationId xmlns:a16="http://schemas.microsoft.com/office/drawing/2014/main" id="{FBF5A6CB-5A5E-9042-A526-68DE53CAC4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790" y="1618306"/>
            <a:ext cx="2909455" cy="4213694"/>
          </a:xfrm>
          <a:prstGeom prst="rect">
            <a:avLst/>
          </a:prstGeom>
        </p:spPr>
      </p:pic>
    </p:spTree>
    <p:extLst>
      <p:ext uri="{BB962C8B-B14F-4D97-AF65-F5344CB8AC3E}">
        <p14:creationId xmlns:p14="http://schemas.microsoft.com/office/powerpoint/2010/main" val="2098263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9F8A3DCE-E3AB-E2A4-33F8-3CF240C9294D}"/>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959A72AB-712E-313A-883C-9B03BA116FE0}"/>
              </a:ext>
            </a:extLst>
          </p:cNvPr>
          <p:cNvSpPr>
            <a:spLocks noGrp="1"/>
          </p:cNvSpPr>
          <p:nvPr>
            <p:ph type="sldNum" sz="quarter" idx="11"/>
          </p:nvPr>
        </p:nvSpPr>
        <p:spPr/>
        <p:txBody>
          <a:bodyPr/>
          <a:lstStyle/>
          <a:p>
            <a:fld id="{0970407D-EE58-4A0B-824B-1D3AE42DD9CF}" type="slidenum">
              <a:rPr lang="cs-CZ" altLang="cs-CZ" smtClean="0"/>
              <a:pPr/>
              <a:t>13</a:t>
            </a:fld>
            <a:endParaRPr lang="cs-CZ" altLang="cs-CZ" dirty="0"/>
          </a:p>
        </p:txBody>
      </p:sp>
      <p:sp>
        <p:nvSpPr>
          <p:cNvPr id="4" name="Nadpis 3">
            <a:extLst>
              <a:ext uri="{FF2B5EF4-FFF2-40B4-BE49-F238E27FC236}">
                <a16:creationId xmlns:a16="http://schemas.microsoft.com/office/drawing/2014/main" id="{0F810EE4-9D71-6021-8EFF-9BE1146BDF47}"/>
              </a:ext>
            </a:extLst>
          </p:cNvPr>
          <p:cNvSpPr>
            <a:spLocks noGrp="1"/>
          </p:cNvSpPr>
          <p:nvPr>
            <p:ph type="title"/>
          </p:nvPr>
        </p:nvSpPr>
        <p:spPr/>
        <p:txBody>
          <a:bodyPr/>
          <a:lstStyle/>
          <a:p>
            <a:pPr algn="ctr"/>
            <a:r>
              <a:rPr lang="cs-CZ" i="1" dirty="0" err="1"/>
              <a:t>Good</a:t>
            </a:r>
            <a:r>
              <a:rPr lang="cs-CZ" i="1" dirty="0"/>
              <a:t> </a:t>
            </a:r>
            <a:r>
              <a:rPr lang="cs-CZ" i="1" dirty="0" err="1"/>
              <a:t>Bye</a:t>
            </a:r>
            <a:r>
              <a:rPr lang="cs-CZ" i="1" dirty="0"/>
              <a:t>, Lenin! </a:t>
            </a:r>
            <a:r>
              <a:rPr lang="cs-CZ" dirty="0"/>
              <a:t>(2003, r. Wolfgang </a:t>
            </a:r>
            <a:r>
              <a:rPr lang="cs-CZ" dirty="0" err="1"/>
              <a:t>Becker</a:t>
            </a:r>
            <a:r>
              <a:rPr lang="cs-CZ" dirty="0"/>
              <a:t>)</a:t>
            </a:r>
            <a:br>
              <a:rPr lang="cs-CZ" dirty="0"/>
            </a:br>
            <a:r>
              <a:rPr lang="cs-CZ" dirty="0"/>
              <a:t>trailer </a:t>
            </a:r>
          </a:p>
        </p:txBody>
      </p:sp>
      <p:pic>
        <p:nvPicPr>
          <p:cNvPr id="6" name="Good Bye, Lenin! Cinematic Trailer - English Subs (1)">
            <a:hlinkClick r:id="" action="ppaction://media"/>
            <a:extLst>
              <a:ext uri="{FF2B5EF4-FFF2-40B4-BE49-F238E27FC236}">
                <a16:creationId xmlns:a16="http://schemas.microsoft.com/office/drawing/2014/main" id="{CA25A651-6283-98C3-3B39-1303BB1CCD8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71550" y="1692275"/>
            <a:ext cx="7199313" cy="4140200"/>
          </a:xfrm>
        </p:spPr>
      </p:pic>
    </p:spTree>
    <p:extLst>
      <p:ext uri="{BB962C8B-B14F-4D97-AF65-F5344CB8AC3E}">
        <p14:creationId xmlns:p14="http://schemas.microsoft.com/office/powerpoint/2010/main" val="125553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6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B554EA4F-3438-CFFC-9FB4-ABDF2604B82B}"/>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DCD541AD-241A-03D9-BAAB-15347455E28A}"/>
              </a:ext>
            </a:extLst>
          </p:cNvPr>
          <p:cNvSpPr>
            <a:spLocks noGrp="1"/>
          </p:cNvSpPr>
          <p:nvPr>
            <p:ph type="sldNum" sz="quarter" idx="11"/>
          </p:nvPr>
        </p:nvSpPr>
        <p:spPr/>
        <p:txBody>
          <a:bodyPr/>
          <a:lstStyle/>
          <a:p>
            <a:fld id="{0970407D-EE58-4A0B-824B-1D3AE42DD9CF}" type="slidenum">
              <a:rPr lang="cs-CZ" altLang="cs-CZ" smtClean="0"/>
              <a:pPr/>
              <a:t>14</a:t>
            </a:fld>
            <a:endParaRPr lang="cs-CZ" altLang="cs-CZ" dirty="0"/>
          </a:p>
        </p:txBody>
      </p:sp>
      <p:sp>
        <p:nvSpPr>
          <p:cNvPr id="4" name="Nadpis 3">
            <a:extLst>
              <a:ext uri="{FF2B5EF4-FFF2-40B4-BE49-F238E27FC236}">
                <a16:creationId xmlns:a16="http://schemas.microsoft.com/office/drawing/2014/main" id="{FB57B8E6-545F-65C2-ABE6-67B9E7829A2E}"/>
              </a:ext>
            </a:extLst>
          </p:cNvPr>
          <p:cNvSpPr>
            <a:spLocks noGrp="1"/>
          </p:cNvSpPr>
          <p:nvPr>
            <p:ph type="title"/>
          </p:nvPr>
        </p:nvSpPr>
        <p:spPr/>
        <p:txBody>
          <a:bodyPr/>
          <a:lstStyle/>
          <a:p>
            <a:pPr algn="ctr"/>
            <a:r>
              <a:rPr lang="cs-CZ" dirty="0" err="1"/>
              <a:t>Ostalgic</a:t>
            </a:r>
            <a:r>
              <a:rPr lang="cs-CZ" dirty="0"/>
              <a:t> </a:t>
            </a:r>
            <a:r>
              <a:rPr lang="cs-CZ" dirty="0" err="1"/>
              <a:t>Television</a:t>
            </a:r>
            <a:r>
              <a:rPr lang="cs-CZ" dirty="0"/>
              <a:t> – </a:t>
            </a:r>
            <a:r>
              <a:rPr lang="cs-CZ" dirty="0" err="1"/>
              <a:t>new</a:t>
            </a:r>
            <a:r>
              <a:rPr lang="cs-CZ" dirty="0"/>
              <a:t> </a:t>
            </a:r>
            <a:r>
              <a:rPr lang="cs-CZ" dirty="0" err="1"/>
              <a:t>formats</a:t>
            </a:r>
            <a:endParaRPr lang="cs-CZ" dirty="0"/>
          </a:p>
        </p:txBody>
      </p:sp>
      <p:sp>
        <p:nvSpPr>
          <p:cNvPr id="5" name="Zástupný obsah 4">
            <a:extLst>
              <a:ext uri="{FF2B5EF4-FFF2-40B4-BE49-F238E27FC236}">
                <a16:creationId xmlns:a16="http://schemas.microsoft.com/office/drawing/2014/main" id="{6A3B2361-198B-6B07-355B-4DC6040D7E4F}"/>
              </a:ext>
            </a:extLst>
          </p:cNvPr>
          <p:cNvSpPr>
            <a:spLocks noGrp="1"/>
          </p:cNvSpPr>
          <p:nvPr>
            <p:ph idx="1"/>
          </p:nvPr>
        </p:nvSpPr>
        <p:spPr/>
        <p:txBody>
          <a:bodyPr/>
          <a:lstStyle/>
          <a:p>
            <a:r>
              <a:rPr lang="cs-CZ" b="1" dirty="0" err="1"/>
              <a:t>Once</a:t>
            </a:r>
            <a:r>
              <a:rPr lang="cs-CZ" b="1" dirty="0"/>
              <a:t> </a:t>
            </a:r>
            <a:r>
              <a:rPr lang="cs-CZ" b="1" dirty="0" err="1"/>
              <a:t>upon</a:t>
            </a:r>
            <a:r>
              <a:rPr lang="cs-CZ" b="1" dirty="0"/>
              <a:t> a </a:t>
            </a:r>
            <a:r>
              <a:rPr lang="cs-CZ" b="1" dirty="0" err="1"/>
              <a:t>time</a:t>
            </a:r>
            <a:r>
              <a:rPr lang="cs-CZ" b="1" dirty="0"/>
              <a:t> in East </a:t>
            </a:r>
            <a:r>
              <a:rPr lang="cs-CZ" dirty="0"/>
              <a:t>(TV Nova)</a:t>
            </a:r>
          </a:p>
          <a:p>
            <a:r>
              <a:rPr lang="cs-CZ" b="1" dirty="0"/>
              <a:t>Retro</a:t>
            </a:r>
            <a:r>
              <a:rPr lang="cs-CZ" dirty="0"/>
              <a:t> </a:t>
            </a:r>
            <a:r>
              <a:rPr lang="cs-CZ" dirty="0" err="1"/>
              <a:t>magazine</a:t>
            </a:r>
            <a:endParaRPr lang="cs-CZ" dirty="0"/>
          </a:p>
          <a:p>
            <a:r>
              <a:rPr lang="cs-CZ" b="1" dirty="0" err="1"/>
              <a:t>Wonderful</a:t>
            </a:r>
            <a:r>
              <a:rPr lang="cs-CZ" b="1" dirty="0"/>
              <a:t> </a:t>
            </a:r>
            <a:r>
              <a:rPr lang="cs-CZ" b="1" dirty="0" err="1"/>
              <a:t>years</a:t>
            </a:r>
            <a:r>
              <a:rPr lang="cs-CZ" b="1" dirty="0"/>
              <a:t> </a:t>
            </a:r>
            <a:r>
              <a:rPr lang="cs-CZ" dirty="0"/>
              <a:t>– a </a:t>
            </a:r>
            <a:r>
              <a:rPr lang="cs-CZ" dirty="0" err="1"/>
              <a:t>family</a:t>
            </a:r>
            <a:r>
              <a:rPr lang="cs-CZ" dirty="0"/>
              <a:t> </a:t>
            </a:r>
            <a:r>
              <a:rPr lang="cs-CZ" dirty="0" err="1"/>
              <a:t>saga</a:t>
            </a:r>
            <a:r>
              <a:rPr lang="cs-CZ" dirty="0"/>
              <a:t> </a:t>
            </a:r>
            <a:r>
              <a:rPr lang="cs-CZ" dirty="0" err="1"/>
              <a:t>spanning</a:t>
            </a:r>
            <a:r>
              <a:rPr lang="cs-CZ" dirty="0"/>
              <a:t> </a:t>
            </a:r>
            <a:r>
              <a:rPr lang="cs-CZ" dirty="0" err="1"/>
              <a:t>over</a:t>
            </a:r>
            <a:r>
              <a:rPr lang="cs-CZ" dirty="0"/>
              <a:t> </a:t>
            </a:r>
            <a:r>
              <a:rPr lang="cs-CZ" dirty="0" err="1"/>
              <a:t>four</a:t>
            </a:r>
            <a:r>
              <a:rPr lang="cs-CZ" dirty="0"/>
              <a:t> </a:t>
            </a:r>
            <a:r>
              <a:rPr lang="cs-CZ" dirty="0" err="1"/>
              <a:t>decades</a:t>
            </a:r>
            <a:r>
              <a:rPr lang="cs-CZ" dirty="0"/>
              <a:t>, </a:t>
            </a:r>
            <a:r>
              <a:rPr lang="cs-CZ" dirty="0" err="1"/>
              <a:t>combining</a:t>
            </a:r>
            <a:r>
              <a:rPr lang="cs-CZ" dirty="0"/>
              <a:t> </a:t>
            </a:r>
            <a:r>
              <a:rPr lang="cs-CZ" dirty="0" err="1"/>
              <a:t>personal</a:t>
            </a:r>
            <a:r>
              <a:rPr lang="cs-CZ" dirty="0"/>
              <a:t> </a:t>
            </a:r>
            <a:r>
              <a:rPr lang="cs-CZ" dirty="0" err="1"/>
              <a:t>memories</a:t>
            </a:r>
            <a:r>
              <a:rPr lang="cs-CZ" dirty="0"/>
              <a:t> </a:t>
            </a:r>
            <a:r>
              <a:rPr lang="cs-CZ" dirty="0" err="1"/>
              <a:t>with</a:t>
            </a:r>
            <a:r>
              <a:rPr lang="cs-CZ" dirty="0"/>
              <a:t> </a:t>
            </a:r>
            <a:r>
              <a:rPr lang="cs-CZ" dirty="0" err="1"/>
              <a:t>national</a:t>
            </a:r>
            <a:r>
              <a:rPr lang="cs-CZ" dirty="0"/>
              <a:t> </a:t>
            </a:r>
            <a:r>
              <a:rPr lang="cs-CZ" dirty="0" err="1"/>
              <a:t>history</a:t>
            </a:r>
            <a:endParaRPr lang="cs-CZ" dirty="0"/>
          </a:p>
        </p:txBody>
      </p:sp>
      <p:pic>
        <p:nvPicPr>
          <p:cNvPr id="6" name="Obrázek 5" descr="Obsah obrázku text, osoba&#10;&#10;Popis byl vytvořen automaticky">
            <a:extLst>
              <a:ext uri="{FF2B5EF4-FFF2-40B4-BE49-F238E27FC236}">
                <a16:creationId xmlns:a16="http://schemas.microsoft.com/office/drawing/2014/main" id="{CE4D4905-6D5A-F1D8-7C9F-8DC76C98FE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6385" y="3471613"/>
            <a:ext cx="4358244" cy="2451512"/>
          </a:xfrm>
          <a:prstGeom prst="rect">
            <a:avLst/>
          </a:prstGeom>
        </p:spPr>
      </p:pic>
      <p:pic>
        <p:nvPicPr>
          <p:cNvPr id="7" name="Obrázek 6" descr="Obsah obrázku text, osoba, muž, oblek&#10;&#10;Popis byl vytvořen automaticky">
            <a:extLst>
              <a:ext uri="{FF2B5EF4-FFF2-40B4-BE49-F238E27FC236}">
                <a16:creationId xmlns:a16="http://schemas.microsoft.com/office/drawing/2014/main" id="{79A22A6F-CA9E-AE84-C18B-D275D2B943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371" y="3464212"/>
            <a:ext cx="4318000" cy="3031787"/>
          </a:xfrm>
          <a:prstGeom prst="rect">
            <a:avLst/>
          </a:prstGeom>
        </p:spPr>
      </p:pic>
    </p:spTree>
    <p:extLst>
      <p:ext uri="{BB962C8B-B14F-4D97-AF65-F5344CB8AC3E}">
        <p14:creationId xmlns:p14="http://schemas.microsoft.com/office/powerpoint/2010/main" val="271800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4BC8BFC-B1BD-1B4A-80F6-BE2146FEF0D9}"/>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A55D6C3B-D6D2-384C-AE00-B5E9C1670B11}"/>
              </a:ext>
            </a:extLst>
          </p:cNvPr>
          <p:cNvSpPr>
            <a:spLocks noGrp="1"/>
          </p:cNvSpPr>
          <p:nvPr>
            <p:ph type="sldNum" sz="quarter" idx="11"/>
          </p:nvPr>
        </p:nvSpPr>
        <p:spPr/>
        <p:txBody>
          <a:bodyPr/>
          <a:lstStyle/>
          <a:p>
            <a:fld id="{0970407D-EE58-4A0B-824B-1D3AE42DD9CF}" type="slidenum">
              <a:rPr lang="cs-CZ" altLang="cs-CZ" smtClean="0"/>
              <a:pPr/>
              <a:t>15</a:t>
            </a:fld>
            <a:endParaRPr lang="cs-CZ" altLang="cs-CZ" dirty="0"/>
          </a:p>
        </p:txBody>
      </p:sp>
      <p:pic>
        <p:nvPicPr>
          <p:cNvPr id="9" name="Obrázek 8" descr="Obsah obrázku osoba, exteriér, skupina, tanečník&#10;&#10;Popis byl vytvořen automaticky">
            <a:extLst>
              <a:ext uri="{FF2B5EF4-FFF2-40B4-BE49-F238E27FC236}">
                <a16:creationId xmlns:a16="http://schemas.microsoft.com/office/drawing/2014/main" id="{4D178A00-C16E-8341-A347-4FD1CCAC0D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0119" y="257629"/>
            <a:ext cx="4318000" cy="2432050"/>
          </a:xfrm>
          <a:prstGeom prst="rect">
            <a:avLst/>
          </a:prstGeom>
        </p:spPr>
      </p:pic>
      <p:pic>
        <p:nvPicPr>
          <p:cNvPr id="13" name="Obrázek 12" descr="Obsah obrázku text, interiér&#10;&#10;Popis byl vytvořen automaticky">
            <a:extLst>
              <a:ext uri="{FF2B5EF4-FFF2-40B4-BE49-F238E27FC236}">
                <a16:creationId xmlns:a16="http://schemas.microsoft.com/office/drawing/2014/main" id="{E72838F7-A803-2542-B8F2-148D5A7AEB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188839"/>
            <a:ext cx="4521200" cy="2540000"/>
          </a:xfrm>
          <a:prstGeom prst="rect">
            <a:avLst/>
          </a:prstGeom>
        </p:spPr>
      </p:pic>
      <p:pic>
        <p:nvPicPr>
          <p:cNvPr id="5" name="Obrázek 4" descr="Obsah obrázku oblečení, Lidská tvář, osoba, úsměv&#10;&#10;Popis byl vytvořen automaticky">
            <a:extLst>
              <a:ext uri="{FF2B5EF4-FFF2-40B4-BE49-F238E27FC236}">
                <a16:creationId xmlns:a16="http://schemas.microsoft.com/office/drawing/2014/main" id="{99F2AE8D-BB81-72CE-B6A7-68D3652C7A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989" y="343379"/>
            <a:ext cx="3800607" cy="5385460"/>
          </a:xfrm>
          <a:prstGeom prst="rect">
            <a:avLst/>
          </a:prstGeom>
        </p:spPr>
      </p:pic>
    </p:spTree>
    <p:extLst>
      <p:ext uri="{BB962C8B-B14F-4D97-AF65-F5344CB8AC3E}">
        <p14:creationId xmlns:p14="http://schemas.microsoft.com/office/powerpoint/2010/main" val="18207914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7A41A810-861B-587D-5786-5D0D9568544B}"/>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0426DAF4-A598-55BD-90C6-236E15A7E5E6}"/>
              </a:ext>
            </a:extLst>
          </p:cNvPr>
          <p:cNvSpPr>
            <a:spLocks noGrp="1"/>
          </p:cNvSpPr>
          <p:nvPr>
            <p:ph type="sldNum" sz="quarter" idx="11"/>
          </p:nvPr>
        </p:nvSpPr>
        <p:spPr/>
        <p:txBody>
          <a:bodyPr/>
          <a:lstStyle/>
          <a:p>
            <a:fld id="{D6D6C118-631F-4A80-9886-907009361577}" type="slidenum">
              <a:rPr lang="cs-CZ" altLang="cs-CZ" smtClean="0"/>
              <a:pPr/>
              <a:t>16</a:t>
            </a:fld>
            <a:endParaRPr lang="cs-CZ" altLang="cs-CZ" dirty="0"/>
          </a:p>
        </p:txBody>
      </p:sp>
      <p:pic>
        <p:nvPicPr>
          <p:cNvPr id="5" name="Obrázek 4" descr="Obsah obrázku osoba, Lidská tvář, venku, strom&#10;&#10;Popis byl vytvořen automaticky">
            <a:extLst>
              <a:ext uri="{FF2B5EF4-FFF2-40B4-BE49-F238E27FC236}">
                <a16:creationId xmlns:a16="http://schemas.microsoft.com/office/drawing/2014/main" id="{25132F00-A453-1ECB-D48D-6662CB7BD4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3016" y="106878"/>
            <a:ext cx="4274961" cy="3844884"/>
          </a:xfrm>
          <a:prstGeom prst="rect">
            <a:avLst/>
          </a:prstGeom>
        </p:spPr>
      </p:pic>
      <p:pic>
        <p:nvPicPr>
          <p:cNvPr id="7" name="Obrázek 6" descr="Obsah obrázku osoba, oblečení, Lidská tvář, interiér&#10;&#10;Popis byl vytvořen automaticky">
            <a:extLst>
              <a:ext uri="{FF2B5EF4-FFF2-40B4-BE49-F238E27FC236}">
                <a16:creationId xmlns:a16="http://schemas.microsoft.com/office/drawing/2014/main" id="{871230BF-3725-0C86-0241-B019B8BD39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930" y="547103"/>
            <a:ext cx="4274961" cy="2725288"/>
          </a:xfrm>
          <a:prstGeom prst="rect">
            <a:avLst/>
          </a:prstGeom>
        </p:spPr>
      </p:pic>
      <p:pic>
        <p:nvPicPr>
          <p:cNvPr id="9" name="Obrázek 8" descr="Obsah obrázku oblečení, Lidská tvář, osoba, snímek obrazovky&#10;&#10;Popis byl vytvořen automaticky">
            <a:extLst>
              <a:ext uri="{FF2B5EF4-FFF2-40B4-BE49-F238E27FC236}">
                <a16:creationId xmlns:a16="http://schemas.microsoft.com/office/drawing/2014/main" id="{03BAF166-9BF0-151C-F8CC-B412D5E5CB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868" y="3788228"/>
            <a:ext cx="3772395" cy="2829296"/>
          </a:xfrm>
          <a:prstGeom prst="rect">
            <a:avLst/>
          </a:prstGeom>
        </p:spPr>
      </p:pic>
      <p:sp>
        <p:nvSpPr>
          <p:cNvPr id="10" name="Šipka vpravo 9">
            <a:extLst>
              <a:ext uri="{FF2B5EF4-FFF2-40B4-BE49-F238E27FC236}">
                <a16:creationId xmlns:a16="http://schemas.microsoft.com/office/drawing/2014/main" id="{581D6E14-252E-9144-A59C-E1E807075EAF}"/>
              </a:ext>
            </a:extLst>
          </p:cNvPr>
          <p:cNvSpPr/>
          <p:nvPr/>
        </p:nvSpPr>
        <p:spPr bwMode="auto">
          <a:xfrm>
            <a:off x="3491346" y="5189517"/>
            <a:ext cx="978408" cy="484632"/>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pic>
        <p:nvPicPr>
          <p:cNvPr id="12" name="Obrázek 11" descr="Obsah obrázku oblečení, Lidská tvář, osoba, držení&#10;&#10;Popis byl vytvořen automaticky">
            <a:extLst>
              <a:ext uri="{FF2B5EF4-FFF2-40B4-BE49-F238E27FC236}">
                <a16:creationId xmlns:a16="http://schemas.microsoft.com/office/drawing/2014/main" id="{157C4325-DE47-B200-1D86-72255C4698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7891" y="4257594"/>
            <a:ext cx="3336966" cy="2222406"/>
          </a:xfrm>
          <a:prstGeom prst="rect">
            <a:avLst/>
          </a:prstGeom>
        </p:spPr>
      </p:pic>
    </p:spTree>
    <p:extLst>
      <p:ext uri="{BB962C8B-B14F-4D97-AF65-F5344CB8AC3E}">
        <p14:creationId xmlns:p14="http://schemas.microsoft.com/office/powerpoint/2010/main" val="1014511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262EEFEC-61A2-ABCB-C323-02B84E960174}"/>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F03D4051-7B4D-F2C6-B805-0D456F43FC45}"/>
              </a:ext>
            </a:extLst>
          </p:cNvPr>
          <p:cNvSpPr>
            <a:spLocks noGrp="1"/>
          </p:cNvSpPr>
          <p:nvPr>
            <p:ph type="sldNum" sz="quarter" idx="11"/>
          </p:nvPr>
        </p:nvSpPr>
        <p:spPr/>
        <p:txBody>
          <a:bodyPr/>
          <a:lstStyle/>
          <a:p>
            <a:fld id="{D6D6C118-631F-4A80-9886-907009361577}" type="slidenum">
              <a:rPr lang="cs-CZ" altLang="cs-CZ" smtClean="0"/>
              <a:pPr/>
              <a:t>17</a:t>
            </a:fld>
            <a:endParaRPr lang="cs-CZ" altLang="cs-CZ" dirty="0"/>
          </a:p>
        </p:txBody>
      </p:sp>
      <p:sp>
        <p:nvSpPr>
          <p:cNvPr id="4" name="Nadpis 3">
            <a:extLst>
              <a:ext uri="{FF2B5EF4-FFF2-40B4-BE49-F238E27FC236}">
                <a16:creationId xmlns:a16="http://schemas.microsoft.com/office/drawing/2014/main" id="{4CCA4538-54A6-F3A9-A903-2642FAD09E80}"/>
              </a:ext>
            </a:extLst>
          </p:cNvPr>
          <p:cNvSpPr>
            <a:spLocks noGrp="1"/>
          </p:cNvSpPr>
          <p:nvPr>
            <p:ph type="title"/>
          </p:nvPr>
        </p:nvSpPr>
        <p:spPr>
          <a:xfrm>
            <a:off x="540000" y="399367"/>
            <a:ext cx="8064900" cy="451576"/>
          </a:xfrm>
        </p:spPr>
        <p:txBody>
          <a:bodyPr/>
          <a:lstStyle/>
          <a:p>
            <a:pPr algn="ctr"/>
            <a:r>
              <a:rPr lang="cs-CZ" dirty="0" err="1"/>
              <a:t>Ostalgia</a:t>
            </a:r>
            <a:r>
              <a:rPr lang="cs-CZ" dirty="0"/>
              <a:t> – </a:t>
            </a:r>
            <a:r>
              <a:rPr lang="cs-CZ" dirty="0" err="1"/>
              <a:t>characteristics</a:t>
            </a:r>
            <a:endParaRPr lang="cs-CZ" dirty="0"/>
          </a:p>
        </p:txBody>
      </p:sp>
      <p:sp>
        <p:nvSpPr>
          <p:cNvPr id="5" name="Zástupný obsah 4">
            <a:extLst>
              <a:ext uri="{FF2B5EF4-FFF2-40B4-BE49-F238E27FC236}">
                <a16:creationId xmlns:a16="http://schemas.microsoft.com/office/drawing/2014/main" id="{3C62D4AC-754B-F844-44C6-556A2CF9A90F}"/>
              </a:ext>
            </a:extLst>
          </p:cNvPr>
          <p:cNvSpPr>
            <a:spLocks noGrp="1"/>
          </p:cNvSpPr>
          <p:nvPr>
            <p:ph idx="1"/>
          </p:nvPr>
        </p:nvSpPr>
        <p:spPr>
          <a:xfrm>
            <a:off x="540000" y="1086363"/>
            <a:ext cx="8064900" cy="4139998"/>
          </a:xfrm>
        </p:spPr>
        <p:txBody>
          <a:bodyPr/>
          <a:lstStyle/>
          <a:p>
            <a:r>
              <a:rPr lang="cs-CZ" dirty="0" err="1"/>
              <a:t>Everydayness</a:t>
            </a:r>
            <a:endParaRPr lang="cs-CZ" dirty="0"/>
          </a:p>
          <a:p>
            <a:r>
              <a:rPr lang="cs-CZ" dirty="0" err="1"/>
              <a:t>Greyness</a:t>
            </a:r>
            <a:r>
              <a:rPr lang="cs-CZ" dirty="0"/>
              <a:t>, uniformity and </a:t>
            </a:r>
            <a:r>
              <a:rPr lang="cs-CZ" dirty="0" err="1"/>
              <a:t>conformity</a:t>
            </a:r>
            <a:r>
              <a:rPr lang="cs-CZ" dirty="0"/>
              <a:t> X </a:t>
            </a:r>
            <a:r>
              <a:rPr lang="cs-CZ" dirty="0" err="1"/>
              <a:t>carefree</a:t>
            </a:r>
            <a:r>
              <a:rPr lang="cs-CZ" dirty="0"/>
              <a:t> period, </a:t>
            </a:r>
            <a:r>
              <a:rPr lang="cs-CZ" dirty="0" err="1"/>
              <a:t>family</a:t>
            </a:r>
            <a:r>
              <a:rPr lang="cs-CZ" dirty="0"/>
              <a:t> </a:t>
            </a:r>
            <a:r>
              <a:rPr lang="cs-CZ" dirty="0" err="1"/>
              <a:t>values</a:t>
            </a:r>
            <a:r>
              <a:rPr lang="cs-CZ" dirty="0"/>
              <a:t> and romance</a:t>
            </a:r>
          </a:p>
          <a:p>
            <a:r>
              <a:rPr lang="cs-CZ" dirty="0" err="1"/>
              <a:t>Small-scale</a:t>
            </a:r>
            <a:r>
              <a:rPr lang="cs-CZ" dirty="0"/>
              <a:t> </a:t>
            </a:r>
            <a:r>
              <a:rPr lang="cs-CZ" dirty="0" err="1"/>
              <a:t>heroism</a:t>
            </a:r>
            <a:r>
              <a:rPr lang="cs-CZ" dirty="0"/>
              <a:t> = </a:t>
            </a:r>
            <a:r>
              <a:rPr lang="cs-CZ" dirty="0" err="1"/>
              <a:t>humorous</a:t>
            </a:r>
            <a:r>
              <a:rPr lang="cs-CZ" dirty="0"/>
              <a:t> anti-</a:t>
            </a:r>
            <a:r>
              <a:rPr lang="cs-CZ" dirty="0" err="1"/>
              <a:t>regime</a:t>
            </a:r>
            <a:r>
              <a:rPr lang="cs-CZ" dirty="0"/>
              <a:t> </a:t>
            </a:r>
            <a:r>
              <a:rPr lang="cs-CZ" dirty="0" err="1"/>
              <a:t>gestures</a:t>
            </a:r>
            <a:r>
              <a:rPr lang="cs-CZ" dirty="0"/>
              <a:t> </a:t>
            </a:r>
            <a:r>
              <a:rPr lang="cs-CZ" dirty="0" err="1"/>
              <a:t>of</a:t>
            </a:r>
            <a:r>
              <a:rPr lang="cs-CZ" dirty="0"/>
              <a:t> </a:t>
            </a:r>
            <a:r>
              <a:rPr lang="cs-CZ" dirty="0" err="1"/>
              <a:t>defiance</a:t>
            </a:r>
            <a:r>
              <a:rPr lang="cs-CZ" dirty="0"/>
              <a:t>, as </a:t>
            </a:r>
            <a:r>
              <a:rPr lang="cs-CZ" dirty="0" err="1"/>
              <a:t>an</a:t>
            </a:r>
            <a:r>
              <a:rPr lang="cs-CZ" dirty="0"/>
              <a:t> </a:t>
            </a:r>
            <a:r>
              <a:rPr lang="cs-CZ" dirty="0" err="1"/>
              <a:t>illusion</a:t>
            </a:r>
            <a:r>
              <a:rPr lang="cs-CZ" dirty="0"/>
              <a:t> </a:t>
            </a:r>
            <a:r>
              <a:rPr lang="cs-CZ" dirty="0" err="1"/>
              <a:t>of</a:t>
            </a:r>
            <a:r>
              <a:rPr lang="cs-CZ" dirty="0"/>
              <a:t> </a:t>
            </a:r>
            <a:r>
              <a:rPr lang="cs-CZ" dirty="0" err="1"/>
              <a:t>tiny</a:t>
            </a:r>
            <a:r>
              <a:rPr lang="cs-CZ" dirty="0"/>
              <a:t> </a:t>
            </a:r>
            <a:r>
              <a:rPr lang="cs-CZ" dirty="0" err="1"/>
              <a:t>dissent</a:t>
            </a:r>
            <a:r>
              <a:rPr lang="cs-CZ" dirty="0"/>
              <a:t> </a:t>
            </a:r>
            <a:r>
              <a:rPr lang="cs-CZ" dirty="0" err="1"/>
              <a:t>for</a:t>
            </a:r>
            <a:r>
              <a:rPr lang="cs-CZ" dirty="0"/>
              <a:t> </a:t>
            </a:r>
            <a:r>
              <a:rPr lang="cs-CZ" dirty="0" err="1"/>
              <a:t>everyone</a:t>
            </a:r>
            <a:endParaRPr lang="cs-CZ" dirty="0"/>
          </a:p>
          <a:p>
            <a:r>
              <a:rPr lang="cs-CZ" dirty="0" err="1"/>
              <a:t>Childhood</a:t>
            </a:r>
            <a:r>
              <a:rPr lang="cs-CZ" dirty="0"/>
              <a:t>/adolescence </a:t>
            </a:r>
            <a:r>
              <a:rPr lang="cs-CZ" dirty="0" err="1"/>
              <a:t>perspective</a:t>
            </a:r>
            <a:endParaRPr lang="cs-CZ" dirty="0"/>
          </a:p>
          <a:p>
            <a:r>
              <a:rPr lang="cs-CZ" dirty="0"/>
              <a:t>"</a:t>
            </a:r>
            <a:r>
              <a:rPr lang="cs-CZ" dirty="0" err="1"/>
              <a:t>us</a:t>
            </a:r>
            <a:r>
              <a:rPr lang="cs-CZ" dirty="0"/>
              <a:t>" and "</a:t>
            </a:r>
            <a:r>
              <a:rPr lang="cs-CZ" dirty="0" err="1"/>
              <a:t>them</a:t>
            </a:r>
            <a:r>
              <a:rPr lang="cs-CZ" dirty="0"/>
              <a:t>"</a:t>
            </a:r>
          </a:p>
          <a:p>
            <a:r>
              <a:rPr lang="cs-CZ" dirty="0"/>
              <a:t>"</a:t>
            </a:r>
            <a:r>
              <a:rPr lang="cs-CZ" dirty="0" err="1"/>
              <a:t>we</a:t>
            </a:r>
            <a:r>
              <a:rPr lang="cs-CZ" dirty="0"/>
              <a:t>" as a </a:t>
            </a:r>
            <a:r>
              <a:rPr lang="cs-CZ" dirty="0" err="1"/>
              <a:t>family</a:t>
            </a:r>
            <a:r>
              <a:rPr lang="cs-CZ" dirty="0"/>
              <a:t> </a:t>
            </a:r>
            <a:r>
              <a:rPr lang="cs-CZ" dirty="0" err="1"/>
              <a:t>or</a:t>
            </a:r>
            <a:r>
              <a:rPr lang="cs-CZ" dirty="0"/>
              <a:t> </a:t>
            </a:r>
            <a:r>
              <a:rPr lang="cs-CZ" dirty="0" err="1"/>
              <a:t>neighborhood</a:t>
            </a:r>
            <a:r>
              <a:rPr lang="cs-CZ" dirty="0"/>
              <a:t> </a:t>
            </a:r>
            <a:r>
              <a:rPr lang="cs-CZ" dirty="0" err="1"/>
              <a:t>creating</a:t>
            </a:r>
            <a:r>
              <a:rPr lang="cs-CZ" dirty="0"/>
              <a:t> </a:t>
            </a:r>
            <a:r>
              <a:rPr lang="cs-CZ" dirty="0" err="1"/>
              <a:t>microcosms</a:t>
            </a:r>
            <a:r>
              <a:rPr lang="cs-CZ" dirty="0"/>
              <a:t> </a:t>
            </a:r>
            <a:r>
              <a:rPr lang="cs-CZ" dirty="0" err="1"/>
              <a:t>protected</a:t>
            </a:r>
            <a:r>
              <a:rPr lang="cs-CZ" dirty="0"/>
              <a:t> </a:t>
            </a:r>
            <a:r>
              <a:rPr lang="cs-CZ" dirty="0" err="1"/>
              <a:t>from</a:t>
            </a:r>
            <a:r>
              <a:rPr lang="cs-CZ" dirty="0"/>
              <a:t> </a:t>
            </a:r>
            <a:r>
              <a:rPr lang="cs-CZ" dirty="0" err="1"/>
              <a:t>outside</a:t>
            </a:r>
            <a:r>
              <a:rPr lang="cs-CZ" dirty="0"/>
              <a:t> </a:t>
            </a:r>
            <a:r>
              <a:rPr lang="cs-CZ" dirty="0" err="1"/>
              <a:t>influences</a:t>
            </a:r>
            <a:endParaRPr lang="cs-CZ" dirty="0"/>
          </a:p>
          <a:p>
            <a:r>
              <a:rPr lang="cs-CZ" dirty="0"/>
              <a:t>Positive </a:t>
            </a:r>
            <a:r>
              <a:rPr lang="cs-CZ" dirty="0" err="1"/>
              <a:t>heroes</a:t>
            </a:r>
            <a:r>
              <a:rPr lang="cs-CZ" dirty="0"/>
              <a:t> are not </a:t>
            </a:r>
            <a:r>
              <a:rPr lang="cs-CZ" dirty="0" err="1"/>
              <a:t>necessarily</a:t>
            </a:r>
            <a:r>
              <a:rPr lang="cs-CZ" dirty="0"/>
              <a:t> positive, but </a:t>
            </a:r>
            <a:r>
              <a:rPr lang="cs-CZ" dirty="0" err="1"/>
              <a:t>their</a:t>
            </a:r>
            <a:r>
              <a:rPr lang="cs-CZ" dirty="0"/>
              <a:t> </a:t>
            </a:r>
            <a:r>
              <a:rPr lang="cs-CZ" dirty="0" err="1"/>
              <a:t>actions</a:t>
            </a:r>
            <a:r>
              <a:rPr lang="cs-CZ" dirty="0"/>
              <a:t> are not a </a:t>
            </a:r>
            <a:r>
              <a:rPr lang="cs-CZ" dirty="0" err="1"/>
              <a:t>subject</a:t>
            </a:r>
            <a:r>
              <a:rPr lang="cs-CZ" dirty="0"/>
              <a:t> </a:t>
            </a:r>
            <a:r>
              <a:rPr lang="cs-CZ" dirty="0" err="1"/>
              <a:t>of</a:t>
            </a:r>
            <a:r>
              <a:rPr lang="cs-CZ" dirty="0"/>
              <a:t> </a:t>
            </a:r>
            <a:r>
              <a:rPr lang="cs-CZ" dirty="0" err="1"/>
              <a:t>ridicule</a:t>
            </a:r>
            <a:endParaRPr lang="cs-CZ" dirty="0"/>
          </a:p>
          <a:p>
            <a:r>
              <a:rPr lang="cs-CZ" dirty="0"/>
              <a:t>"</a:t>
            </a:r>
            <a:r>
              <a:rPr lang="cs-CZ" dirty="0" err="1"/>
              <a:t>they</a:t>
            </a:r>
            <a:r>
              <a:rPr lang="cs-CZ" dirty="0"/>
              <a:t>" are </a:t>
            </a:r>
            <a:r>
              <a:rPr lang="cs-CZ" dirty="0" err="1"/>
              <a:t>characters</a:t>
            </a:r>
            <a:r>
              <a:rPr lang="cs-CZ" dirty="0"/>
              <a:t> </a:t>
            </a:r>
            <a:r>
              <a:rPr lang="cs-CZ" dirty="0" err="1"/>
              <a:t>supporting</a:t>
            </a:r>
            <a:r>
              <a:rPr lang="cs-CZ" dirty="0"/>
              <a:t> and </a:t>
            </a:r>
            <a:r>
              <a:rPr lang="cs-CZ" dirty="0" err="1"/>
              <a:t>creating</a:t>
            </a:r>
            <a:r>
              <a:rPr lang="cs-CZ" dirty="0"/>
              <a:t> </a:t>
            </a:r>
            <a:r>
              <a:rPr lang="cs-CZ" dirty="0" err="1"/>
              <a:t>the</a:t>
            </a:r>
            <a:r>
              <a:rPr lang="cs-CZ" dirty="0"/>
              <a:t> </a:t>
            </a:r>
            <a:r>
              <a:rPr lang="cs-CZ" dirty="0" err="1"/>
              <a:t>regime</a:t>
            </a:r>
            <a:r>
              <a:rPr lang="cs-CZ" dirty="0"/>
              <a:t>, </a:t>
            </a:r>
            <a:r>
              <a:rPr lang="cs-CZ" dirty="0" err="1"/>
              <a:t>often</a:t>
            </a:r>
            <a:r>
              <a:rPr lang="cs-CZ" dirty="0"/>
              <a:t> a </a:t>
            </a:r>
            <a:r>
              <a:rPr lang="cs-CZ" dirty="0" err="1"/>
              <a:t>form</a:t>
            </a:r>
            <a:r>
              <a:rPr lang="cs-CZ" dirty="0"/>
              <a:t> </a:t>
            </a:r>
            <a:r>
              <a:rPr lang="cs-CZ" dirty="0" err="1"/>
              <a:t>of</a:t>
            </a:r>
            <a:r>
              <a:rPr lang="cs-CZ" dirty="0"/>
              <a:t> </a:t>
            </a:r>
            <a:r>
              <a:rPr lang="cs-CZ" dirty="0" err="1"/>
              <a:t>caricature</a:t>
            </a:r>
            <a:r>
              <a:rPr lang="cs-CZ" dirty="0"/>
              <a:t> </a:t>
            </a:r>
          </a:p>
          <a:p>
            <a:endParaRPr lang="cs-CZ" dirty="0"/>
          </a:p>
        </p:txBody>
      </p:sp>
    </p:spTree>
    <p:extLst>
      <p:ext uri="{BB962C8B-B14F-4D97-AF65-F5344CB8AC3E}">
        <p14:creationId xmlns:p14="http://schemas.microsoft.com/office/powerpoint/2010/main" val="25025684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5B00018-515F-35EB-BBF9-70DA48433696}"/>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CF25D065-3F71-7F80-4F05-A300E684135B}"/>
              </a:ext>
            </a:extLst>
          </p:cNvPr>
          <p:cNvSpPr>
            <a:spLocks noGrp="1"/>
          </p:cNvSpPr>
          <p:nvPr>
            <p:ph type="sldNum" sz="quarter" idx="11"/>
          </p:nvPr>
        </p:nvSpPr>
        <p:spPr/>
        <p:txBody>
          <a:bodyPr/>
          <a:lstStyle/>
          <a:p>
            <a:fld id="{0970407D-EE58-4A0B-824B-1D3AE42DD9CF}" type="slidenum">
              <a:rPr lang="cs-CZ" altLang="cs-CZ" smtClean="0"/>
              <a:pPr/>
              <a:t>18</a:t>
            </a:fld>
            <a:endParaRPr lang="cs-CZ" altLang="cs-CZ" dirty="0"/>
          </a:p>
        </p:txBody>
      </p:sp>
      <p:pic>
        <p:nvPicPr>
          <p:cNvPr id="7" name="Obrázek 6" descr="Obsah obrázku text, Kuchyňské nádobí, lžíce, nádobí&#10;&#10;Popis byl vytvořen automaticky">
            <a:extLst>
              <a:ext uri="{FF2B5EF4-FFF2-40B4-BE49-F238E27FC236}">
                <a16:creationId xmlns:a16="http://schemas.microsoft.com/office/drawing/2014/main" id="{2CC37715-1C1B-7770-AFCB-EE0385141B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910" y="142504"/>
            <a:ext cx="2221374" cy="3141023"/>
          </a:xfrm>
          <a:prstGeom prst="rect">
            <a:avLst/>
          </a:prstGeom>
        </p:spPr>
      </p:pic>
      <p:pic>
        <p:nvPicPr>
          <p:cNvPr id="9" name="Obrázek 8" descr="Obsah obrázku text, hudební nástroj, plakát, oblečení&#10;&#10;Popis byl vytvořen automaticky">
            <a:extLst>
              <a:ext uri="{FF2B5EF4-FFF2-40B4-BE49-F238E27FC236}">
                <a16:creationId xmlns:a16="http://schemas.microsoft.com/office/drawing/2014/main" id="{24E7A48A-9BCC-1242-6A6F-5ADDE186A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910" y="3407566"/>
            <a:ext cx="2221374" cy="3138132"/>
          </a:xfrm>
          <a:prstGeom prst="rect">
            <a:avLst/>
          </a:prstGeom>
        </p:spPr>
      </p:pic>
      <p:pic>
        <p:nvPicPr>
          <p:cNvPr id="11" name="Obrázek 10" descr="Obsah obrázku oblečení, text, pes, osoba&#10;&#10;Popis byl vytvořen automaticky">
            <a:extLst>
              <a:ext uri="{FF2B5EF4-FFF2-40B4-BE49-F238E27FC236}">
                <a16:creationId xmlns:a16="http://schemas.microsoft.com/office/drawing/2014/main" id="{C89A0AE1-4490-C156-7CBB-87762D41FC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9983" y="142504"/>
            <a:ext cx="2375107" cy="3354778"/>
          </a:xfrm>
          <a:prstGeom prst="rect">
            <a:avLst/>
          </a:prstGeom>
        </p:spPr>
      </p:pic>
      <p:pic>
        <p:nvPicPr>
          <p:cNvPr id="13" name="Obrázek 12" descr="Obsah obrázku text, Reklama, kreslené, grafický design&#10;&#10;Popis byl vytvořen automaticky">
            <a:extLst>
              <a:ext uri="{FF2B5EF4-FFF2-40B4-BE49-F238E27FC236}">
                <a16:creationId xmlns:a16="http://schemas.microsoft.com/office/drawing/2014/main" id="{CDA9B4B6-17FC-FF10-EB85-094D8D06D3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2261" y="3251415"/>
            <a:ext cx="2442829" cy="3450434"/>
          </a:xfrm>
          <a:prstGeom prst="rect">
            <a:avLst/>
          </a:prstGeom>
        </p:spPr>
      </p:pic>
      <p:pic>
        <p:nvPicPr>
          <p:cNvPr id="15" name="Obrázek 14" descr="Obsah obrázku text, Lidská tvář, snímek obrazovky, plakát&#10;&#10;Popis byl vytvořen automaticky">
            <a:extLst>
              <a:ext uri="{FF2B5EF4-FFF2-40B4-BE49-F238E27FC236}">
                <a16:creationId xmlns:a16="http://schemas.microsoft.com/office/drawing/2014/main" id="{992691D7-833F-4206-D8A8-850DECBC42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27061" y="167344"/>
            <a:ext cx="2183452" cy="3084071"/>
          </a:xfrm>
          <a:prstGeom prst="rect">
            <a:avLst/>
          </a:prstGeom>
        </p:spPr>
      </p:pic>
      <p:pic>
        <p:nvPicPr>
          <p:cNvPr id="17" name="Obrázek 16" descr="Obsah obrázku text, Lidská tvář, plakát, žena&#10;&#10;Popis byl vytvořen automaticky">
            <a:extLst>
              <a:ext uri="{FF2B5EF4-FFF2-40B4-BE49-F238E27FC236}">
                <a16:creationId xmlns:a16="http://schemas.microsoft.com/office/drawing/2014/main" id="{C4705D77-7278-1D58-9690-1ADB81988A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54067" y="3311910"/>
            <a:ext cx="2356446" cy="3328420"/>
          </a:xfrm>
          <a:prstGeom prst="rect">
            <a:avLst/>
          </a:prstGeom>
        </p:spPr>
      </p:pic>
      <p:pic>
        <p:nvPicPr>
          <p:cNvPr id="19" name="Obrázek 18" descr="Obsah obrázku text, kolo, oblečení, osoba&#10;&#10;Popis byl vytvořen automaticky">
            <a:extLst>
              <a:ext uri="{FF2B5EF4-FFF2-40B4-BE49-F238E27FC236}">
                <a16:creationId xmlns:a16="http://schemas.microsoft.com/office/drawing/2014/main" id="{5C8351B3-482C-4C7B-4B2F-BAC98A06B9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85069" y="2588820"/>
            <a:ext cx="2007021" cy="2903517"/>
          </a:xfrm>
          <a:prstGeom prst="rect">
            <a:avLst/>
          </a:prstGeom>
        </p:spPr>
      </p:pic>
    </p:spTree>
    <p:extLst>
      <p:ext uri="{BB962C8B-B14F-4D97-AF65-F5344CB8AC3E}">
        <p14:creationId xmlns:p14="http://schemas.microsoft.com/office/powerpoint/2010/main" val="26219939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5F4DFEE-4CDD-9140-A23B-A46956127393}"/>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7266C55E-D815-A041-9E0C-F540492325BB}"/>
              </a:ext>
            </a:extLst>
          </p:cNvPr>
          <p:cNvSpPr>
            <a:spLocks noGrp="1"/>
          </p:cNvSpPr>
          <p:nvPr>
            <p:ph type="sldNum" sz="quarter" idx="11"/>
          </p:nvPr>
        </p:nvSpPr>
        <p:spPr/>
        <p:txBody>
          <a:bodyPr/>
          <a:lstStyle/>
          <a:p>
            <a:fld id="{0970407D-EE58-4A0B-824B-1D3AE42DD9CF}" type="slidenum">
              <a:rPr lang="cs-CZ" altLang="cs-CZ" smtClean="0"/>
              <a:pPr/>
              <a:t>19</a:t>
            </a:fld>
            <a:endParaRPr lang="cs-CZ" altLang="cs-CZ" dirty="0"/>
          </a:p>
        </p:txBody>
      </p:sp>
      <p:sp>
        <p:nvSpPr>
          <p:cNvPr id="4" name="Zástupný text 3">
            <a:extLst>
              <a:ext uri="{FF2B5EF4-FFF2-40B4-BE49-F238E27FC236}">
                <a16:creationId xmlns:a16="http://schemas.microsoft.com/office/drawing/2014/main" id="{72167612-4464-BC98-6156-7522C5513CEF}"/>
              </a:ext>
            </a:extLst>
          </p:cNvPr>
          <p:cNvSpPr>
            <a:spLocks noGrp="1"/>
          </p:cNvSpPr>
          <p:nvPr>
            <p:ph type="body" sz="quarter" idx="26"/>
          </p:nvPr>
        </p:nvSpPr>
        <p:spPr>
          <a:xfrm>
            <a:off x="540544" y="1116001"/>
            <a:ext cx="3915000" cy="451576"/>
          </a:xfrm>
        </p:spPr>
        <p:txBody>
          <a:bodyPr/>
          <a:lstStyle/>
          <a:p>
            <a:pPr algn="ctr"/>
            <a:r>
              <a:rPr lang="cs-CZ" b="1" i="1" dirty="0" err="1"/>
              <a:t>The</a:t>
            </a:r>
            <a:r>
              <a:rPr lang="cs-CZ" b="1" i="1" dirty="0"/>
              <a:t> </a:t>
            </a:r>
            <a:r>
              <a:rPr lang="cs-CZ" b="1" i="1" dirty="0" err="1"/>
              <a:t>lives</a:t>
            </a:r>
            <a:r>
              <a:rPr lang="cs-CZ" b="1" i="1" dirty="0"/>
              <a:t> </a:t>
            </a:r>
            <a:r>
              <a:rPr lang="cs-CZ" b="1" i="1" dirty="0" err="1"/>
              <a:t>of</a:t>
            </a:r>
            <a:r>
              <a:rPr lang="cs-CZ" b="1" i="1" dirty="0"/>
              <a:t> </a:t>
            </a:r>
            <a:r>
              <a:rPr lang="cs-CZ" b="1" i="1" dirty="0" err="1"/>
              <a:t>others</a:t>
            </a:r>
            <a:r>
              <a:rPr lang="cs-CZ" b="1" i="1" dirty="0"/>
              <a:t> </a:t>
            </a:r>
          </a:p>
          <a:p>
            <a:pPr algn="ctr"/>
            <a:r>
              <a:rPr lang="cs-CZ" dirty="0"/>
              <a:t>(2006, Germany, </a:t>
            </a:r>
            <a:r>
              <a:rPr lang="cs-CZ" dirty="0" err="1"/>
              <a:t>dir</a:t>
            </a:r>
            <a:r>
              <a:rPr lang="cs-CZ" dirty="0"/>
              <a:t>. Florian </a:t>
            </a:r>
            <a:r>
              <a:rPr lang="cs-CZ" dirty="0" err="1"/>
              <a:t>Henckel</a:t>
            </a:r>
            <a:r>
              <a:rPr lang="cs-CZ" dirty="0"/>
              <a:t> von </a:t>
            </a:r>
            <a:r>
              <a:rPr lang="cs-CZ" dirty="0" err="1"/>
              <a:t>Donnersmack</a:t>
            </a:r>
            <a:r>
              <a:rPr lang="cs-CZ" dirty="0"/>
              <a:t>)</a:t>
            </a:r>
          </a:p>
        </p:txBody>
      </p:sp>
      <p:sp>
        <p:nvSpPr>
          <p:cNvPr id="11" name="Nadpis 10">
            <a:extLst>
              <a:ext uri="{FF2B5EF4-FFF2-40B4-BE49-F238E27FC236}">
                <a16:creationId xmlns:a16="http://schemas.microsoft.com/office/drawing/2014/main" id="{A48934FD-A6AC-D444-B4E0-8C76AECCF9DC}"/>
              </a:ext>
            </a:extLst>
          </p:cNvPr>
          <p:cNvSpPr>
            <a:spLocks noGrp="1"/>
          </p:cNvSpPr>
          <p:nvPr>
            <p:ph type="title"/>
          </p:nvPr>
        </p:nvSpPr>
        <p:spPr>
          <a:xfrm>
            <a:off x="540000" y="292489"/>
            <a:ext cx="8064900" cy="451576"/>
          </a:xfrm>
        </p:spPr>
        <p:txBody>
          <a:bodyPr/>
          <a:lstStyle/>
          <a:p>
            <a:pPr algn="ctr"/>
            <a:r>
              <a:rPr lang="cs-CZ" dirty="0" err="1"/>
              <a:t>The</a:t>
            </a:r>
            <a:r>
              <a:rPr lang="cs-CZ" dirty="0"/>
              <a:t> end </a:t>
            </a:r>
            <a:r>
              <a:rPr lang="cs-CZ" dirty="0" err="1"/>
              <a:t>of</a:t>
            </a:r>
            <a:r>
              <a:rPr lang="cs-CZ" dirty="0"/>
              <a:t> </a:t>
            </a:r>
            <a:r>
              <a:rPr lang="cs-CZ" dirty="0" err="1"/>
              <a:t>ostalgia</a:t>
            </a:r>
            <a:r>
              <a:rPr lang="cs-CZ" dirty="0"/>
              <a:t>?</a:t>
            </a:r>
          </a:p>
        </p:txBody>
      </p:sp>
      <p:sp>
        <p:nvSpPr>
          <p:cNvPr id="5" name="Zástupný text 4">
            <a:extLst>
              <a:ext uri="{FF2B5EF4-FFF2-40B4-BE49-F238E27FC236}">
                <a16:creationId xmlns:a16="http://schemas.microsoft.com/office/drawing/2014/main" id="{DBB7CFC9-62AD-1715-7D14-354283C9293A}"/>
              </a:ext>
            </a:extLst>
          </p:cNvPr>
          <p:cNvSpPr>
            <a:spLocks noGrp="1"/>
          </p:cNvSpPr>
          <p:nvPr>
            <p:ph type="body" sz="quarter" idx="27"/>
          </p:nvPr>
        </p:nvSpPr>
        <p:spPr>
          <a:xfrm>
            <a:off x="4688459" y="1159886"/>
            <a:ext cx="3915000" cy="271576"/>
          </a:xfrm>
        </p:spPr>
        <p:txBody>
          <a:bodyPr/>
          <a:lstStyle/>
          <a:p>
            <a:pPr algn="ctr"/>
            <a:r>
              <a:rPr lang="cs-CZ" b="1" i="1" dirty="0" err="1"/>
              <a:t>Walking</a:t>
            </a:r>
            <a:r>
              <a:rPr lang="cs-CZ" b="1" i="1" dirty="0"/>
              <a:t> </a:t>
            </a:r>
            <a:r>
              <a:rPr lang="cs-CZ" b="1" i="1" dirty="0" err="1"/>
              <a:t>too</a:t>
            </a:r>
            <a:r>
              <a:rPr lang="cs-CZ" b="1" i="1" dirty="0"/>
              <a:t> fast </a:t>
            </a:r>
          </a:p>
          <a:p>
            <a:pPr algn="ctr"/>
            <a:r>
              <a:rPr lang="cs-CZ" dirty="0"/>
              <a:t>(2009, Czech Republic, </a:t>
            </a:r>
            <a:r>
              <a:rPr lang="cs-CZ" dirty="0" err="1"/>
              <a:t>dir</a:t>
            </a:r>
            <a:r>
              <a:rPr lang="cs-CZ" dirty="0"/>
              <a:t>. Radim Špaček)</a:t>
            </a:r>
          </a:p>
        </p:txBody>
      </p:sp>
      <p:pic>
        <p:nvPicPr>
          <p:cNvPr id="15" name="Zástupný obsah 14" descr="Obsah obrázku text, noviny&#10;&#10;Popis byl vytvořen automaticky">
            <a:extLst>
              <a:ext uri="{FF2B5EF4-FFF2-40B4-BE49-F238E27FC236}">
                <a16:creationId xmlns:a16="http://schemas.microsoft.com/office/drawing/2014/main" id="{C54156A6-5EC2-E14B-89FA-4F8C6A958D4F}"/>
              </a:ext>
            </a:extLst>
          </p:cNvPr>
          <p:cNvPicPr>
            <a:picLocks noGrp="1" noChangeAspect="1"/>
          </p:cNvPicPr>
          <p:nvPr>
            <p:ph idx="29"/>
          </p:nvPr>
        </p:nvPicPr>
        <p:blipFill>
          <a:blip r:embed="rId2">
            <a:extLst>
              <a:ext uri="{28A0092B-C50C-407E-A947-70E740481C1C}">
                <a14:useLocalDpi xmlns:a14="http://schemas.microsoft.com/office/drawing/2010/main" val="0"/>
              </a:ext>
            </a:extLst>
          </a:blip>
          <a:stretch>
            <a:fillRect/>
          </a:stretch>
        </p:blipFill>
        <p:spPr>
          <a:xfrm>
            <a:off x="945652" y="1974932"/>
            <a:ext cx="3102970" cy="4140200"/>
          </a:xfrm>
        </p:spPr>
      </p:pic>
      <p:pic>
        <p:nvPicPr>
          <p:cNvPr id="17" name="Zástupný obsah 16" descr="Obsah obrázku text, strom, osoba, exteriér&#10;&#10;Popis byl vytvořen automaticky">
            <a:extLst>
              <a:ext uri="{FF2B5EF4-FFF2-40B4-BE49-F238E27FC236}">
                <a16:creationId xmlns:a16="http://schemas.microsoft.com/office/drawing/2014/main" id="{69ADB7D2-B12E-244D-9F24-DAF179806999}"/>
              </a:ext>
            </a:extLst>
          </p:cNvPr>
          <p:cNvPicPr>
            <a:picLocks noGrp="1" noChangeAspect="1"/>
          </p:cNvPicPr>
          <p:nvPr>
            <p:ph idx="30"/>
          </p:nvPr>
        </p:nvPicPr>
        <p:blipFill>
          <a:blip r:embed="rId3">
            <a:extLst>
              <a:ext uri="{28A0092B-C50C-407E-A947-70E740481C1C}">
                <a14:useLocalDpi xmlns:a14="http://schemas.microsoft.com/office/drawing/2010/main" val="0"/>
              </a:ext>
            </a:extLst>
          </a:blip>
          <a:stretch>
            <a:fillRect/>
          </a:stretch>
        </p:blipFill>
        <p:spPr>
          <a:xfrm>
            <a:off x="5248533" y="1808677"/>
            <a:ext cx="2795071" cy="4140200"/>
          </a:xfrm>
        </p:spPr>
      </p:pic>
    </p:spTree>
    <p:extLst>
      <p:ext uri="{BB962C8B-B14F-4D97-AF65-F5344CB8AC3E}">
        <p14:creationId xmlns:p14="http://schemas.microsoft.com/office/powerpoint/2010/main" val="2645595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BFEE7D6D-9122-E240-A4D2-F725134C276A}"/>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88BBAEF6-8840-E342-B614-EB27D8DB73B0}"/>
              </a:ext>
            </a:extLst>
          </p:cNvPr>
          <p:cNvSpPr>
            <a:spLocks noGrp="1"/>
          </p:cNvSpPr>
          <p:nvPr>
            <p:ph type="sldNum" sz="quarter" idx="11"/>
          </p:nvPr>
        </p:nvSpPr>
        <p:spPr/>
        <p:txBody>
          <a:bodyPr/>
          <a:lstStyle/>
          <a:p>
            <a:fld id="{0970407D-EE58-4A0B-824B-1D3AE42DD9CF}" type="slidenum">
              <a:rPr lang="cs-CZ" altLang="cs-CZ" smtClean="0"/>
              <a:pPr/>
              <a:t>2</a:t>
            </a:fld>
            <a:endParaRPr lang="cs-CZ" altLang="cs-CZ" dirty="0"/>
          </a:p>
        </p:txBody>
      </p:sp>
      <p:pic>
        <p:nvPicPr>
          <p:cNvPr id="9" name="Obrázek 8" descr="Obsah obrázku text, tmavé&#10;&#10;Popis byl vytvořen automaticky">
            <a:extLst>
              <a:ext uri="{FF2B5EF4-FFF2-40B4-BE49-F238E27FC236}">
                <a16:creationId xmlns:a16="http://schemas.microsoft.com/office/drawing/2014/main" id="{C47C012E-447F-7D43-99B8-825C2F2A72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582" y="110239"/>
            <a:ext cx="1952175" cy="2693122"/>
          </a:xfrm>
          <a:prstGeom prst="rect">
            <a:avLst/>
          </a:prstGeom>
        </p:spPr>
      </p:pic>
      <p:pic>
        <p:nvPicPr>
          <p:cNvPr id="4" name="Obrázek 3" descr="Obsah obrázku text, snímek obrazovky&#10;&#10;Popis byl vytvořen automaticky">
            <a:extLst>
              <a:ext uri="{FF2B5EF4-FFF2-40B4-BE49-F238E27FC236}">
                <a16:creationId xmlns:a16="http://schemas.microsoft.com/office/drawing/2014/main" id="{3FF8CBFD-41D1-6CBD-87EE-85E85D0767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9100" y="3488314"/>
            <a:ext cx="2374900" cy="3210029"/>
          </a:xfrm>
          <a:prstGeom prst="rect">
            <a:avLst/>
          </a:prstGeom>
        </p:spPr>
      </p:pic>
      <p:pic>
        <p:nvPicPr>
          <p:cNvPr id="5" name="Obrázek 4" descr="Obsah obrázku text, plakát, snímek obrazovky, Leták&#10;&#10;Popis byl vytvořen automaticky">
            <a:extLst>
              <a:ext uri="{FF2B5EF4-FFF2-40B4-BE49-F238E27FC236}">
                <a16:creationId xmlns:a16="http://schemas.microsoft.com/office/drawing/2014/main" id="{18C719D9-E0F0-090C-6B0E-082A7BF9A8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7803" y="110239"/>
            <a:ext cx="2217493" cy="3259447"/>
          </a:xfrm>
          <a:prstGeom prst="rect">
            <a:avLst/>
          </a:prstGeom>
        </p:spPr>
      </p:pic>
      <p:pic>
        <p:nvPicPr>
          <p:cNvPr id="8" name="Obrázek 7" descr="Obsah obrázku text, vozidlo, Pozemní vozidlo, auto&#10;&#10;Popis byl vytvořen automaticky">
            <a:extLst>
              <a:ext uri="{FF2B5EF4-FFF2-40B4-BE49-F238E27FC236}">
                <a16:creationId xmlns:a16="http://schemas.microsoft.com/office/drawing/2014/main" id="{186EA511-E423-5B2F-5937-18345B9A46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582" y="2942112"/>
            <a:ext cx="2438400" cy="3657600"/>
          </a:xfrm>
          <a:prstGeom prst="rect">
            <a:avLst/>
          </a:prstGeom>
        </p:spPr>
      </p:pic>
      <p:pic>
        <p:nvPicPr>
          <p:cNvPr id="11" name="Obrázek 10" descr="Obsah obrázku text, plakát, kniha&#10;&#10;Popis byl vytvořen automaticky">
            <a:extLst>
              <a:ext uri="{FF2B5EF4-FFF2-40B4-BE49-F238E27FC236}">
                <a16:creationId xmlns:a16="http://schemas.microsoft.com/office/drawing/2014/main" id="{1789A67F-9FFF-4BC8-988D-43AC7C84A2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5016" y="104668"/>
            <a:ext cx="2438399" cy="4035971"/>
          </a:xfrm>
          <a:prstGeom prst="rect">
            <a:avLst/>
          </a:prstGeom>
        </p:spPr>
      </p:pic>
      <p:pic>
        <p:nvPicPr>
          <p:cNvPr id="13" name="Obrázek 12" descr="Obsah obrázku text, snímek obrazovky, venku&#10;&#10;Popis byl vytvořen automaticky">
            <a:extLst>
              <a:ext uri="{FF2B5EF4-FFF2-40B4-BE49-F238E27FC236}">
                <a16:creationId xmlns:a16="http://schemas.microsoft.com/office/drawing/2014/main" id="{EDD5844C-6948-EECA-1C0A-C1D6CB8EDA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89792" y="3170711"/>
            <a:ext cx="2224368" cy="3429001"/>
          </a:xfrm>
          <a:prstGeom prst="rect">
            <a:avLst/>
          </a:prstGeom>
        </p:spPr>
      </p:pic>
      <p:pic>
        <p:nvPicPr>
          <p:cNvPr id="15" name="Obrázek 14" descr="Obsah obrázku text, kniha, plakát, grafický design&#10;&#10;Popis byl vytvořen automaticky">
            <a:extLst>
              <a:ext uri="{FF2B5EF4-FFF2-40B4-BE49-F238E27FC236}">
                <a16:creationId xmlns:a16="http://schemas.microsoft.com/office/drawing/2014/main" id="{2618D00A-1BC5-987D-FBA6-5D97A05FDF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98499" y="3123168"/>
            <a:ext cx="2234483" cy="3575175"/>
          </a:xfrm>
          <a:prstGeom prst="rect">
            <a:avLst/>
          </a:prstGeom>
        </p:spPr>
      </p:pic>
      <p:pic>
        <p:nvPicPr>
          <p:cNvPr id="17" name="Obrázek 16" descr="Obsah obrázku text, savec, plakát, snímek obrazovky&#10;&#10;Popis byl vytvořen automaticky">
            <a:extLst>
              <a:ext uri="{FF2B5EF4-FFF2-40B4-BE49-F238E27FC236}">
                <a16:creationId xmlns:a16="http://schemas.microsoft.com/office/drawing/2014/main" id="{A4FF938F-4705-67B5-5632-1D6651EAFA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93415" y="88020"/>
            <a:ext cx="2032304" cy="3074224"/>
          </a:xfrm>
          <a:prstGeom prst="rect">
            <a:avLst/>
          </a:prstGeom>
        </p:spPr>
      </p:pic>
    </p:spTree>
    <p:extLst>
      <p:ext uri="{BB962C8B-B14F-4D97-AF65-F5344CB8AC3E}">
        <p14:creationId xmlns:p14="http://schemas.microsoft.com/office/powerpoint/2010/main" val="39130948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72F17C0B-0374-2CBE-3BBF-26BEAFE80E7A}"/>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F9D6D2B2-A850-5C1B-4BE5-B7FBD50D850B}"/>
              </a:ext>
            </a:extLst>
          </p:cNvPr>
          <p:cNvSpPr>
            <a:spLocks noGrp="1"/>
          </p:cNvSpPr>
          <p:nvPr>
            <p:ph type="sldNum" sz="quarter" idx="11"/>
          </p:nvPr>
        </p:nvSpPr>
        <p:spPr/>
        <p:txBody>
          <a:bodyPr/>
          <a:lstStyle/>
          <a:p>
            <a:fld id="{D6D6C118-631F-4A80-9886-907009361577}" type="slidenum">
              <a:rPr lang="cs-CZ" altLang="cs-CZ" smtClean="0"/>
              <a:pPr/>
              <a:t>20</a:t>
            </a:fld>
            <a:endParaRPr lang="cs-CZ" altLang="cs-CZ" dirty="0"/>
          </a:p>
        </p:txBody>
      </p:sp>
      <p:sp>
        <p:nvSpPr>
          <p:cNvPr id="9" name="Nadpis 8">
            <a:extLst>
              <a:ext uri="{FF2B5EF4-FFF2-40B4-BE49-F238E27FC236}">
                <a16:creationId xmlns:a16="http://schemas.microsoft.com/office/drawing/2014/main" id="{6BEDF5EB-683B-7A71-9F70-357F178B523C}"/>
              </a:ext>
            </a:extLst>
          </p:cNvPr>
          <p:cNvSpPr>
            <a:spLocks noGrp="1"/>
          </p:cNvSpPr>
          <p:nvPr>
            <p:ph type="title"/>
          </p:nvPr>
        </p:nvSpPr>
        <p:spPr>
          <a:xfrm>
            <a:off x="540000" y="339991"/>
            <a:ext cx="8064900" cy="451576"/>
          </a:xfrm>
        </p:spPr>
        <p:txBody>
          <a:bodyPr/>
          <a:lstStyle/>
          <a:p>
            <a:pPr algn="ctr"/>
            <a:r>
              <a:rPr lang="cs-CZ" dirty="0" err="1"/>
              <a:t>Critical</a:t>
            </a:r>
            <a:r>
              <a:rPr lang="cs-CZ" dirty="0"/>
              <a:t> </a:t>
            </a:r>
            <a:r>
              <a:rPr lang="cs-CZ" dirty="0" err="1"/>
              <a:t>portrayals</a:t>
            </a:r>
            <a:r>
              <a:rPr lang="cs-CZ" dirty="0"/>
              <a:t> </a:t>
            </a:r>
            <a:r>
              <a:rPr lang="cs-CZ" dirty="0" err="1"/>
              <a:t>of</a:t>
            </a:r>
            <a:r>
              <a:rPr lang="cs-CZ" dirty="0"/>
              <a:t> </a:t>
            </a:r>
            <a:r>
              <a:rPr lang="cs-CZ" dirty="0" err="1"/>
              <a:t>recent</a:t>
            </a:r>
            <a:r>
              <a:rPr lang="cs-CZ" dirty="0"/>
              <a:t> past</a:t>
            </a:r>
          </a:p>
        </p:txBody>
      </p:sp>
      <p:sp>
        <p:nvSpPr>
          <p:cNvPr id="10" name="Zástupný obsah 9">
            <a:extLst>
              <a:ext uri="{FF2B5EF4-FFF2-40B4-BE49-F238E27FC236}">
                <a16:creationId xmlns:a16="http://schemas.microsoft.com/office/drawing/2014/main" id="{269146F3-5A24-5575-F7C1-563A2229355D}"/>
              </a:ext>
            </a:extLst>
          </p:cNvPr>
          <p:cNvSpPr>
            <a:spLocks noGrp="1"/>
          </p:cNvSpPr>
          <p:nvPr>
            <p:ph idx="1"/>
          </p:nvPr>
        </p:nvSpPr>
        <p:spPr>
          <a:xfrm>
            <a:off x="310500" y="825106"/>
            <a:ext cx="8833500" cy="4139998"/>
          </a:xfrm>
        </p:spPr>
        <p:txBody>
          <a:bodyPr/>
          <a:lstStyle/>
          <a:p>
            <a:r>
              <a:rPr lang="cs-CZ" sz="2400" b="1" i="1" dirty="0"/>
              <a:t>… </a:t>
            </a:r>
            <a:r>
              <a:rPr lang="cs-CZ" sz="2400" b="1" i="1" dirty="0" err="1"/>
              <a:t>it‘s</a:t>
            </a:r>
            <a:r>
              <a:rPr lang="cs-CZ" sz="2400" b="1" i="1" dirty="0"/>
              <a:t> </a:t>
            </a:r>
            <a:r>
              <a:rPr lang="cs-CZ" sz="2400" b="1" i="1" dirty="0" err="1"/>
              <a:t>gonna</a:t>
            </a:r>
            <a:r>
              <a:rPr lang="cs-CZ" sz="2400" b="1" i="1" dirty="0"/>
              <a:t> </a:t>
            </a:r>
            <a:r>
              <a:rPr lang="cs-CZ" sz="2400" b="1" i="1" dirty="0" err="1"/>
              <a:t>get</a:t>
            </a:r>
            <a:r>
              <a:rPr lang="cs-CZ" sz="2400" b="1" i="1" dirty="0"/>
              <a:t> </a:t>
            </a:r>
            <a:r>
              <a:rPr lang="cs-CZ" sz="2400" b="1" i="1" dirty="0" err="1"/>
              <a:t>worse</a:t>
            </a:r>
            <a:r>
              <a:rPr lang="cs-CZ" sz="2400" b="1" i="1" dirty="0"/>
              <a:t> </a:t>
            </a:r>
            <a:r>
              <a:rPr lang="cs-CZ" sz="2400" dirty="0"/>
              <a:t>(2007, </a:t>
            </a:r>
            <a:r>
              <a:rPr lang="cs-CZ" sz="2400" dirty="0" err="1"/>
              <a:t>dir</a:t>
            </a:r>
            <a:r>
              <a:rPr lang="cs-CZ" sz="2400" dirty="0"/>
              <a:t>. Petr </a:t>
            </a:r>
            <a:r>
              <a:rPr lang="cs-CZ" sz="2400" dirty="0" err="1"/>
              <a:t>Nikolaev</a:t>
            </a:r>
            <a:r>
              <a:rPr lang="cs-CZ" sz="2400" dirty="0"/>
              <a:t>, </a:t>
            </a:r>
            <a:r>
              <a:rPr lang="cs-CZ" sz="2400" dirty="0" err="1"/>
              <a:t>about</a:t>
            </a:r>
            <a:r>
              <a:rPr lang="cs-CZ" sz="2400" dirty="0"/>
              <a:t> a hippie </a:t>
            </a:r>
            <a:r>
              <a:rPr lang="cs-CZ" sz="2400" dirty="0" err="1"/>
              <a:t>community</a:t>
            </a:r>
            <a:r>
              <a:rPr lang="cs-CZ" sz="2400" dirty="0"/>
              <a:t> </a:t>
            </a:r>
            <a:r>
              <a:rPr lang="cs-CZ" sz="2400" dirty="0" err="1"/>
              <a:t>situated</a:t>
            </a:r>
            <a:r>
              <a:rPr lang="cs-CZ" sz="2400" dirty="0"/>
              <a:t> in </a:t>
            </a:r>
            <a:r>
              <a:rPr lang="cs-CZ" sz="2400" dirty="0" err="1"/>
              <a:t>northern</a:t>
            </a:r>
            <a:r>
              <a:rPr lang="cs-CZ" sz="2400" dirty="0"/>
              <a:t> part </a:t>
            </a:r>
            <a:r>
              <a:rPr lang="cs-CZ" sz="2400" dirty="0" err="1"/>
              <a:t>of</a:t>
            </a:r>
            <a:r>
              <a:rPr lang="cs-CZ" sz="2400" dirty="0"/>
              <a:t> </a:t>
            </a:r>
            <a:r>
              <a:rPr lang="cs-CZ" sz="2400" dirty="0" err="1"/>
              <a:t>Czechoslovakia</a:t>
            </a:r>
            <a:r>
              <a:rPr lang="cs-CZ" sz="2400" dirty="0"/>
              <a:t>)</a:t>
            </a:r>
          </a:p>
          <a:p>
            <a:r>
              <a:rPr lang="cs-CZ" sz="2400" b="1" i="1" dirty="0" err="1"/>
              <a:t>Walking</a:t>
            </a:r>
            <a:r>
              <a:rPr lang="cs-CZ" sz="2400" b="1" i="1" dirty="0"/>
              <a:t> </a:t>
            </a:r>
            <a:r>
              <a:rPr lang="cs-CZ" sz="2400" b="1" i="1" dirty="0" err="1"/>
              <a:t>too</a:t>
            </a:r>
            <a:r>
              <a:rPr lang="cs-CZ" sz="2400" b="1" i="1" dirty="0"/>
              <a:t> fast</a:t>
            </a:r>
            <a:r>
              <a:rPr lang="cs-CZ" sz="2400" dirty="0"/>
              <a:t> (2009, </a:t>
            </a:r>
            <a:r>
              <a:rPr lang="cs-CZ" sz="2400" dirty="0" err="1"/>
              <a:t>dir</a:t>
            </a:r>
            <a:r>
              <a:rPr lang="cs-CZ" sz="2400" dirty="0"/>
              <a:t>. Radim Špaček, a story </a:t>
            </a:r>
            <a:r>
              <a:rPr lang="cs-CZ" sz="2400" dirty="0" err="1"/>
              <a:t>of</a:t>
            </a:r>
            <a:r>
              <a:rPr lang="cs-CZ" sz="2400" dirty="0"/>
              <a:t> a </a:t>
            </a:r>
            <a:r>
              <a:rPr lang="cs-CZ" sz="2400" dirty="0" err="1"/>
              <a:t>secret</a:t>
            </a:r>
            <a:r>
              <a:rPr lang="cs-CZ" sz="2400" dirty="0"/>
              <a:t> </a:t>
            </a:r>
            <a:r>
              <a:rPr lang="cs-CZ" sz="2400" dirty="0" err="1"/>
              <a:t>service</a:t>
            </a:r>
            <a:r>
              <a:rPr lang="cs-CZ" sz="2400" dirty="0"/>
              <a:t> </a:t>
            </a:r>
            <a:r>
              <a:rPr lang="cs-CZ" sz="2400" dirty="0" err="1"/>
              <a:t>member</a:t>
            </a:r>
            <a:r>
              <a:rPr lang="cs-CZ" sz="2400" dirty="0"/>
              <a:t> Antonín Rusnák)</a:t>
            </a:r>
          </a:p>
          <a:p>
            <a:r>
              <a:rPr lang="cs-CZ" sz="2400" b="1" i="1" dirty="0" err="1"/>
              <a:t>Kawasaki‘s</a:t>
            </a:r>
            <a:r>
              <a:rPr lang="cs-CZ" sz="2400" b="1" i="1" dirty="0"/>
              <a:t> Rose </a:t>
            </a:r>
            <a:r>
              <a:rPr lang="cs-CZ" sz="2400" dirty="0"/>
              <a:t>(2009, </a:t>
            </a:r>
            <a:r>
              <a:rPr lang="cs-CZ" sz="2400" dirty="0" err="1"/>
              <a:t>dir</a:t>
            </a:r>
            <a:r>
              <a:rPr lang="cs-CZ" sz="2400" dirty="0"/>
              <a:t>. Jan Hřebejk, a </a:t>
            </a:r>
            <a:r>
              <a:rPr lang="cs-CZ" sz="2400" dirty="0" err="1"/>
              <a:t>contemporary</a:t>
            </a:r>
            <a:r>
              <a:rPr lang="cs-CZ" sz="2400" dirty="0"/>
              <a:t> drama </a:t>
            </a:r>
            <a:r>
              <a:rPr lang="cs-CZ" sz="2400" dirty="0" err="1"/>
              <a:t>reflecting</a:t>
            </a:r>
            <a:r>
              <a:rPr lang="cs-CZ" sz="2400" dirty="0"/>
              <a:t> on past </a:t>
            </a:r>
            <a:r>
              <a:rPr lang="cs-CZ" sz="2400" dirty="0" err="1"/>
              <a:t>guilt</a:t>
            </a:r>
            <a:r>
              <a:rPr lang="cs-CZ" sz="2400" dirty="0"/>
              <a:t>)</a:t>
            </a:r>
          </a:p>
          <a:p>
            <a:r>
              <a:rPr lang="cs-CZ" sz="2400" b="1" i="1" dirty="0" err="1"/>
              <a:t>Eighty</a:t>
            </a:r>
            <a:r>
              <a:rPr lang="cs-CZ" sz="2400" b="1" i="1" dirty="0"/>
              <a:t> </a:t>
            </a:r>
            <a:r>
              <a:rPr lang="cs-CZ" sz="2400" b="1" i="1" dirty="0" err="1"/>
              <a:t>letters</a:t>
            </a:r>
            <a:r>
              <a:rPr lang="cs-CZ" sz="2400" b="1" i="1" dirty="0"/>
              <a:t> </a:t>
            </a:r>
            <a:r>
              <a:rPr lang="cs-CZ" sz="2400" dirty="0"/>
              <a:t>(2011, </a:t>
            </a:r>
            <a:r>
              <a:rPr lang="cs-CZ" sz="2400" dirty="0" err="1"/>
              <a:t>dir</a:t>
            </a:r>
            <a:r>
              <a:rPr lang="cs-CZ" sz="2400" dirty="0"/>
              <a:t>. Václav </a:t>
            </a:r>
            <a:r>
              <a:rPr lang="cs-CZ" sz="2400" dirty="0" err="1"/>
              <a:t>Kadrnka</a:t>
            </a:r>
            <a:r>
              <a:rPr lang="cs-CZ" sz="2400" dirty="0"/>
              <a:t>, </a:t>
            </a:r>
            <a:r>
              <a:rPr lang="cs-CZ" sz="2400" dirty="0" err="1"/>
              <a:t>personal</a:t>
            </a:r>
            <a:r>
              <a:rPr lang="cs-CZ" sz="2400" dirty="0"/>
              <a:t> </a:t>
            </a:r>
            <a:r>
              <a:rPr lang="cs-CZ" sz="2400" dirty="0" err="1"/>
              <a:t>experience</a:t>
            </a:r>
            <a:r>
              <a:rPr lang="cs-CZ" sz="2400" dirty="0"/>
              <a:t> </a:t>
            </a:r>
            <a:r>
              <a:rPr lang="cs-CZ" sz="2400" dirty="0" err="1"/>
              <a:t>of</a:t>
            </a:r>
            <a:r>
              <a:rPr lang="cs-CZ" sz="2400" dirty="0"/>
              <a:t> </a:t>
            </a:r>
            <a:r>
              <a:rPr lang="cs-CZ" sz="2400" dirty="0" err="1"/>
              <a:t>growing</a:t>
            </a:r>
            <a:r>
              <a:rPr lang="cs-CZ" sz="2400" dirty="0"/>
              <a:t> up in </a:t>
            </a:r>
            <a:r>
              <a:rPr lang="cs-CZ" sz="2400" dirty="0" err="1"/>
              <a:t>socialist</a:t>
            </a:r>
            <a:r>
              <a:rPr lang="cs-CZ" sz="2400" dirty="0"/>
              <a:t> </a:t>
            </a:r>
            <a:r>
              <a:rPr lang="cs-CZ" sz="2400" dirty="0" err="1"/>
              <a:t>Czechoslovakia</a:t>
            </a:r>
            <a:r>
              <a:rPr lang="cs-CZ" sz="2400" dirty="0"/>
              <a:t> in a </a:t>
            </a:r>
            <a:r>
              <a:rPr lang="cs-CZ" sz="2400" dirty="0" err="1"/>
              <a:t>minimalist</a:t>
            </a:r>
            <a:r>
              <a:rPr lang="cs-CZ" sz="2400" dirty="0"/>
              <a:t> </a:t>
            </a:r>
            <a:r>
              <a:rPr lang="cs-CZ" sz="2400" dirty="0" err="1"/>
              <a:t>concept</a:t>
            </a:r>
            <a:r>
              <a:rPr lang="cs-CZ" sz="2400" dirty="0"/>
              <a:t>)</a:t>
            </a:r>
          </a:p>
          <a:p>
            <a:r>
              <a:rPr lang="cs-CZ" sz="2400" b="1" i="1" dirty="0" err="1"/>
              <a:t>Burning</a:t>
            </a:r>
            <a:r>
              <a:rPr lang="cs-CZ" sz="2400" b="1" i="1" dirty="0"/>
              <a:t> </a:t>
            </a:r>
            <a:r>
              <a:rPr lang="cs-CZ" sz="2400" b="1" i="1" dirty="0" err="1"/>
              <a:t>bush</a:t>
            </a:r>
            <a:r>
              <a:rPr lang="cs-CZ" sz="2400" b="1" i="1" dirty="0"/>
              <a:t> </a:t>
            </a:r>
            <a:r>
              <a:rPr lang="cs-CZ" sz="2400" dirty="0"/>
              <a:t>(2012, </a:t>
            </a:r>
            <a:r>
              <a:rPr lang="cs-CZ" sz="2400" dirty="0" err="1"/>
              <a:t>dir</a:t>
            </a:r>
            <a:r>
              <a:rPr lang="cs-CZ" sz="2400" dirty="0"/>
              <a:t>. Agnieszka </a:t>
            </a:r>
            <a:r>
              <a:rPr lang="cs-CZ" sz="2400" dirty="0" err="1"/>
              <a:t>Holland</a:t>
            </a:r>
            <a:r>
              <a:rPr lang="cs-CZ" sz="2400" dirty="0"/>
              <a:t>, HBO </a:t>
            </a:r>
            <a:r>
              <a:rPr lang="cs-CZ" sz="2400" dirty="0" err="1"/>
              <a:t>miniseries</a:t>
            </a:r>
            <a:r>
              <a:rPr lang="cs-CZ" sz="2400" dirty="0"/>
              <a:t> </a:t>
            </a:r>
            <a:r>
              <a:rPr lang="cs-CZ" sz="2400" dirty="0" err="1"/>
              <a:t>about</a:t>
            </a:r>
            <a:r>
              <a:rPr lang="cs-CZ" sz="2400" dirty="0"/>
              <a:t> </a:t>
            </a:r>
            <a:r>
              <a:rPr lang="cs-CZ" sz="2400" dirty="0" err="1"/>
              <a:t>the</a:t>
            </a:r>
            <a:r>
              <a:rPr lang="cs-CZ" sz="2400" dirty="0"/>
              <a:t> </a:t>
            </a:r>
            <a:r>
              <a:rPr lang="cs-CZ" sz="2400" dirty="0" err="1"/>
              <a:t>growing</a:t>
            </a:r>
            <a:r>
              <a:rPr lang="cs-CZ" sz="2400" dirty="0"/>
              <a:t> </a:t>
            </a:r>
            <a:r>
              <a:rPr lang="cs-CZ" sz="2400" dirty="0" err="1"/>
              <a:t>desilusion</a:t>
            </a:r>
            <a:r>
              <a:rPr lang="cs-CZ" sz="2400" dirty="0"/>
              <a:t> </a:t>
            </a:r>
            <a:r>
              <a:rPr lang="cs-CZ" sz="2400" dirty="0" err="1"/>
              <a:t>after</a:t>
            </a:r>
            <a:r>
              <a:rPr lang="cs-CZ" sz="2400" dirty="0"/>
              <a:t> </a:t>
            </a:r>
            <a:r>
              <a:rPr lang="cs-CZ" sz="2400" dirty="0" err="1"/>
              <a:t>the</a:t>
            </a:r>
            <a:r>
              <a:rPr lang="cs-CZ" sz="2400" dirty="0"/>
              <a:t> </a:t>
            </a:r>
            <a:r>
              <a:rPr lang="cs-CZ" sz="2400" dirty="0" err="1"/>
              <a:t>sucide</a:t>
            </a:r>
            <a:r>
              <a:rPr lang="cs-CZ" sz="2400" dirty="0"/>
              <a:t> </a:t>
            </a:r>
            <a:r>
              <a:rPr lang="cs-CZ" sz="2400" dirty="0" err="1"/>
              <a:t>of</a:t>
            </a:r>
            <a:r>
              <a:rPr lang="cs-CZ" sz="2400" dirty="0"/>
              <a:t> Jan Palach) </a:t>
            </a:r>
            <a:r>
              <a:rPr lang="cs-CZ" sz="2400" b="1" i="1" dirty="0"/>
              <a:t>Fair Play </a:t>
            </a:r>
            <a:r>
              <a:rPr lang="cs-CZ" sz="2400" dirty="0"/>
              <a:t>(2013, </a:t>
            </a:r>
            <a:r>
              <a:rPr lang="cs-CZ" sz="2400" dirty="0" err="1"/>
              <a:t>dir</a:t>
            </a:r>
            <a:r>
              <a:rPr lang="cs-CZ" sz="2400" dirty="0"/>
              <a:t>. Andrea Sedláčková, drama </a:t>
            </a:r>
            <a:r>
              <a:rPr lang="cs-CZ" sz="2400" dirty="0" err="1"/>
              <a:t>about</a:t>
            </a:r>
            <a:r>
              <a:rPr lang="cs-CZ" sz="2400" dirty="0"/>
              <a:t> a </a:t>
            </a:r>
            <a:r>
              <a:rPr lang="cs-CZ" sz="2400" dirty="0" err="1"/>
              <a:t>competitive</a:t>
            </a:r>
            <a:r>
              <a:rPr lang="cs-CZ" sz="2400" dirty="0"/>
              <a:t> </a:t>
            </a:r>
            <a:r>
              <a:rPr lang="cs-CZ" sz="2400" dirty="0" err="1"/>
              <a:t>athlete</a:t>
            </a:r>
            <a:r>
              <a:rPr lang="cs-CZ" sz="2400" dirty="0"/>
              <a:t> and </a:t>
            </a:r>
            <a:r>
              <a:rPr lang="cs-CZ" sz="2400" dirty="0" err="1"/>
              <a:t>practices</a:t>
            </a:r>
            <a:r>
              <a:rPr lang="cs-CZ" sz="2400" dirty="0"/>
              <a:t> </a:t>
            </a:r>
            <a:r>
              <a:rPr lang="cs-CZ" sz="2400" dirty="0" err="1"/>
              <a:t>of</a:t>
            </a:r>
            <a:r>
              <a:rPr lang="cs-CZ" sz="2400" dirty="0"/>
              <a:t> </a:t>
            </a:r>
            <a:r>
              <a:rPr lang="cs-CZ" sz="2400" dirty="0" err="1"/>
              <a:t>socialist</a:t>
            </a:r>
            <a:r>
              <a:rPr lang="cs-CZ" sz="2400" dirty="0"/>
              <a:t> top level </a:t>
            </a:r>
            <a:r>
              <a:rPr lang="cs-CZ" sz="2400" dirty="0" err="1"/>
              <a:t>athletics</a:t>
            </a:r>
            <a:r>
              <a:rPr lang="cs-CZ" sz="2400" dirty="0"/>
              <a:t>)</a:t>
            </a:r>
          </a:p>
          <a:p>
            <a:r>
              <a:rPr lang="cs-CZ" sz="2400" b="1" i="1" dirty="0" err="1"/>
              <a:t>The</a:t>
            </a:r>
            <a:r>
              <a:rPr lang="cs-CZ" sz="2400" b="1" i="1" dirty="0"/>
              <a:t> </a:t>
            </a:r>
            <a:r>
              <a:rPr lang="cs-CZ" sz="2400" b="1" i="1" dirty="0" err="1"/>
              <a:t>Teacher</a:t>
            </a:r>
            <a:r>
              <a:rPr lang="cs-CZ" sz="2400" dirty="0"/>
              <a:t> (2016, </a:t>
            </a:r>
            <a:r>
              <a:rPr lang="cs-CZ" sz="2400" dirty="0" err="1"/>
              <a:t>dir</a:t>
            </a:r>
            <a:r>
              <a:rPr lang="cs-CZ" sz="2400" dirty="0"/>
              <a:t>. Jan Hřebejk, </a:t>
            </a:r>
            <a:r>
              <a:rPr lang="cs-CZ" sz="2400" dirty="0" err="1"/>
              <a:t>about</a:t>
            </a:r>
            <a:r>
              <a:rPr lang="cs-CZ" sz="2400" dirty="0"/>
              <a:t> a </a:t>
            </a:r>
            <a:r>
              <a:rPr lang="cs-CZ" sz="2400" dirty="0" err="1"/>
              <a:t>teacher</a:t>
            </a:r>
            <a:r>
              <a:rPr lang="cs-CZ" sz="2400" dirty="0"/>
              <a:t> </a:t>
            </a:r>
            <a:r>
              <a:rPr lang="cs-CZ" sz="2400" dirty="0" err="1"/>
              <a:t>who</a:t>
            </a:r>
            <a:r>
              <a:rPr lang="cs-CZ" sz="2400" dirty="0"/>
              <a:t> </a:t>
            </a:r>
            <a:r>
              <a:rPr lang="cs-CZ" sz="2400" dirty="0" err="1"/>
              <a:t>exploits</a:t>
            </a:r>
            <a:r>
              <a:rPr lang="cs-CZ" sz="2400" dirty="0"/>
              <a:t> her </a:t>
            </a:r>
            <a:r>
              <a:rPr lang="cs-CZ" sz="2400" dirty="0" err="1"/>
              <a:t>pupils</a:t>
            </a:r>
            <a:r>
              <a:rPr lang="cs-CZ" sz="2400" dirty="0"/>
              <a:t> nad </a:t>
            </a:r>
            <a:r>
              <a:rPr lang="cs-CZ" sz="2400" dirty="0" err="1"/>
              <a:t>their</a:t>
            </a:r>
            <a:r>
              <a:rPr lang="cs-CZ" sz="2400" dirty="0"/>
              <a:t> </a:t>
            </a:r>
            <a:r>
              <a:rPr lang="cs-CZ" sz="2400" dirty="0" err="1"/>
              <a:t>parents</a:t>
            </a:r>
            <a:r>
              <a:rPr lang="cs-CZ" sz="2400" dirty="0"/>
              <a:t> </a:t>
            </a:r>
            <a:r>
              <a:rPr lang="cs-CZ" sz="2400" dirty="0" err="1"/>
              <a:t>for</a:t>
            </a:r>
            <a:r>
              <a:rPr lang="cs-CZ" sz="2400" dirty="0"/>
              <a:t> a network </a:t>
            </a:r>
            <a:r>
              <a:rPr lang="cs-CZ" sz="2400" dirty="0" err="1"/>
              <a:t>of</a:t>
            </a:r>
            <a:r>
              <a:rPr lang="cs-CZ" sz="2400" dirty="0"/>
              <a:t> </a:t>
            </a:r>
            <a:r>
              <a:rPr lang="cs-CZ" sz="2400" dirty="0" err="1"/>
              <a:t>various</a:t>
            </a:r>
            <a:r>
              <a:rPr lang="cs-CZ" sz="2400" dirty="0"/>
              <a:t> </a:t>
            </a:r>
            <a:r>
              <a:rPr lang="cs-CZ" sz="2400" dirty="0" err="1"/>
              <a:t>services</a:t>
            </a:r>
            <a:r>
              <a:rPr lang="cs-CZ" sz="2400" dirty="0"/>
              <a:t>)</a:t>
            </a:r>
          </a:p>
          <a:p>
            <a:endParaRPr lang="cs-CZ" sz="2400" dirty="0"/>
          </a:p>
          <a:p>
            <a:endParaRPr lang="cs-CZ" dirty="0"/>
          </a:p>
        </p:txBody>
      </p:sp>
    </p:spTree>
    <p:extLst>
      <p:ext uri="{BB962C8B-B14F-4D97-AF65-F5344CB8AC3E}">
        <p14:creationId xmlns:p14="http://schemas.microsoft.com/office/powerpoint/2010/main" val="26565134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74DE13D-6F78-B6FB-871B-8ACCC542F095}"/>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C29AED13-5CAB-3DD1-6EBA-0ACC5C68534D}"/>
              </a:ext>
            </a:extLst>
          </p:cNvPr>
          <p:cNvSpPr>
            <a:spLocks noGrp="1"/>
          </p:cNvSpPr>
          <p:nvPr>
            <p:ph type="sldNum" sz="quarter" idx="11"/>
          </p:nvPr>
        </p:nvSpPr>
        <p:spPr/>
        <p:txBody>
          <a:bodyPr/>
          <a:lstStyle/>
          <a:p>
            <a:fld id="{0970407D-EE58-4A0B-824B-1D3AE42DD9CF}" type="slidenum">
              <a:rPr lang="cs-CZ" altLang="cs-CZ" smtClean="0"/>
              <a:pPr/>
              <a:t>21</a:t>
            </a:fld>
            <a:endParaRPr lang="cs-CZ" altLang="cs-CZ" dirty="0"/>
          </a:p>
        </p:txBody>
      </p:sp>
      <p:sp>
        <p:nvSpPr>
          <p:cNvPr id="4" name="Nadpis 3">
            <a:extLst>
              <a:ext uri="{FF2B5EF4-FFF2-40B4-BE49-F238E27FC236}">
                <a16:creationId xmlns:a16="http://schemas.microsoft.com/office/drawing/2014/main" id="{D8CA37DA-A760-75DF-AFE9-128950AB4DE6}"/>
              </a:ext>
            </a:extLst>
          </p:cNvPr>
          <p:cNvSpPr>
            <a:spLocks noGrp="1"/>
          </p:cNvSpPr>
          <p:nvPr>
            <p:ph type="title"/>
          </p:nvPr>
        </p:nvSpPr>
        <p:spPr>
          <a:xfrm>
            <a:off x="540000" y="363743"/>
            <a:ext cx="8064900" cy="451576"/>
          </a:xfrm>
        </p:spPr>
        <p:txBody>
          <a:bodyPr/>
          <a:lstStyle/>
          <a:p>
            <a:pPr algn="ctr"/>
            <a:r>
              <a:rPr lang="cs-CZ" dirty="0" err="1"/>
              <a:t>Critical</a:t>
            </a:r>
            <a:r>
              <a:rPr lang="cs-CZ" dirty="0"/>
              <a:t> </a:t>
            </a:r>
            <a:r>
              <a:rPr lang="cs-CZ" dirty="0" err="1"/>
              <a:t>portrayals</a:t>
            </a:r>
            <a:r>
              <a:rPr lang="cs-CZ" dirty="0"/>
              <a:t> </a:t>
            </a:r>
            <a:r>
              <a:rPr lang="cs-CZ" dirty="0" err="1"/>
              <a:t>of</a:t>
            </a:r>
            <a:r>
              <a:rPr lang="cs-CZ" dirty="0"/>
              <a:t> </a:t>
            </a:r>
            <a:r>
              <a:rPr lang="cs-CZ" dirty="0" err="1"/>
              <a:t>recent</a:t>
            </a:r>
            <a:r>
              <a:rPr lang="cs-CZ" dirty="0"/>
              <a:t> past</a:t>
            </a:r>
          </a:p>
        </p:txBody>
      </p:sp>
      <p:sp>
        <p:nvSpPr>
          <p:cNvPr id="5" name="Zástupný obsah 4">
            <a:extLst>
              <a:ext uri="{FF2B5EF4-FFF2-40B4-BE49-F238E27FC236}">
                <a16:creationId xmlns:a16="http://schemas.microsoft.com/office/drawing/2014/main" id="{943348B0-ED09-A995-BA69-B7B07DF3381B}"/>
              </a:ext>
            </a:extLst>
          </p:cNvPr>
          <p:cNvSpPr>
            <a:spLocks noGrp="1"/>
          </p:cNvSpPr>
          <p:nvPr>
            <p:ph idx="1"/>
          </p:nvPr>
        </p:nvSpPr>
        <p:spPr>
          <a:xfrm>
            <a:off x="540000" y="1074485"/>
            <a:ext cx="8064900" cy="4139998"/>
          </a:xfrm>
        </p:spPr>
        <p:txBody>
          <a:bodyPr/>
          <a:lstStyle/>
          <a:p>
            <a:r>
              <a:rPr lang="cs-CZ" sz="2400" b="1" i="1" dirty="0"/>
              <a:t>I, Olga </a:t>
            </a:r>
            <a:r>
              <a:rPr lang="cs-CZ" sz="2400" b="1" i="1" dirty="0" err="1"/>
              <a:t>Hepnarová</a:t>
            </a:r>
            <a:r>
              <a:rPr lang="cs-CZ" sz="2400" b="1" i="1" dirty="0"/>
              <a:t> </a:t>
            </a:r>
            <a:r>
              <a:rPr lang="cs-CZ" sz="2400" dirty="0"/>
              <a:t>(2014–15, </a:t>
            </a:r>
            <a:r>
              <a:rPr lang="cs-CZ" sz="2400" dirty="0" err="1"/>
              <a:t>dir</a:t>
            </a:r>
            <a:r>
              <a:rPr lang="cs-CZ" sz="2400" dirty="0"/>
              <a:t>. Tomáš </a:t>
            </a:r>
            <a:r>
              <a:rPr lang="cs-CZ" sz="2400" dirty="0" err="1"/>
              <a:t>Weinreb</a:t>
            </a:r>
            <a:r>
              <a:rPr lang="cs-CZ" sz="2400" dirty="0"/>
              <a:t> and Petr Kazda, a story </a:t>
            </a:r>
            <a:r>
              <a:rPr lang="cs-CZ" sz="2400" dirty="0" err="1"/>
              <a:t>of</a:t>
            </a:r>
            <a:r>
              <a:rPr lang="cs-CZ" sz="2400" dirty="0"/>
              <a:t> a </a:t>
            </a:r>
            <a:r>
              <a:rPr lang="cs-CZ" sz="2400" dirty="0" err="1"/>
              <a:t>murderer</a:t>
            </a:r>
            <a:r>
              <a:rPr lang="cs-CZ" sz="2400" dirty="0"/>
              <a:t> </a:t>
            </a:r>
            <a:r>
              <a:rPr lang="cs-CZ" sz="2400" dirty="0" err="1"/>
              <a:t>sentenced</a:t>
            </a:r>
            <a:r>
              <a:rPr lang="cs-CZ" sz="2400" dirty="0"/>
              <a:t> to </a:t>
            </a:r>
            <a:r>
              <a:rPr lang="cs-CZ" sz="2400" dirty="0" err="1"/>
              <a:t>death</a:t>
            </a:r>
            <a:r>
              <a:rPr lang="cs-CZ" sz="2400" dirty="0"/>
              <a:t>, </a:t>
            </a:r>
            <a:r>
              <a:rPr lang="cs-CZ" sz="2400" dirty="0" err="1"/>
              <a:t>based</a:t>
            </a:r>
            <a:r>
              <a:rPr lang="cs-CZ" sz="2400" dirty="0"/>
              <a:t> on </a:t>
            </a:r>
            <a:r>
              <a:rPr lang="cs-CZ" sz="2400" dirty="0" err="1"/>
              <a:t>real</a:t>
            </a:r>
            <a:r>
              <a:rPr lang="cs-CZ" sz="2400" dirty="0"/>
              <a:t> </a:t>
            </a:r>
            <a:r>
              <a:rPr lang="cs-CZ" sz="2400" dirty="0" err="1"/>
              <a:t>events</a:t>
            </a:r>
            <a:r>
              <a:rPr lang="cs-CZ" sz="2400" dirty="0"/>
              <a:t>)</a:t>
            </a:r>
          </a:p>
          <a:p>
            <a:r>
              <a:rPr lang="cs-CZ" sz="2400" b="1" i="1" dirty="0" err="1"/>
              <a:t>The</a:t>
            </a:r>
            <a:r>
              <a:rPr lang="cs-CZ" sz="2400" b="1" i="1" dirty="0"/>
              <a:t> </a:t>
            </a:r>
            <a:r>
              <a:rPr lang="cs-CZ" sz="2400" b="1" i="1" dirty="0" err="1"/>
              <a:t>Sleepers</a:t>
            </a:r>
            <a:r>
              <a:rPr lang="cs-CZ" sz="2400" b="1" i="1" dirty="0"/>
              <a:t> </a:t>
            </a:r>
            <a:r>
              <a:rPr lang="cs-CZ" sz="2400" dirty="0"/>
              <a:t>(2019, </a:t>
            </a:r>
            <a:r>
              <a:rPr lang="cs-CZ" sz="2400" dirty="0" err="1"/>
              <a:t>dir</a:t>
            </a:r>
            <a:r>
              <a:rPr lang="cs-CZ" sz="2400" dirty="0"/>
              <a:t>. Ivan Zachariáš, </a:t>
            </a:r>
            <a:r>
              <a:rPr lang="cs-CZ" sz="2400" dirty="0" err="1"/>
              <a:t>espionage</a:t>
            </a:r>
            <a:r>
              <a:rPr lang="cs-CZ" sz="2400" dirty="0"/>
              <a:t> </a:t>
            </a:r>
            <a:r>
              <a:rPr lang="cs-CZ" sz="2400" dirty="0" err="1"/>
              <a:t>themed</a:t>
            </a:r>
            <a:r>
              <a:rPr lang="cs-CZ" sz="2400" dirty="0"/>
              <a:t> </a:t>
            </a:r>
            <a:r>
              <a:rPr lang="cs-CZ" sz="2400" dirty="0" err="1"/>
              <a:t>series</a:t>
            </a:r>
            <a:r>
              <a:rPr lang="cs-CZ" sz="2400" dirty="0"/>
              <a:t> set </a:t>
            </a:r>
            <a:r>
              <a:rPr lang="cs-CZ" sz="2400" dirty="0" err="1"/>
              <a:t>at</a:t>
            </a:r>
            <a:r>
              <a:rPr lang="cs-CZ" sz="2400" dirty="0"/>
              <a:t> </a:t>
            </a:r>
            <a:r>
              <a:rPr lang="cs-CZ" sz="2400" dirty="0" err="1"/>
              <a:t>the</a:t>
            </a:r>
            <a:r>
              <a:rPr lang="cs-CZ" sz="2400" dirty="0"/>
              <a:t> </a:t>
            </a:r>
            <a:r>
              <a:rPr lang="cs-CZ" sz="2400" dirty="0" err="1"/>
              <a:t>dawn</a:t>
            </a:r>
            <a:r>
              <a:rPr lang="cs-CZ" sz="2400" dirty="0"/>
              <a:t> </a:t>
            </a:r>
            <a:r>
              <a:rPr lang="cs-CZ" sz="2400" dirty="0" err="1"/>
              <a:t>of</a:t>
            </a:r>
            <a:r>
              <a:rPr lang="cs-CZ" sz="2400" dirty="0"/>
              <a:t> </a:t>
            </a:r>
            <a:r>
              <a:rPr lang="cs-CZ" sz="2400" dirty="0" err="1"/>
              <a:t>the</a:t>
            </a:r>
            <a:r>
              <a:rPr lang="cs-CZ" sz="2400" dirty="0"/>
              <a:t> 1980s)</a:t>
            </a:r>
          </a:p>
          <a:p>
            <a:r>
              <a:rPr lang="cs-CZ" sz="2400" b="1" i="1" dirty="0"/>
              <a:t>Volha </a:t>
            </a:r>
            <a:r>
              <a:rPr lang="cs-CZ" sz="2400" dirty="0"/>
              <a:t>(2023, </a:t>
            </a:r>
            <a:r>
              <a:rPr lang="cs-CZ" sz="2400" dirty="0" err="1"/>
              <a:t>dir</a:t>
            </a:r>
            <a:r>
              <a:rPr lang="cs-CZ" sz="2400" dirty="0"/>
              <a:t>. Jan Pachl, </a:t>
            </a:r>
            <a:r>
              <a:rPr lang="cs-CZ" sz="2400" dirty="0" err="1"/>
              <a:t>series</a:t>
            </a:r>
            <a:r>
              <a:rPr lang="cs-CZ" sz="2400" dirty="0"/>
              <a:t> </a:t>
            </a:r>
            <a:r>
              <a:rPr lang="cs-CZ" sz="2400" dirty="0" err="1"/>
              <a:t>about</a:t>
            </a:r>
            <a:r>
              <a:rPr lang="cs-CZ" sz="2400" dirty="0"/>
              <a:t> a driver, </a:t>
            </a:r>
            <a:r>
              <a:rPr lang="cs-CZ" sz="2400" dirty="0" err="1"/>
              <a:t>who</a:t>
            </a:r>
            <a:r>
              <a:rPr lang="cs-CZ" sz="2400" dirty="0"/>
              <a:t> </a:t>
            </a:r>
            <a:r>
              <a:rPr lang="cs-CZ" sz="2400" dirty="0" err="1"/>
              <a:t>is</a:t>
            </a:r>
            <a:r>
              <a:rPr lang="cs-CZ" sz="2400" dirty="0"/>
              <a:t> </a:t>
            </a:r>
            <a:r>
              <a:rPr lang="cs-CZ" sz="2400" dirty="0" err="1"/>
              <a:t>able</a:t>
            </a:r>
            <a:r>
              <a:rPr lang="cs-CZ" sz="2400" dirty="0"/>
              <a:t> to </a:t>
            </a:r>
            <a:r>
              <a:rPr lang="cs-CZ" sz="2400" dirty="0" err="1"/>
              <a:t>navigate</a:t>
            </a:r>
            <a:r>
              <a:rPr lang="cs-CZ" sz="2400" dirty="0"/>
              <a:t> </a:t>
            </a:r>
            <a:r>
              <a:rPr lang="cs-CZ" sz="2400" dirty="0" err="1"/>
              <a:t>himself</a:t>
            </a:r>
            <a:r>
              <a:rPr lang="cs-CZ" sz="2400" dirty="0"/>
              <a:t> and benefit </a:t>
            </a:r>
            <a:r>
              <a:rPr lang="cs-CZ" sz="2400" dirty="0" err="1"/>
              <a:t>from</a:t>
            </a:r>
            <a:r>
              <a:rPr lang="cs-CZ" sz="2400" dirty="0"/>
              <a:t> </a:t>
            </a:r>
            <a:r>
              <a:rPr lang="cs-CZ" sz="2400" dirty="0" err="1"/>
              <a:t>the</a:t>
            </a:r>
            <a:r>
              <a:rPr lang="cs-CZ" sz="2400" dirty="0"/>
              <a:t> </a:t>
            </a:r>
            <a:r>
              <a:rPr lang="cs-CZ" sz="2400" dirty="0" err="1"/>
              <a:t>socialist</a:t>
            </a:r>
            <a:r>
              <a:rPr lang="cs-CZ" sz="2400" dirty="0"/>
              <a:t> </a:t>
            </a:r>
            <a:r>
              <a:rPr lang="cs-CZ" sz="2400" dirty="0" err="1"/>
              <a:t>system</a:t>
            </a:r>
            <a:r>
              <a:rPr lang="cs-CZ" sz="2400" dirty="0"/>
              <a:t>)</a:t>
            </a:r>
          </a:p>
          <a:p>
            <a:endParaRPr lang="cs-CZ" dirty="0"/>
          </a:p>
        </p:txBody>
      </p:sp>
      <p:pic>
        <p:nvPicPr>
          <p:cNvPr id="6" name="Obrázek 5" descr="Obsah obrázku text, noviny, plakát&#10;&#10;Popis byl vytvořen automaticky">
            <a:extLst>
              <a:ext uri="{FF2B5EF4-FFF2-40B4-BE49-F238E27FC236}">
                <a16:creationId xmlns:a16="http://schemas.microsoft.com/office/drawing/2014/main" id="{348D9619-79F7-5D62-6964-81B636CA7A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5158" y="3862315"/>
            <a:ext cx="1911900" cy="2811617"/>
          </a:xfrm>
          <a:prstGeom prst="rect">
            <a:avLst/>
          </a:prstGeom>
        </p:spPr>
      </p:pic>
      <p:pic>
        <p:nvPicPr>
          <p:cNvPr id="7" name="Obrázek 6" descr="Obsah obrázku snímek obrazovky, savec, koláž, design&#10;&#10;Popis byl vytvořen automaticky">
            <a:extLst>
              <a:ext uri="{FF2B5EF4-FFF2-40B4-BE49-F238E27FC236}">
                <a16:creationId xmlns:a16="http://schemas.microsoft.com/office/drawing/2014/main" id="{854D047C-8410-9055-B17A-1EED075CE8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0952" y="3968696"/>
            <a:ext cx="1825696" cy="2598855"/>
          </a:xfrm>
          <a:prstGeom prst="rect">
            <a:avLst/>
          </a:prstGeom>
        </p:spPr>
      </p:pic>
      <p:pic>
        <p:nvPicPr>
          <p:cNvPr id="9" name="Obrázek 8" descr="Obsah obrázku text, Lidská tvář, plakát, oblečení&#10;&#10;Popis byl vytvořen automaticky">
            <a:extLst>
              <a:ext uri="{FF2B5EF4-FFF2-40B4-BE49-F238E27FC236}">
                <a16:creationId xmlns:a16="http://schemas.microsoft.com/office/drawing/2014/main" id="{E20C0302-8FBF-4FC4-6A3A-AC53DE6DFE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9930" y="3862314"/>
            <a:ext cx="1994728" cy="2811617"/>
          </a:xfrm>
          <a:prstGeom prst="rect">
            <a:avLst/>
          </a:prstGeom>
        </p:spPr>
      </p:pic>
    </p:spTree>
    <p:extLst>
      <p:ext uri="{BB962C8B-B14F-4D97-AF65-F5344CB8AC3E}">
        <p14:creationId xmlns:p14="http://schemas.microsoft.com/office/powerpoint/2010/main" val="2662960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577687F8-67C5-D59E-A3C4-EA8242D21782}"/>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92477CB0-09F2-9077-FA1D-DF74B11C8564}"/>
              </a:ext>
            </a:extLst>
          </p:cNvPr>
          <p:cNvSpPr>
            <a:spLocks noGrp="1"/>
          </p:cNvSpPr>
          <p:nvPr>
            <p:ph type="sldNum" sz="quarter" idx="11"/>
          </p:nvPr>
        </p:nvSpPr>
        <p:spPr/>
        <p:txBody>
          <a:bodyPr/>
          <a:lstStyle/>
          <a:p>
            <a:fld id="{0970407D-EE58-4A0B-824B-1D3AE42DD9CF}" type="slidenum">
              <a:rPr lang="cs-CZ" altLang="cs-CZ" smtClean="0"/>
              <a:pPr/>
              <a:t>22</a:t>
            </a:fld>
            <a:endParaRPr lang="cs-CZ" altLang="cs-CZ" dirty="0"/>
          </a:p>
        </p:txBody>
      </p:sp>
      <p:pic>
        <p:nvPicPr>
          <p:cNvPr id="7" name="Obrázek 6" descr="Obsah obrázku oblečení, venku, Lidská tvář, osoba&#10;&#10;Popis byl vytvořen automaticky">
            <a:extLst>
              <a:ext uri="{FF2B5EF4-FFF2-40B4-BE49-F238E27FC236}">
                <a16:creationId xmlns:a16="http://schemas.microsoft.com/office/drawing/2014/main" id="{49B48B14-C809-C890-94C0-2F5FC21500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000" y="138792"/>
            <a:ext cx="4132613" cy="2582883"/>
          </a:xfrm>
          <a:prstGeom prst="rect">
            <a:avLst/>
          </a:prstGeom>
        </p:spPr>
      </p:pic>
      <p:pic>
        <p:nvPicPr>
          <p:cNvPr id="9" name="Obrázek 8" descr="Obsah obrázku Lidská tvář, snímek obrazovky, kůže, Člověk&#10;&#10;Popis byl vytvořen automaticky">
            <a:extLst>
              <a:ext uri="{FF2B5EF4-FFF2-40B4-BE49-F238E27FC236}">
                <a16:creationId xmlns:a16="http://schemas.microsoft.com/office/drawing/2014/main" id="{60292691-F979-BF93-10C3-62870DF11B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5022" y="163468"/>
            <a:ext cx="4439978" cy="2533529"/>
          </a:xfrm>
          <a:prstGeom prst="rect">
            <a:avLst/>
          </a:prstGeom>
        </p:spPr>
      </p:pic>
      <p:pic>
        <p:nvPicPr>
          <p:cNvPr id="11" name="Obrázek 10" descr="Obsah obrázku venku, voda, odraz, mlha&#10;&#10;Popis byl vytvořen automaticky">
            <a:extLst>
              <a:ext uri="{FF2B5EF4-FFF2-40B4-BE49-F238E27FC236}">
                <a16:creationId xmlns:a16="http://schemas.microsoft.com/office/drawing/2014/main" id="{A8958D9E-BE16-64D0-AC42-7FBAD03D21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000" y="2812130"/>
            <a:ext cx="4132613" cy="2156398"/>
          </a:xfrm>
          <a:prstGeom prst="rect">
            <a:avLst/>
          </a:prstGeom>
        </p:spPr>
      </p:pic>
      <p:pic>
        <p:nvPicPr>
          <p:cNvPr id="13" name="Obrázek 12" descr="Obsah obrázku budova, ulice, boty, oblečení&#10;&#10;Popis byl vytvořen automaticky">
            <a:extLst>
              <a:ext uri="{FF2B5EF4-FFF2-40B4-BE49-F238E27FC236}">
                <a16:creationId xmlns:a16="http://schemas.microsoft.com/office/drawing/2014/main" id="{EB08223E-9F8A-D957-D2B1-D6FED3B057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7003" y="2812130"/>
            <a:ext cx="3977227" cy="2432750"/>
          </a:xfrm>
          <a:prstGeom prst="rect">
            <a:avLst/>
          </a:prstGeom>
        </p:spPr>
      </p:pic>
      <p:pic>
        <p:nvPicPr>
          <p:cNvPr id="15" name="Obrázek 14" descr="Obsah obrázku okno, osoba, Lidská tvář, oblečení&#10;&#10;Popis byl vytvořen automaticky">
            <a:extLst>
              <a:ext uri="{FF2B5EF4-FFF2-40B4-BE49-F238E27FC236}">
                <a16:creationId xmlns:a16="http://schemas.microsoft.com/office/drawing/2014/main" id="{E0F5BCDB-A350-2211-2944-6BB301B8F3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500" y="4780238"/>
            <a:ext cx="3549238" cy="1994333"/>
          </a:xfrm>
          <a:prstGeom prst="rect">
            <a:avLst/>
          </a:prstGeom>
        </p:spPr>
      </p:pic>
    </p:spTree>
    <p:extLst>
      <p:ext uri="{BB962C8B-B14F-4D97-AF65-F5344CB8AC3E}">
        <p14:creationId xmlns:p14="http://schemas.microsoft.com/office/powerpoint/2010/main" val="19359085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28962740-7F49-41A6-2963-7441F771AC6C}"/>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DC7EB0C9-0449-28B0-3BB3-3DC8F6560C2D}"/>
              </a:ext>
            </a:extLst>
          </p:cNvPr>
          <p:cNvSpPr>
            <a:spLocks noGrp="1"/>
          </p:cNvSpPr>
          <p:nvPr>
            <p:ph type="sldNum" sz="quarter" idx="11"/>
          </p:nvPr>
        </p:nvSpPr>
        <p:spPr/>
        <p:txBody>
          <a:bodyPr/>
          <a:lstStyle/>
          <a:p>
            <a:fld id="{D6D6C118-631F-4A80-9886-907009361577}" type="slidenum">
              <a:rPr lang="cs-CZ" altLang="cs-CZ" smtClean="0"/>
              <a:pPr/>
              <a:t>23</a:t>
            </a:fld>
            <a:endParaRPr lang="cs-CZ" altLang="cs-CZ" dirty="0"/>
          </a:p>
        </p:txBody>
      </p:sp>
      <p:sp>
        <p:nvSpPr>
          <p:cNvPr id="4" name="Nadpis 3">
            <a:extLst>
              <a:ext uri="{FF2B5EF4-FFF2-40B4-BE49-F238E27FC236}">
                <a16:creationId xmlns:a16="http://schemas.microsoft.com/office/drawing/2014/main" id="{CE744499-6AEF-861E-DDF2-24FB88F74889}"/>
              </a:ext>
            </a:extLst>
          </p:cNvPr>
          <p:cNvSpPr>
            <a:spLocks noGrp="1"/>
          </p:cNvSpPr>
          <p:nvPr>
            <p:ph type="title"/>
          </p:nvPr>
        </p:nvSpPr>
        <p:spPr>
          <a:xfrm>
            <a:off x="540000" y="446868"/>
            <a:ext cx="8064900" cy="451576"/>
          </a:xfrm>
        </p:spPr>
        <p:txBody>
          <a:bodyPr/>
          <a:lstStyle/>
          <a:p>
            <a:pPr algn="ctr"/>
            <a:r>
              <a:rPr lang="cs-CZ" dirty="0" err="1"/>
              <a:t>Possible</a:t>
            </a:r>
            <a:r>
              <a:rPr lang="cs-CZ" dirty="0"/>
              <a:t> </a:t>
            </a:r>
            <a:r>
              <a:rPr lang="cs-CZ" dirty="0" err="1"/>
              <a:t>conclusions</a:t>
            </a:r>
            <a:r>
              <a:rPr lang="cs-CZ" dirty="0"/>
              <a:t>?</a:t>
            </a:r>
          </a:p>
        </p:txBody>
      </p:sp>
      <p:sp>
        <p:nvSpPr>
          <p:cNvPr id="5" name="Zástupný obsah 4">
            <a:extLst>
              <a:ext uri="{FF2B5EF4-FFF2-40B4-BE49-F238E27FC236}">
                <a16:creationId xmlns:a16="http://schemas.microsoft.com/office/drawing/2014/main" id="{BA863E46-1D0C-F0CA-6B74-93BB51FCA6F5}"/>
              </a:ext>
            </a:extLst>
          </p:cNvPr>
          <p:cNvSpPr>
            <a:spLocks noGrp="1"/>
          </p:cNvSpPr>
          <p:nvPr>
            <p:ph idx="1"/>
          </p:nvPr>
        </p:nvSpPr>
        <p:spPr>
          <a:xfrm>
            <a:off x="225631" y="1145737"/>
            <a:ext cx="8538359" cy="4139998"/>
          </a:xfrm>
        </p:spPr>
        <p:txBody>
          <a:bodyPr/>
          <a:lstStyle/>
          <a:p>
            <a:r>
              <a:rPr lang="cs-CZ" dirty="0"/>
              <a:t>Post-</a:t>
            </a:r>
            <a:r>
              <a:rPr lang="cs-CZ" dirty="0" err="1"/>
              <a:t>socialist</a:t>
            </a:r>
            <a:r>
              <a:rPr lang="cs-CZ" dirty="0"/>
              <a:t> </a:t>
            </a:r>
            <a:r>
              <a:rPr lang="cs-CZ" dirty="0" err="1"/>
              <a:t>nostalgia</a:t>
            </a:r>
            <a:r>
              <a:rPr lang="cs-CZ" dirty="0"/>
              <a:t> </a:t>
            </a:r>
            <a:r>
              <a:rPr lang="cs-CZ" dirty="0" err="1"/>
              <a:t>can</a:t>
            </a:r>
            <a:r>
              <a:rPr lang="cs-CZ" dirty="0"/>
              <a:t> </a:t>
            </a:r>
            <a:r>
              <a:rPr lang="cs-CZ" dirty="0" err="1"/>
              <a:t>be</a:t>
            </a:r>
            <a:r>
              <a:rPr lang="cs-CZ" dirty="0"/>
              <a:t> </a:t>
            </a:r>
            <a:r>
              <a:rPr lang="cs-CZ" dirty="0" err="1"/>
              <a:t>seen</a:t>
            </a:r>
            <a:r>
              <a:rPr lang="cs-CZ" dirty="0"/>
              <a:t> </a:t>
            </a:r>
            <a:r>
              <a:rPr lang="cs-CZ" dirty="0" err="1"/>
              <a:t>growing</a:t>
            </a:r>
            <a:r>
              <a:rPr lang="cs-CZ" dirty="0"/>
              <a:t> out </a:t>
            </a:r>
            <a:r>
              <a:rPr lang="cs-CZ" dirty="0" err="1"/>
              <a:t>of</a:t>
            </a:r>
            <a:r>
              <a:rPr lang="cs-CZ" dirty="0"/>
              <a:t> </a:t>
            </a:r>
            <a:r>
              <a:rPr lang="cs-CZ" dirty="0" err="1"/>
              <a:t>global</a:t>
            </a:r>
            <a:r>
              <a:rPr lang="cs-CZ" dirty="0"/>
              <a:t> </a:t>
            </a:r>
            <a:r>
              <a:rPr lang="cs-CZ" dirty="0" err="1"/>
              <a:t>nostalgic</a:t>
            </a:r>
            <a:r>
              <a:rPr lang="cs-CZ" dirty="0"/>
              <a:t> </a:t>
            </a:r>
            <a:r>
              <a:rPr lang="cs-CZ" dirty="0" err="1"/>
              <a:t>tendencies</a:t>
            </a:r>
            <a:r>
              <a:rPr lang="cs-CZ" dirty="0"/>
              <a:t> </a:t>
            </a:r>
            <a:r>
              <a:rPr lang="cs-CZ" dirty="0" err="1"/>
              <a:t>evident</a:t>
            </a:r>
            <a:r>
              <a:rPr lang="cs-CZ" dirty="0"/>
              <a:t> in </a:t>
            </a:r>
            <a:r>
              <a:rPr lang="cs-CZ" dirty="0" err="1"/>
              <a:t>the</a:t>
            </a:r>
            <a:r>
              <a:rPr lang="cs-CZ" dirty="0"/>
              <a:t> </a:t>
            </a:r>
            <a:r>
              <a:rPr lang="cs-CZ" dirty="0" err="1"/>
              <a:t>late</a:t>
            </a:r>
            <a:r>
              <a:rPr lang="cs-CZ" dirty="0"/>
              <a:t> 1990s and early </a:t>
            </a:r>
            <a:r>
              <a:rPr lang="cs-CZ" dirty="0" err="1"/>
              <a:t>aughts</a:t>
            </a:r>
            <a:r>
              <a:rPr lang="cs-CZ" dirty="0"/>
              <a:t>, </a:t>
            </a:r>
            <a:r>
              <a:rPr lang="cs-CZ" dirty="0" err="1"/>
              <a:t>however</a:t>
            </a:r>
            <a:r>
              <a:rPr lang="cs-CZ" dirty="0"/>
              <a:t> in </a:t>
            </a:r>
            <a:r>
              <a:rPr lang="cs-CZ" dirty="0" err="1"/>
              <a:t>central-eastern</a:t>
            </a:r>
            <a:r>
              <a:rPr lang="cs-CZ" dirty="0"/>
              <a:t> </a:t>
            </a:r>
            <a:r>
              <a:rPr lang="cs-CZ" dirty="0" err="1"/>
              <a:t>European</a:t>
            </a:r>
            <a:r>
              <a:rPr lang="cs-CZ" dirty="0"/>
              <a:t> </a:t>
            </a:r>
            <a:r>
              <a:rPr lang="cs-CZ" dirty="0" err="1"/>
              <a:t>countries</a:t>
            </a:r>
            <a:r>
              <a:rPr lang="cs-CZ" dirty="0"/>
              <a:t> </a:t>
            </a:r>
            <a:r>
              <a:rPr lang="cs-CZ" dirty="0" err="1"/>
              <a:t>it</a:t>
            </a:r>
            <a:r>
              <a:rPr lang="cs-CZ" dirty="0"/>
              <a:t> </a:t>
            </a:r>
            <a:r>
              <a:rPr lang="cs-CZ" dirty="0" err="1"/>
              <a:t>is</a:t>
            </a:r>
            <a:r>
              <a:rPr lang="cs-CZ" dirty="0"/>
              <a:t> </a:t>
            </a:r>
            <a:r>
              <a:rPr lang="cs-CZ" dirty="0" err="1"/>
              <a:t>an</a:t>
            </a:r>
            <a:r>
              <a:rPr lang="cs-CZ" dirty="0"/>
              <a:t> </a:t>
            </a:r>
            <a:r>
              <a:rPr lang="cs-CZ" dirty="0" err="1"/>
              <a:t>important</a:t>
            </a:r>
            <a:r>
              <a:rPr lang="cs-CZ" dirty="0"/>
              <a:t> </a:t>
            </a:r>
            <a:r>
              <a:rPr lang="cs-CZ" dirty="0" err="1"/>
              <a:t>aspect</a:t>
            </a:r>
            <a:r>
              <a:rPr lang="cs-CZ" dirty="0"/>
              <a:t> </a:t>
            </a:r>
            <a:r>
              <a:rPr lang="cs-CZ" dirty="0" err="1"/>
              <a:t>of</a:t>
            </a:r>
            <a:r>
              <a:rPr lang="cs-CZ" dirty="0">
                <a:solidFill>
                  <a:srgbClr val="000000"/>
                </a:solidFill>
                <a:effectLst/>
                <a:latin typeface="Helvetica Neue" panose="02000503000000020004" pitchFamily="2" charset="0"/>
              </a:rPr>
              <a:t> </a:t>
            </a:r>
            <a:r>
              <a:rPr lang="cs-CZ" dirty="0" err="1">
                <a:solidFill>
                  <a:srgbClr val="000000"/>
                </a:solidFill>
                <a:effectLst/>
                <a:latin typeface="Helvetica Neue" panose="02000503000000020004" pitchFamily="2" charset="0"/>
              </a:rPr>
              <a:t>making</a:t>
            </a:r>
            <a:r>
              <a:rPr lang="cs-CZ" dirty="0">
                <a:solidFill>
                  <a:srgbClr val="000000"/>
                </a:solidFill>
                <a:effectLst/>
                <a:latin typeface="Helvetica Neue" panose="02000503000000020004" pitchFamily="2" charset="0"/>
              </a:rPr>
              <a:t> </a:t>
            </a:r>
            <a:r>
              <a:rPr lang="cs-CZ" dirty="0" err="1">
                <a:solidFill>
                  <a:srgbClr val="000000"/>
                </a:solidFill>
                <a:effectLst/>
                <a:latin typeface="Helvetica Neue" panose="02000503000000020004" pitchFamily="2" charset="0"/>
              </a:rPr>
              <a:t>sense</a:t>
            </a:r>
            <a:r>
              <a:rPr lang="cs-CZ" dirty="0">
                <a:solidFill>
                  <a:srgbClr val="000000"/>
                </a:solidFill>
                <a:effectLst/>
                <a:latin typeface="Helvetica Neue" panose="02000503000000020004" pitchFamily="2" charset="0"/>
              </a:rPr>
              <a:t> </a:t>
            </a:r>
            <a:r>
              <a:rPr lang="cs-CZ" dirty="0" err="1">
                <a:solidFill>
                  <a:srgbClr val="000000"/>
                </a:solidFill>
                <a:effectLst/>
                <a:latin typeface="Helvetica Neue" panose="02000503000000020004" pitchFamily="2" charset="0"/>
              </a:rPr>
              <a:t>of</a:t>
            </a:r>
            <a:r>
              <a:rPr lang="cs-CZ" dirty="0">
                <a:solidFill>
                  <a:srgbClr val="000000"/>
                </a:solidFill>
                <a:effectLst/>
                <a:latin typeface="Helvetica Neue" panose="02000503000000020004" pitchFamily="2" charset="0"/>
              </a:rPr>
              <a:t> </a:t>
            </a:r>
            <a:r>
              <a:rPr lang="cs-CZ" dirty="0" err="1">
                <a:solidFill>
                  <a:srgbClr val="000000"/>
                </a:solidFill>
                <a:effectLst/>
                <a:latin typeface="Helvetica Neue" panose="02000503000000020004" pitchFamily="2" charset="0"/>
              </a:rPr>
              <a:t>one’s</a:t>
            </a:r>
            <a:r>
              <a:rPr lang="cs-CZ" dirty="0">
                <a:solidFill>
                  <a:srgbClr val="000000"/>
                </a:solidFill>
                <a:effectLst/>
                <a:latin typeface="Helvetica Neue" panose="02000503000000020004" pitchFamily="2" charset="0"/>
              </a:rPr>
              <a:t> identity and </a:t>
            </a:r>
            <a:r>
              <a:rPr lang="cs-CZ" dirty="0" err="1">
                <a:solidFill>
                  <a:srgbClr val="000000"/>
                </a:solidFill>
                <a:effectLst/>
                <a:latin typeface="Helvetica Neue" panose="02000503000000020004" pitchFamily="2" charset="0"/>
              </a:rPr>
              <a:t>belonging</a:t>
            </a:r>
            <a:r>
              <a:rPr lang="cs-CZ" dirty="0">
                <a:solidFill>
                  <a:srgbClr val="000000"/>
                </a:solidFill>
                <a:effectLst/>
                <a:latin typeface="Helvetica Neue" panose="02000503000000020004" pitchFamily="2" charset="0"/>
              </a:rPr>
              <a:t> in </a:t>
            </a:r>
            <a:r>
              <a:rPr lang="cs-CZ" dirty="0" err="1">
                <a:solidFill>
                  <a:srgbClr val="000000"/>
                </a:solidFill>
                <a:effectLst/>
                <a:latin typeface="Helvetica Neue" panose="02000503000000020004" pitchFamily="2" charset="0"/>
              </a:rPr>
              <a:t>the</a:t>
            </a:r>
            <a:r>
              <a:rPr lang="cs-CZ" dirty="0">
                <a:solidFill>
                  <a:srgbClr val="000000"/>
                </a:solidFill>
                <a:effectLst/>
                <a:latin typeface="Helvetica Neue" panose="02000503000000020004" pitchFamily="2" charset="0"/>
              </a:rPr>
              <a:t> post-</a:t>
            </a:r>
            <a:r>
              <a:rPr lang="cs-CZ" dirty="0" err="1">
                <a:solidFill>
                  <a:srgbClr val="000000"/>
                </a:solidFill>
                <a:effectLst/>
                <a:latin typeface="Helvetica Neue" panose="02000503000000020004" pitchFamily="2" charset="0"/>
              </a:rPr>
              <a:t>socialist</a:t>
            </a:r>
            <a:r>
              <a:rPr lang="cs-CZ" dirty="0">
                <a:solidFill>
                  <a:srgbClr val="000000"/>
                </a:solidFill>
                <a:effectLst/>
                <a:latin typeface="Helvetica Neue" panose="02000503000000020004" pitchFamily="2" charset="0"/>
              </a:rPr>
              <a:t> </a:t>
            </a:r>
            <a:r>
              <a:rPr lang="cs-CZ" dirty="0" err="1">
                <a:solidFill>
                  <a:srgbClr val="000000"/>
                </a:solidFill>
                <a:effectLst/>
                <a:latin typeface="Helvetica Neue" panose="02000503000000020004" pitchFamily="2" charset="0"/>
              </a:rPr>
              <a:t>transformation</a:t>
            </a:r>
            <a:r>
              <a:rPr lang="cs-CZ" dirty="0">
                <a:solidFill>
                  <a:srgbClr val="000000"/>
                </a:solidFill>
                <a:effectLst/>
                <a:latin typeface="Helvetica Neue" panose="02000503000000020004" pitchFamily="2" charset="0"/>
              </a:rPr>
              <a:t>.</a:t>
            </a:r>
          </a:p>
          <a:p>
            <a:endParaRPr lang="cs-CZ" dirty="0"/>
          </a:p>
          <a:p>
            <a:r>
              <a:rPr lang="cs-CZ" dirty="0" err="1"/>
              <a:t>Various</a:t>
            </a:r>
            <a:r>
              <a:rPr lang="cs-CZ" dirty="0"/>
              <a:t> </a:t>
            </a:r>
            <a:r>
              <a:rPr lang="cs-CZ" dirty="0" err="1"/>
              <a:t>tv</a:t>
            </a:r>
            <a:r>
              <a:rPr lang="cs-CZ" dirty="0"/>
              <a:t> </a:t>
            </a:r>
            <a:r>
              <a:rPr lang="cs-CZ" dirty="0" err="1"/>
              <a:t>formats</a:t>
            </a:r>
            <a:r>
              <a:rPr lang="cs-CZ" dirty="0"/>
              <a:t> and </a:t>
            </a:r>
            <a:r>
              <a:rPr lang="cs-CZ" dirty="0" err="1"/>
              <a:t>recycled</a:t>
            </a:r>
            <a:r>
              <a:rPr lang="cs-CZ" dirty="0"/>
              <a:t> </a:t>
            </a:r>
            <a:r>
              <a:rPr lang="cs-CZ" dirty="0" err="1"/>
              <a:t>tv</a:t>
            </a:r>
            <a:r>
              <a:rPr lang="cs-CZ" dirty="0"/>
              <a:t> </a:t>
            </a:r>
            <a:r>
              <a:rPr lang="cs-CZ" dirty="0" err="1"/>
              <a:t>content</a:t>
            </a:r>
            <a:r>
              <a:rPr lang="cs-CZ" dirty="0"/>
              <a:t> (</a:t>
            </a:r>
            <a:r>
              <a:rPr lang="cs-CZ" dirty="0" err="1"/>
              <a:t>series</a:t>
            </a:r>
            <a:r>
              <a:rPr lang="cs-CZ" dirty="0"/>
              <a:t>, game </a:t>
            </a:r>
            <a:r>
              <a:rPr lang="cs-CZ" dirty="0" err="1"/>
              <a:t>shows</a:t>
            </a:r>
            <a:r>
              <a:rPr lang="cs-CZ" dirty="0"/>
              <a:t>, </a:t>
            </a:r>
            <a:r>
              <a:rPr lang="cs-CZ" dirty="0" err="1"/>
              <a:t>documentaries</a:t>
            </a:r>
            <a:r>
              <a:rPr lang="cs-CZ" dirty="0"/>
              <a:t>) are </a:t>
            </a:r>
            <a:r>
              <a:rPr lang="cs-CZ" dirty="0" err="1"/>
              <a:t>tarnished</a:t>
            </a:r>
            <a:r>
              <a:rPr lang="cs-CZ" dirty="0"/>
              <a:t> by </a:t>
            </a:r>
            <a:r>
              <a:rPr lang="cs-CZ" dirty="0" err="1"/>
              <a:t>the</a:t>
            </a:r>
            <a:r>
              <a:rPr lang="cs-CZ" dirty="0"/>
              <a:t> </a:t>
            </a:r>
            <a:r>
              <a:rPr lang="cs-CZ" dirty="0" err="1"/>
              <a:t>medium‘s</a:t>
            </a:r>
            <a:r>
              <a:rPr lang="cs-CZ" dirty="0"/>
              <a:t> </a:t>
            </a:r>
            <a:r>
              <a:rPr lang="cs-CZ" dirty="0" err="1"/>
              <a:t>history</a:t>
            </a:r>
            <a:r>
              <a:rPr lang="cs-CZ" dirty="0"/>
              <a:t> as </a:t>
            </a:r>
            <a:r>
              <a:rPr lang="cs-CZ" dirty="0" err="1"/>
              <a:t>an</a:t>
            </a:r>
            <a:r>
              <a:rPr lang="cs-CZ" dirty="0"/>
              <a:t> </a:t>
            </a:r>
            <a:r>
              <a:rPr lang="cs-CZ" dirty="0" err="1"/>
              <a:t>important</a:t>
            </a:r>
            <a:r>
              <a:rPr lang="cs-CZ" dirty="0"/>
              <a:t> </a:t>
            </a:r>
            <a:r>
              <a:rPr lang="cs-CZ" dirty="0" err="1"/>
              <a:t>tool</a:t>
            </a:r>
            <a:r>
              <a:rPr lang="cs-CZ" dirty="0"/>
              <a:t> </a:t>
            </a:r>
            <a:r>
              <a:rPr lang="cs-CZ" dirty="0" err="1"/>
              <a:t>of</a:t>
            </a:r>
            <a:r>
              <a:rPr lang="cs-CZ" dirty="0"/>
              <a:t> </a:t>
            </a:r>
            <a:r>
              <a:rPr lang="cs-CZ" dirty="0" err="1"/>
              <a:t>communist</a:t>
            </a:r>
            <a:r>
              <a:rPr lang="cs-CZ" dirty="0"/>
              <a:t> propaganda. </a:t>
            </a:r>
            <a:r>
              <a:rPr lang="cs-CZ" dirty="0" err="1"/>
              <a:t>Nevertheless</a:t>
            </a:r>
            <a:r>
              <a:rPr lang="cs-CZ" dirty="0"/>
              <a:t>, post-</a:t>
            </a:r>
            <a:r>
              <a:rPr lang="cs-CZ" dirty="0" err="1"/>
              <a:t>socialist</a:t>
            </a:r>
            <a:r>
              <a:rPr lang="cs-CZ" dirty="0"/>
              <a:t> </a:t>
            </a:r>
            <a:r>
              <a:rPr lang="cs-CZ" dirty="0" err="1"/>
              <a:t>viewership</a:t>
            </a:r>
            <a:r>
              <a:rPr lang="cs-CZ" dirty="0"/>
              <a:t> </a:t>
            </a:r>
            <a:r>
              <a:rPr lang="cs-CZ" dirty="0" err="1"/>
              <a:t>is</a:t>
            </a:r>
            <a:r>
              <a:rPr lang="cs-CZ" dirty="0"/>
              <a:t> </a:t>
            </a:r>
            <a:r>
              <a:rPr lang="cs-CZ" dirty="0" err="1"/>
              <a:t>able</a:t>
            </a:r>
            <a:r>
              <a:rPr lang="cs-CZ" dirty="0"/>
              <a:t> to </a:t>
            </a:r>
            <a:r>
              <a:rPr lang="cs-CZ" dirty="0" err="1"/>
              <a:t>enjoy</a:t>
            </a:r>
            <a:r>
              <a:rPr lang="cs-CZ" dirty="0"/>
              <a:t> these </a:t>
            </a:r>
            <a:r>
              <a:rPr lang="cs-CZ" dirty="0" err="1"/>
              <a:t>programes</a:t>
            </a:r>
            <a:r>
              <a:rPr lang="cs-CZ" dirty="0"/>
              <a:t> as </a:t>
            </a:r>
            <a:r>
              <a:rPr lang="cs-CZ" dirty="0" err="1"/>
              <a:t>forms</a:t>
            </a:r>
            <a:r>
              <a:rPr lang="cs-CZ" dirty="0"/>
              <a:t> and </a:t>
            </a:r>
            <a:r>
              <a:rPr lang="cs-CZ" dirty="0" err="1"/>
              <a:t>pleasures</a:t>
            </a:r>
            <a:r>
              <a:rPr lang="cs-CZ" dirty="0"/>
              <a:t> </a:t>
            </a:r>
            <a:r>
              <a:rPr lang="cs-CZ" dirty="0" err="1"/>
              <a:t>of</a:t>
            </a:r>
            <a:r>
              <a:rPr lang="cs-CZ" dirty="0"/>
              <a:t> </a:t>
            </a:r>
            <a:r>
              <a:rPr lang="cs-CZ" dirty="0" err="1"/>
              <a:t>entertainment</a:t>
            </a:r>
            <a:r>
              <a:rPr lang="cs-CZ" dirty="0"/>
              <a:t> (</a:t>
            </a:r>
            <a:r>
              <a:rPr lang="cs-CZ" dirty="0" err="1"/>
              <a:t>see</a:t>
            </a:r>
            <a:r>
              <a:rPr lang="cs-CZ" dirty="0"/>
              <a:t> Richard </a:t>
            </a:r>
            <a:r>
              <a:rPr lang="cs-CZ" dirty="0" err="1"/>
              <a:t>Dyer</a:t>
            </a:r>
            <a:r>
              <a:rPr lang="cs-CZ" dirty="0"/>
              <a:t> – </a:t>
            </a:r>
            <a:r>
              <a:rPr lang="cs-CZ" dirty="0" err="1"/>
              <a:t>Entertainment</a:t>
            </a:r>
            <a:r>
              <a:rPr lang="cs-CZ" dirty="0"/>
              <a:t> and </a:t>
            </a:r>
            <a:r>
              <a:rPr lang="cs-CZ" dirty="0" err="1"/>
              <a:t>utopia</a:t>
            </a:r>
            <a:r>
              <a:rPr lang="cs-CZ" dirty="0"/>
              <a:t> in </a:t>
            </a:r>
            <a:r>
              <a:rPr lang="cs-CZ" dirty="0" err="1"/>
              <a:t>Only</a:t>
            </a:r>
            <a:r>
              <a:rPr lang="cs-CZ" dirty="0"/>
              <a:t> </a:t>
            </a:r>
            <a:r>
              <a:rPr lang="cs-CZ" dirty="0" err="1"/>
              <a:t>entertainment</a:t>
            </a:r>
            <a:r>
              <a:rPr lang="cs-CZ" dirty="0"/>
              <a:t>)</a:t>
            </a:r>
          </a:p>
          <a:p>
            <a:endParaRPr lang="cs-CZ" dirty="0"/>
          </a:p>
          <a:p>
            <a:r>
              <a:rPr lang="cs-CZ" dirty="0"/>
              <a:t>Negative </a:t>
            </a:r>
            <a:r>
              <a:rPr lang="cs-CZ" dirty="0" err="1"/>
              <a:t>aspects</a:t>
            </a:r>
            <a:r>
              <a:rPr lang="cs-CZ" dirty="0"/>
              <a:t> </a:t>
            </a:r>
            <a:r>
              <a:rPr lang="cs-CZ" dirty="0" err="1"/>
              <a:t>of</a:t>
            </a:r>
            <a:r>
              <a:rPr lang="cs-CZ" dirty="0"/>
              <a:t> </a:t>
            </a:r>
            <a:r>
              <a:rPr lang="cs-CZ" dirty="0" err="1"/>
              <a:t>life</a:t>
            </a:r>
            <a:r>
              <a:rPr lang="cs-CZ" dirty="0"/>
              <a:t> </a:t>
            </a:r>
            <a:r>
              <a:rPr lang="cs-CZ" dirty="0" err="1"/>
              <a:t>under</a:t>
            </a:r>
            <a:r>
              <a:rPr lang="cs-CZ" dirty="0"/>
              <a:t> </a:t>
            </a:r>
            <a:r>
              <a:rPr lang="cs-CZ" dirty="0" err="1"/>
              <a:t>communist</a:t>
            </a:r>
            <a:r>
              <a:rPr lang="cs-CZ" dirty="0"/>
              <a:t> </a:t>
            </a:r>
            <a:r>
              <a:rPr lang="cs-CZ" dirty="0" err="1"/>
              <a:t>governements</a:t>
            </a:r>
            <a:r>
              <a:rPr lang="cs-CZ" dirty="0"/>
              <a:t> are more </a:t>
            </a:r>
            <a:r>
              <a:rPr lang="cs-CZ" dirty="0" err="1"/>
              <a:t>critically</a:t>
            </a:r>
            <a:r>
              <a:rPr lang="cs-CZ" dirty="0"/>
              <a:t> </a:t>
            </a:r>
            <a:r>
              <a:rPr lang="cs-CZ" dirty="0" err="1"/>
              <a:t>explored</a:t>
            </a:r>
            <a:r>
              <a:rPr lang="cs-CZ" dirty="0"/>
              <a:t> in </a:t>
            </a:r>
            <a:r>
              <a:rPr lang="cs-CZ" dirty="0" err="1"/>
              <a:t>films</a:t>
            </a:r>
            <a:r>
              <a:rPr lang="cs-CZ" dirty="0"/>
              <a:t> </a:t>
            </a:r>
            <a:r>
              <a:rPr lang="cs-CZ" dirty="0" err="1"/>
              <a:t>rather</a:t>
            </a:r>
            <a:r>
              <a:rPr lang="cs-CZ" dirty="0"/>
              <a:t> </a:t>
            </a:r>
            <a:r>
              <a:rPr lang="cs-CZ" dirty="0" err="1"/>
              <a:t>that</a:t>
            </a:r>
            <a:r>
              <a:rPr lang="cs-CZ" dirty="0"/>
              <a:t> in </a:t>
            </a:r>
            <a:r>
              <a:rPr lang="cs-CZ" dirty="0" err="1"/>
              <a:t>television</a:t>
            </a:r>
            <a:r>
              <a:rPr lang="cs-CZ" dirty="0"/>
              <a:t> </a:t>
            </a:r>
            <a:r>
              <a:rPr lang="cs-CZ" dirty="0" err="1"/>
              <a:t>broadcasting</a:t>
            </a:r>
            <a:r>
              <a:rPr lang="cs-CZ" dirty="0"/>
              <a:t>. </a:t>
            </a:r>
          </a:p>
          <a:p>
            <a:endParaRPr lang="cs-CZ" dirty="0"/>
          </a:p>
        </p:txBody>
      </p:sp>
    </p:spTree>
    <p:extLst>
      <p:ext uri="{BB962C8B-B14F-4D97-AF65-F5344CB8AC3E}">
        <p14:creationId xmlns:p14="http://schemas.microsoft.com/office/powerpoint/2010/main" val="3991983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131E3B75-B1C0-D85E-05DA-6B7E1A4D0E88}"/>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6EFFFD43-654A-6B23-D84A-FD852D6D17F9}"/>
              </a:ext>
            </a:extLst>
          </p:cNvPr>
          <p:cNvSpPr>
            <a:spLocks noGrp="1"/>
          </p:cNvSpPr>
          <p:nvPr>
            <p:ph type="sldNum" sz="quarter" idx="11"/>
          </p:nvPr>
        </p:nvSpPr>
        <p:spPr/>
        <p:txBody>
          <a:bodyPr/>
          <a:lstStyle/>
          <a:p>
            <a:fld id="{D6D6C118-631F-4A80-9886-907009361577}" type="slidenum">
              <a:rPr lang="cs-CZ" altLang="cs-CZ" smtClean="0"/>
              <a:pPr/>
              <a:t>3</a:t>
            </a:fld>
            <a:endParaRPr lang="cs-CZ" altLang="cs-CZ" dirty="0"/>
          </a:p>
        </p:txBody>
      </p:sp>
      <p:sp>
        <p:nvSpPr>
          <p:cNvPr id="4" name="Nadpis 3">
            <a:extLst>
              <a:ext uri="{FF2B5EF4-FFF2-40B4-BE49-F238E27FC236}">
                <a16:creationId xmlns:a16="http://schemas.microsoft.com/office/drawing/2014/main" id="{F5BD81F1-04D1-8ABD-BDEA-8331B22D509D}"/>
              </a:ext>
            </a:extLst>
          </p:cNvPr>
          <p:cNvSpPr>
            <a:spLocks noGrp="1"/>
          </p:cNvSpPr>
          <p:nvPr>
            <p:ph type="title"/>
          </p:nvPr>
        </p:nvSpPr>
        <p:spPr>
          <a:xfrm>
            <a:off x="540000" y="518120"/>
            <a:ext cx="8064900" cy="451576"/>
          </a:xfrm>
        </p:spPr>
        <p:txBody>
          <a:bodyPr/>
          <a:lstStyle/>
          <a:p>
            <a:pPr algn="ctr"/>
            <a:r>
              <a:rPr lang="cs-CZ" dirty="0" err="1"/>
              <a:t>Cultural</a:t>
            </a:r>
            <a:r>
              <a:rPr lang="cs-CZ" dirty="0"/>
              <a:t> </a:t>
            </a:r>
            <a:r>
              <a:rPr lang="cs-CZ" dirty="0" err="1"/>
              <a:t>Memory</a:t>
            </a:r>
            <a:endParaRPr lang="cs-CZ" dirty="0"/>
          </a:p>
        </p:txBody>
      </p:sp>
      <p:sp>
        <p:nvSpPr>
          <p:cNvPr id="5" name="Zástupný obsah 4">
            <a:extLst>
              <a:ext uri="{FF2B5EF4-FFF2-40B4-BE49-F238E27FC236}">
                <a16:creationId xmlns:a16="http://schemas.microsoft.com/office/drawing/2014/main" id="{B59DAD45-3779-FEF0-972D-E9CA568ED663}"/>
              </a:ext>
            </a:extLst>
          </p:cNvPr>
          <p:cNvSpPr>
            <a:spLocks noGrp="1"/>
          </p:cNvSpPr>
          <p:nvPr>
            <p:ph idx="1"/>
          </p:nvPr>
        </p:nvSpPr>
        <p:spPr>
          <a:xfrm>
            <a:off x="540000" y="1323868"/>
            <a:ext cx="8064900" cy="4139998"/>
          </a:xfrm>
        </p:spPr>
        <p:txBody>
          <a:bodyPr/>
          <a:lstStyle/>
          <a:p>
            <a:r>
              <a:rPr lang="cs-CZ" dirty="0" err="1"/>
              <a:t>Memory</a:t>
            </a:r>
            <a:r>
              <a:rPr lang="cs-CZ" dirty="0"/>
              <a:t> </a:t>
            </a:r>
            <a:r>
              <a:rPr lang="cs-CZ" dirty="0" err="1"/>
              <a:t>shaped</a:t>
            </a:r>
            <a:r>
              <a:rPr lang="cs-CZ" dirty="0"/>
              <a:t> by </a:t>
            </a:r>
            <a:r>
              <a:rPr lang="cs-CZ" dirty="0" err="1"/>
              <a:t>education</a:t>
            </a:r>
            <a:r>
              <a:rPr lang="cs-CZ" dirty="0"/>
              <a:t>, </a:t>
            </a:r>
            <a:r>
              <a:rPr lang="cs-CZ" dirty="0" err="1"/>
              <a:t>which</a:t>
            </a:r>
            <a:r>
              <a:rPr lang="cs-CZ" dirty="0"/>
              <a:t> </a:t>
            </a:r>
            <a:r>
              <a:rPr lang="cs-CZ" dirty="0" err="1"/>
              <a:t>binds</a:t>
            </a:r>
            <a:r>
              <a:rPr lang="cs-CZ" dirty="0"/>
              <a:t> </a:t>
            </a:r>
            <a:r>
              <a:rPr lang="cs-CZ" dirty="0" err="1"/>
              <a:t>the</a:t>
            </a:r>
            <a:r>
              <a:rPr lang="cs-CZ" dirty="0"/>
              <a:t> </a:t>
            </a:r>
            <a:r>
              <a:rPr lang="cs-CZ" dirty="0" err="1"/>
              <a:t>individual</a:t>
            </a:r>
            <a:r>
              <a:rPr lang="cs-CZ" dirty="0"/>
              <a:t> to </a:t>
            </a:r>
            <a:r>
              <a:rPr lang="cs-CZ" dirty="0" err="1"/>
              <a:t>the</a:t>
            </a:r>
            <a:r>
              <a:rPr lang="cs-CZ" dirty="0"/>
              <a:t> </a:t>
            </a:r>
            <a:r>
              <a:rPr lang="cs-CZ" dirty="0" err="1"/>
              <a:t>nation</a:t>
            </a:r>
            <a:r>
              <a:rPr lang="cs-CZ" dirty="0"/>
              <a:t> </a:t>
            </a:r>
            <a:r>
              <a:rPr lang="cs-CZ" dirty="0" err="1"/>
              <a:t>or</a:t>
            </a:r>
            <a:r>
              <a:rPr lang="cs-CZ" dirty="0"/>
              <a:t> region &gt;&gt; </a:t>
            </a:r>
            <a:r>
              <a:rPr lang="cs-CZ" dirty="0" err="1"/>
              <a:t>the</a:t>
            </a:r>
            <a:r>
              <a:rPr lang="cs-CZ" dirty="0"/>
              <a:t> </a:t>
            </a:r>
            <a:r>
              <a:rPr lang="cs-CZ" dirty="0" err="1"/>
              <a:t>ability</a:t>
            </a:r>
            <a:r>
              <a:rPr lang="cs-CZ" dirty="0"/>
              <a:t> to </a:t>
            </a:r>
            <a:r>
              <a:rPr lang="cs-CZ" dirty="0" err="1"/>
              <a:t>understand</a:t>
            </a:r>
            <a:r>
              <a:rPr lang="cs-CZ" dirty="0"/>
              <a:t> </a:t>
            </a:r>
            <a:r>
              <a:rPr lang="cs-CZ" dirty="0" err="1"/>
              <a:t>historical</a:t>
            </a:r>
            <a:r>
              <a:rPr lang="cs-CZ" dirty="0"/>
              <a:t> and </a:t>
            </a:r>
            <a:r>
              <a:rPr lang="cs-CZ" dirty="0" err="1"/>
              <a:t>cultural</a:t>
            </a:r>
            <a:r>
              <a:rPr lang="cs-CZ" dirty="0"/>
              <a:t> development </a:t>
            </a:r>
            <a:r>
              <a:rPr lang="cs-CZ" dirty="0" err="1"/>
              <a:t>across</a:t>
            </a:r>
            <a:r>
              <a:rPr lang="cs-CZ" dirty="0"/>
              <a:t> </a:t>
            </a:r>
            <a:r>
              <a:rPr lang="cs-CZ" dirty="0" err="1"/>
              <a:t>generations</a:t>
            </a:r>
            <a:r>
              <a:rPr lang="cs-CZ" dirty="0"/>
              <a:t> </a:t>
            </a:r>
          </a:p>
          <a:p>
            <a:r>
              <a:rPr lang="cs-CZ" dirty="0" err="1"/>
              <a:t>Carried</a:t>
            </a:r>
            <a:r>
              <a:rPr lang="cs-CZ" dirty="0"/>
              <a:t> by media </a:t>
            </a:r>
            <a:r>
              <a:rPr lang="cs-CZ" dirty="0" err="1"/>
              <a:t>that</a:t>
            </a:r>
            <a:r>
              <a:rPr lang="cs-CZ" dirty="0"/>
              <a:t> </a:t>
            </a:r>
            <a:r>
              <a:rPr lang="cs-CZ" dirty="0" err="1"/>
              <a:t>convey</a:t>
            </a:r>
            <a:r>
              <a:rPr lang="cs-CZ" dirty="0"/>
              <a:t> </a:t>
            </a:r>
            <a:r>
              <a:rPr lang="cs-CZ" dirty="0" err="1"/>
              <a:t>the</a:t>
            </a:r>
            <a:r>
              <a:rPr lang="cs-CZ" dirty="0"/>
              <a:t> </a:t>
            </a:r>
            <a:r>
              <a:rPr lang="cs-CZ" dirty="0" err="1"/>
              <a:t>lived</a:t>
            </a:r>
            <a:r>
              <a:rPr lang="cs-CZ" dirty="0"/>
              <a:t> </a:t>
            </a:r>
            <a:r>
              <a:rPr lang="cs-CZ" dirty="0" err="1"/>
              <a:t>experience</a:t>
            </a:r>
            <a:r>
              <a:rPr lang="cs-CZ" dirty="0"/>
              <a:t> </a:t>
            </a:r>
            <a:r>
              <a:rPr lang="cs-CZ" dirty="0" err="1"/>
              <a:t>of</a:t>
            </a:r>
            <a:r>
              <a:rPr lang="cs-CZ" dirty="0"/>
              <a:t> </a:t>
            </a:r>
            <a:r>
              <a:rPr lang="cs-CZ" dirty="0" err="1"/>
              <a:t>ancestors</a:t>
            </a:r>
            <a:r>
              <a:rPr lang="cs-CZ" dirty="0"/>
              <a:t> (</a:t>
            </a:r>
            <a:r>
              <a:rPr lang="cs-CZ" dirty="0" err="1"/>
              <a:t>artistic</a:t>
            </a:r>
            <a:r>
              <a:rPr lang="cs-CZ" dirty="0"/>
              <a:t> </a:t>
            </a:r>
            <a:r>
              <a:rPr lang="cs-CZ" dirty="0" err="1"/>
              <a:t>representations</a:t>
            </a:r>
            <a:r>
              <a:rPr lang="cs-CZ" dirty="0"/>
              <a:t>, </a:t>
            </a:r>
            <a:r>
              <a:rPr lang="cs-CZ" dirty="0" err="1"/>
              <a:t>monuments</a:t>
            </a:r>
            <a:r>
              <a:rPr lang="cs-CZ" dirty="0"/>
              <a:t>, </a:t>
            </a:r>
            <a:r>
              <a:rPr lang="cs-CZ" dirty="0" err="1"/>
              <a:t>museums</a:t>
            </a:r>
            <a:r>
              <a:rPr lang="cs-CZ" dirty="0"/>
              <a:t>, </a:t>
            </a:r>
            <a:r>
              <a:rPr lang="cs-CZ" dirty="0" err="1"/>
              <a:t>archives</a:t>
            </a:r>
            <a:r>
              <a:rPr lang="cs-CZ" dirty="0"/>
              <a:t>...)</a:t>
            </a:r>
          </a:p>
          <a:p>
            <a:r>
              <a:rPr lang="cs-CZ" dirty="0" err="1"/>
              <a:t>The</a:t>
            </a:r>
            <a:r>
              <a:rPr lang="cs-CZ" dirty="0"/>
              <a:t> </a:t>
            </a:r>
            <a:r>
              <a:rPr lang="cs-CZ" dirty="0" err="1"/>
              <a:t>transition</a:t>
            </a:r>
            <a:r>
              <a:rPr lang="cs-CZ" dirty="0"/>
              <a:t> </a:t>
            </a:r>
            <a:r>
              <a:rPr lang="cs-CZ" dirty="0" err="1"/>
              <a:t>from</a:t>
            </a:r>
            <a:r>
              <a:rPr lang="cs-CZ" dirty="0"/>
              <a:t> </a:t>
            </a:r>
            <a:r>
              <a:rPr lang="cs-CZ" dirty="0" err="1"/>
              <a:t>lived</a:t>
            </a:r>
            <a:r>
              <a:rPr lang="cs-CZ" dirty="0"/>
              <a:t> </a:t>
            </a:r>
            <a:r>
              <a:rPr lang="cs-CZ" dirty="0" err="1"/>
              <a:t>experience</a:t>
            </a:r>
            <a:r>
              <a:rPr lang="cs-CZ" dirty="0"/>
              <a:t> to </a:t>
            </a:r>
            <a:r>
              <a:rPr lang="cs-CZ" dirty="0" err="1"/>
              <a:t>cultural</a:t>
            </a:r>
            <a:r>
              <a:rPr lang="cs-CZ" dirty="0"/>
              <a:t> </a:t>
            </a:r>
            <a:r>
              <a:rPr lang="cs-CZ" dirty="0" err="1"/>
              <a:t>memory</a:t>
            </a:r>
            <a:r>
              <a:rPr lang="cs-CZ" dirty="0"/>
              <a:t> </a:t>
            </a:r>
            <a:r>
              <a:rPr lang="cs-CZ" dirty="0" err="1"/>
              <a:t>is</a:t>
            </a:r>
            <a:r>
              <a:rPr lang="cs-CZ" dirty="0"/>
              <a:t> </a:t>
            </a:r>
            <a:r>
              <a:rPr lang="cs-CZ" dirty="0" err="1"/>
              <a:t>problematic</a:t>
            </a:r>
            <a:r>
              <a:rPr lang="cs-CZ" dirty="0"/>
              <a:t> and risky, </a:t>
            </a:r>
            <a:r>
              <a:rPr lang="cs-CZ" dirty="0" err="1"/>
              <a:t>with</a:t>
            </a:r>
            <a:r>
              <a:rPr lang="cs-CZ" dirty="0"/>
              <a:t> </a:t>
            </a:r>
            <a:r>
              <a:rPr lang="cs-CZ" dirty="0" err="1"/>
              <a:t>the</a:t>
            </a:r>
            <a:r>
              <a:rPr lang="cs-CZ" dirty="0"/>
              <a:t> risk </a:t>
            </a:r>
            <a:r>
              <a:rPr lang="cs-CZ" dirty="0" err="1"/>
              <a:t>of</a:t>
            </a:r>
            <a:r>
              <a:rPr lang="cs-CZ" dirty="0"/>
              <a:t> </a:t>
            </a:r>
            <a:r>
              <a:rPr lang="cs-CZ" dirty="0" err="1"/>
              <a:t>narrowing</a:t>
            </a:r>
            <a:r>
              <a:rPr lang="cs-CZ" dirty="0"/>
              <a:t>, </a:t>
            </a:r>
            <a:r>
              <a:rPr lang="cs-CZ" dirty="0" err="1"/>
              <a:t>distortion</a:t>
            </a:r>
            <a:r>
              <a:rPr lang="cs-CZ" dirty="0"/>
              <a:t> and </a:t>
            </a:r>
            <a:r>
              <a:rPr lang="cs-CZ" dirty="0" err="1"/>
              <a:t>instrumentalisation</a:t>
            </a:r>
            <a:endParaRPr lang="cs-CZ" dirty="0"/>
          </a:p>
          <a:p>
            <a:endParaRPr lang="cs-CZ" dirty="0"/>
          </a:p>
          <a:p>
            <a:r>
              <a:rPr lang="cs-CZ" dirty="0"/>
              <a:t>X HISTORY?</a:t>
            </a:r>
          </a:p>
          <a:p>
            <a:r>
              <a:rPr lang="cs-CZ" dirty="0" err="1"/>
              <a:t>History</a:t>
            </a:r>
            <a:r>
              <a:rPr lang="cs-CZ" dirty="0"/>
              <a:t> as a </a:t>
            </a:r>
            <a:r>
              <a:rPr lang="cs-CZ" dirty="0" err="1"/>
              <a:t>disinterested</a:t>
            </a:r>
            <a:r>
              <a:rPr lang="cs-CZ" dirty="0"/>
              <a:t> past (</a:t>
            </a:r>
            <a:r>
              <a:rPr lang="cs-CZ" dirty="0" err="1"/>
              <a:t>calm</a:t>
            </a:r>
            <a:r>
              <a:rPr lang="cs-CZ" dirty="0"/>
              <a:t>, </a:t>
            </a:r>
            <a:r>
              <a:rPr lang="cs-CZ" dirty="0" err="1"/>
              <a:t>stoic</a:t>
            </a:r>
            <a:r>
              <a:rPr lang="cs-CZ" dirty="0"/>
              <a:t>)</a:t>
            </a:r>
          </a:p>
          <a:p>
            <a:r>
              <a:rPr lang="cs-CZ" dirty="0" err="1"/>
              <a:t>History</a:t>
            </a:r>
            <a:r>
              <a:rPr lang="cs-CZ" dirty="0"/>
              <a:t> as </a:t>
            </a:r>
            <a:r>
              <a:rPr lang="cs-CZ" dirty="0" err="1"/>
              <a:t>remembered</a:t>
            </a:r>
            <a:r>
              <a:rPr lang="cs-CZ" dirty="0"/>
              <a:t> past (</a:t>
            </a:r>
            <a:r>
              <a:rPr lang="cs-CZ" dirty="0" err="1"/>
              <a:t>saturated</a:t>
            </a:r>
            <a:r>
              <a:rPr lang="cs-CZ" dirty="0"/>
              <a:t> </a:t>
            </a:r>
            <a:r>
              <a:rPr lang="cs-CZ" dirty="0" err="1"/>
              <a:t>with</a:t>
            </a:r>
            <a:r>
              <a:rPr lang="cs-CZ" dirty="0"/>
              <a:t> </a:t>
            </a:r>
            <a:r>
              <a:rPr lang="cs-CZ" dirty="0" err="1"/>
              <a:t>emotions</a:t>
            </a:r>
            <a:r>
              <a:rPr lang="cs-CZ" dirty="0"/>
              <a:t>, "</a:t>
            </a:r>
            <a:r>
              <a:rPr lang="cs-CZ" dirty="0" err="1"/>
              <a:t>polluted</a:t>
            </a:r>
            <a:r>
              <a:rPr lang="cs-CZ" dirty="0"/>
              <a:t>" by </a:t>
            </a:r>
            <a:r>
              <a:rPr lang="cs-CZ" dirty="0" err="1"/>
              <a:t>the</a:t>
            </a:r>
            <a:r>
              <a:rPr lang="cs-CZ" dirty="0"/>
              <a:t> </a:t>
            </a:r>
            <a:r>
              <a:rPr lang="cs-CZ" dirty="0" err="1"/>
              <a:t>various</a:t>
            </a:r>
            <a:r>
              <a:rPr lang="cs-CZ" dirty="0"/>
              <a:t> </a:t>
            </a:r>
            <a:r>
              <a:rPr lang="cs-CZ" dirty="0" err="1"/>
              <a:t>intentions</a:t>
            </a:r>
            <a:r>
              <a:rPr lang="cs-CZ" dirty="0"/>
              <a:t> </a:t>
            </a:r>
            <a:r>
              <a:rPr lang="cs-CZ" dirty="0" err="1"/>
              <a:t>of</a:t>
            </a:r>
            <a:r>
              <a:rPr lang="cs-CZ" dirty="0"/>
              <a:t> </a:t>
            </a:r>
            <a:r>
              <a:rPr lang="cs-CZ" dirty="0" err="1"/>
              <a:t>those</a:t>
            </a:r>
            <a:r>
              <a:rPr lang="cs-CZ" dirty="0"/>
              <a:t> </a:t>
            </a:r>
            <a:r>
              <a:rPr lang="cs-CZ" dirty="0" err="1"/>
              <a:t>who</a:t>
            </a:r>
            <a:r>
              <a:rPr lang="cs-CZ" dirty="0"/>
              <a:t> </a:t>
            </a:r>
            <a:r>
              <a:rPr lang="cs-CZ" dirty="0" err="1"/>
              <a:t>remember</a:t>
            </a:r>
            <a:r>
              <a:rPr lang="cs-CZ" dirty="0"/>
              <a:t>)</a:t>
            </a:r>
          </a:p>
        </p:txBody>
      </p:sp>
    </p:spTree>
    <p:extLst>
      <p:ext uri="{BB962C8B-B14F-4D97-AF65-F5344CB8AC3E}">
        <p14:creationId xmlns:p14="http://schemas.microsoft.com/office/powerpoint/2010/main" val="175767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D234E0B0-4A44-4D4B-AE37-930240690367}"/>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49D532EF-B302-5147-BB9D-224038643564}"/>
              </a:ext>
            </a:extLst>
          </p:cNvPr>
          <p:cNvSpPr>
            <a:spLocks noGrp="1"/>
          </p:cNvSpPr>
          <p:nvPr>
            <p:ph type="sldNum" sz="quarter" idx="11"/>
          </p:nvPr>
        </p:nvSpPr>
        <p:spPr/>
        <p:txBody>
          <a:bodyPr/>
          <a:lstStyle/>
          <a:p>
            <a:fld id="{D6D6C118-631F-4A80-9886-907009361577}" type="slidenum">
              <a:rPr lang="cs-CZ" altLang="cs-CZ" smtClean="0"/>
              <a:pPr/>
              <a:t>4</a:t>
            </a:fld>
            <a:endParaRPr lang="cs-CZ" altLang="cs-CZ" dirty="0"/>
          </a:p>
        </p:txBody>
      </p:sp>
      <p:pic>
        <p:nvPicPr>
          <p:cNvPr id="5" name="Obrázek 4" descr="Obsah obrázku text&#10;&#10;Popis byl vytvořen automaticky">
            <a:extLst>
              <a:ext uri="{FF2B5EF4-FFF2-40B4-BE49-F238E27FC236}">
                <a16:creationId xmlns:a16="http://schemas.microsoft.com/office/drawing/2014/main" id="{58602B6C-6E36-464D-8C73-CE45EEDB4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4118" y="242371"/>
            <a:ext cx="3667258" cy="5500887"/>
          </a:xfrm>
          <a:prstGeom prst="rect">
            <a:avLst/>
          </a:prstGeom>
        </p:spPr>
      </p:pic>
      <p:sp>
        <p:nvSpPr>
          <p:cNvPr id="6" name="TextovéPole 5">
            <a:extLst>
              <a:ext uri="{FF2B5EF4-FFF2-40B4-BE49-F238E27FC236}">
                <a16:creationId xmlns:a16="http://schemas.microsoft.com/office/drawing/2014/main" id="{C90BFFA8-F7F1-0844-8B76-15522D6977CF}"/>
              </a:ext>
            </a:extLst>
          </p:cNvPr>
          <p:cNvSpPr txBox="1"/>
          <p:nvPr/>
        </p:nvSpPr>
        <p:spPr>
          <a:xfrm>
            <a:off x="170893" y="1507797"/>
            <a:ext cx="4654635" cy="2739211"/>
          </a:xfrm>
          <a:prstGeom prst="rect">
            <a:avLst/>
          </a:prstGeom>
          <a:noFill/>
        </p:spPr>
        <p:txBody>
          <a:bodyPr wrap="square" rtlCol="0">
            <a:spAutoFit/>
          </a:bodyPr>
          <a:lstStyle/>
          <a:p>
            <a:r>
              <a:rPr lang="cs-CZ" sz="2800" b="1" dirty="0" err="1">
                <a:solidFill>
                  <a:schemeClr val="tx2"/>
                </a:solidFill>
                <a:latin typeface="+mn-lt"/>
              </a:rPr>
              <a:t>History</a:t>
            </a:r>
            <a:r>
              <a:rPr lang="cs-CZ" sz="2800" b="1" dirty="0">
                <a:solidFill>
                  <a:schemeClr val="tx2"/>
                </a:solidFill>
                <a:latin typeface="+mn-lt"/>
              </a:rPr>
              <a:t>/</a:t>
            </a:r>
            <a:r>
              <a:rPr lang="cs-CZ" sz="2800" b="1" dirty="0" err="1">
                <a:solidFill>
                  <a:schemeClr val="tx2"/>
                </a:solidFill>
                <a:latin typeface="+mn-lt"/>
              </a:rPr>
              <a:t>Memory</a:t>
            </a:r>
            <a:r>
              <a:rPr lang="cs-CZ" sz="2800" b="1" dirty="0">
                <a:solidFill>
                  <a:schemeClr val="tx2"/>
                </a:solidFill>
                <a:latin typeface="+mn-lt"/>
              </a:rPr>
              <a:t>/</a:t>
            </a:r>
            <a:r>
              <a:rPr lang="cs-CZ" sz="2800" b="1" dirty="0" err="1">
                <a:solidFill>
                  <a:schemeClr val="tx2"/>
                </a:solidFill>
                <a:latin typeface="+mn-lt"/>
              </a:rPr>
              <a:t>Nostalgia</a:t>
            </a:r>
            <a:endParaRPr lang="cs-CZ" sz="2800" b="1" dirty="0">
              <a:solidFill>
                <a:schemeClr val="tx2"/>
              </a:solidFill>
              <a:latin typeface="+mn-lt"/>
            </a:endParaRPr>
          </a:p>
          <a:p>
            <a:endParaRPr lang="cs-CZ" dirty="0">
              <a:latin typeface="Times New Roman" panose="02020603050405020304" pitchFamily="18" charset="0"/>
              <a:cs typeface="Times New Roman" panose="02020603050405020304" pitchFamily="18" charset="0"/>
            </a:endParaRPr>
          </a:p>
          <a:p>
            <a:r>
              <a:rPr lang="cs-CZ" dirty="0" err="1">
                <a:latin typeface="Times New Roman" panose="02020603050405020304" pitchFamily="18" charset="0"/>
                <a:cs typeface="Times New Roman" panose="02020603050405020304" pitchFamily="18" charset="0"/>
              </a:rPr>
              <a:t>If</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we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perceive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history</a:t>
            </a:r>
            <a:r>
              <a:rPr lang="cs-CZ" dirty="0">
                <a:latin typeface="Times New Roman" panose="02020603050405020304" pitchFamily="18" charset="0"/>
                <a:cs typeface="Times New Roman" panose="02020603050405020304" pitchFamily="18" charset="0"/>
              </a:rPr>
              <a:t> as </a:t>
            </a:r>
            <a:r>
              <a:rPr lang="cs-CZ" dirty="0" err="1">
                <a:latin typeface="Times New Roman" panose="02020603050405020304" pitchFamily="18" charset="0"/>
                <a:cs typeface="Times New Roman" panose="02020603050405020304" pitchFamily="18" charset="0"/>
              </a:rPr>
              <a:t>something</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objectively</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reliable</a:t>
            </a:r>
            <a:r>
              <a:rPr lang="cs-CZ" dirty="0">
                <a:latin typeface="Times New Roman" panose="02020603050405020304" pitchFamily="18" charset="0"/>
                <a:cs typeface="Times New Roman" panose="02020603050405020304" pitchFamily="18" charset="0"/>
              </a:rPr>
              <a:t> and </a:t>
            </a:r>
            <a:r>
              <a:rPr lang="cs-CZ" dirty="0" err="1">
                <a:latin typeface="Times New Roman" panose="02020603050405020304" pitchFamily="18" charset="0"/>
                <a:cs typeface="Times New Roman" panose="02020603050405020304" pitchFamily="18" charset="0"/>
              </a:rPr>
              <a:t>distanced</a:t>
            </a:r>
            <a:r>
              <a:rPr lang="cs-CZ" dirty="0">
                <a:latin typeface="Times New Roman" panose="02020603050405020304" pitchFamily="18" charset="0"/>
                <a:cs typeface="Times New Roman" panose="02020603050405020304" pitchFamily="18" charset="0"/>
              </a:rPr>
              <a:t>, </a:t>
            </a:r>
          </a:p>
          <a:p>
            <a:r>
              <a:rPr lang="cs-CZ" dirty="0" err="1">
                <a:latin typeface="Times New Roman" panose="02020603050405020304" pitchFamily="18" charset="0"/>
                <a:cs typeface="Times New Roman" panose="02020603050405020304" pitchFamily="18" charset="0"/>
              </a:rPr>
              <a:t>then</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nostalgia</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is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a:t>
            </a:r>
          </a:p>
          <a:p>
            <a:r>
              <a:rPr lang="cs-CZ" dirty="0" err="1">
                <a:latin typeface="Times New Roman" panose="02020603050405020304" pitchFamily="18" charset="0"/>
                <a:cs typeface="Times New Roman" panose="02020603050405020304" pitchFamily="18" charset="0"/>
              </a:rPr>
              <a:t>opposite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extreme</a:t>
            </a:r>
            <a:r>
              <a:rPr lang="cs-CZ" dirty="0">
                <a:latin typeface="Times New Roman" panose="02020603050405020304" pitchFamily="18" charset="0"/>
                <a:cs typeface="Times New Roman" panose="02020603050405020304" pitchFamily="18" charset="0"/>
              </a:rPr>
              <a:t> – a </a:t>
            </a:r>
            <a:r>
              <a:rPr lang="cs-CZ" dirty="0" err="1">
                <a:latin typeface="Times New Roman" panose="02020603050405020304" pitchFamily="18" charset="0"/>
                <a:cs typeface="Times New Roman" panose="02020603050405020304" pitchFamily="18" charset="0"/>
              </a:rPr>
              <a:t>bittersweet</a:t>
            </a:r>
            <a:r>
              <a:rPr lang="cs-CZ" dirty="0">
                <a:latin typeface="Times New Roman" panose="02020603050405020304" pitchFamily="18" charset="0"/>
                <a:cs typeface="Times New Roman" panose="02020603050405020304" pitchFamily="18" charset="0"/>
              </a:rPr>
              <a:t> </a:t>
            </a:r>
          </a:p>
          <a:p>
            <a:r>
              <a:rPr lang="cs-CZ" dirty="0" err="1">
                <a:latin typeface="Times New Roman" panose="02020603050405020304" pitchFamily="18" charset="0"/>
                <a:cs typeface="Times New Roman" panose="02020603050405020304" pitchFamily="18" charset="0"/>
              </a:rPr>
              <a:t>looking</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back</a:t>
            </a:r>
            <a:r>
              <a:rPr lang="cs-CZ" dirty="0">
                <a:latin typeface="Times New Roman" panose="02020603050405020304" pitchFamily="18" charset="0"/>
                <a:cs typeface="Times New Roman" panose="02020603050405020304" pitchFamily="18" charset="0"/>
              </a:rPr>
              <a:t> to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past. </a:t>
            </a:r>
          </a:p>
        </p:txBody>
      </p:sp>
    </p:spTree>
    <p:extLst>
      <p:ext uri="{BB962C8B-B14F-4D97-AF65-F5344CB8AC3E}">
        <p14:creationId xmlns:p14="http://schemas.microsoft.com/office/powerpoint/2010/main" val="4174141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AEFFFDDC-98A9-9949-9075-D560B5B9F4DE}"/>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FEF211E1-C773-C34B-A6F4-2A1EF5FB0CBC}"/>
              </a:ext>
            </a:extLst>
          </p:cNvPr>
          <p:cNvSpPr>
            <a:spLocks noGrp="1"/>
          </p:cNvSpPr>
          <p:nvPr>
            <p:ph type="sldNum" sz="quarter" idx="11"/>
          </p:nvPr>
        </p:nvSpPr>
        <p:spPr/>
        <p:txBody>
          <a:bodyPr/>
          <a:lstStyle/>
          <a:p>
            <a:fld id="{D6D6C118-631F-4A80-9886-907009361577}" type="slidenum">
              <a:rPr lang="cs-CZ" altLang="cs-CZ" smtClean="0"/>
              <a:pPr/>
              <a:t>5</a:t>
            </a:fld>
            <a:endParaRPr lang="cs-CZ" altLang="cs-CZ" dirty="0"/>
          </a:p>
        </p:txBody>
      </p:sp>
      <p:sp>
        <p:nvSpPr>
          <p:cNvPr id="4" name="Nadpis 3">
            <a:extLst>
              <a:ext uri="{FF2B5EF4-FFF2-40B4-BE49-F238E27FC236}">
                <a16:creationId xmlns:a16="http://schemas.microsoft.com/office/drawing/2014/main" id="{6E1023E0-F017-B74E-840E-A8F99EC2B00A}"/>
              </a:ext>
            </a:extLst>
          </p:cNvPr>
          <p:cNvSpPr>
            <a:spLocks noGrp="1"/>
          </p:cNvSpPr>
          <p:nvPr>
            <p:ph type="title"/>
          </p:nvPr>
        </p:nvSpPr>
        <p:spPr>
          <a:xfrm>
            <a:off x="540000" y="351866"/>
            <a:ext cx="8064900" cy="451576"/>
          </a:xfrm>
        </p:spPr>
        <p:txBody>
          <a:bodyPr/>
          <a:lstStyle/>
          <a:p>
            <a:pPr algn="ctr"/>
            <a:r>
              <a:rPr lang="cs-CZ" dirty="0" err="1"/>
              <a:t>Nostalgia</a:t>
            </a:r>
            <a:r>
              <a:rPr lang="cs-CZ" dirty="0"/>
              <a:t> as a part </a:t>
            </a:r>
            <a:r>
              <a:rPr lang="cs-CZ" dirty="0" err="1"/>
              <a:t>of</a:t>
            </a:r>
            <a:r>
              <a:rPr lang="cs-CZ" dirty="0"/>
              <a:t> </a:t>
            </a:r>
            <a:r>
              <a:rPr lang="cs-CZ" dirty="0" err="1"/>
              <a:t>postmodernism</a:t>
            </a:r>
            <a:endParaRPr lang="cs-CZ" dirty="0"/>
          </a:p>
        </p:txBody>
      </p:sp>
      <p:sp>
        <p:nvSpPr>
          <p:cNvPr id="5" name="Zástupný obsah 4">
            <a:extLst>
              <a:ext uri="{FF2B5EF4-FFF2-40B4-BE49-F238E27FC236}">
                <a16:creationId xmlns:a16="http://schemas.microsoft.com/office/drawing/2014/main" id="{116C3B22-BECC-8D43-981A-BA52206BB244}"/>
              </a:ext>
            </a:extLst>
          </p:cNvPr>
          <p:cNvSpPr>
            <a:spLocks noGrp="1"/>
          </p:cNvSpPr>
          <p:nvPr>
            <p:ph idx="1"/>
          </p:nvPr>
        </p:nvSpPr>
        <p:spPr>
          <a:xfrm>
            <a:off x="540000" y="1076575"/>
            <a:ext cx="8064900" cy="5028558"/>
          </a:xfrm>
        </p:spPr>
        <p:txBody>
          <a:bodyPr/>
          <a:lstStyle/>
          <a:p>
            <a:r>
              <a:rPr lang="cs-CZ" dirty="0" err="1"/>
              <a:t>Postmodern</a:t>
            </a:r>
            <a:r>
              <a:rPr lang="cs-CZ" dirty="0"/>
              <a:t> </a:t>
            </a:r>
            <a:r>
              <a:rPr lang="cs-CZ" dirty="0" err="1"/>
              <a:t>cultures</a:t>
            </a:r>
            <a:r>
              <a:rPr lang="cs-CZ" dirty="0"/>
              <a:t> as </a:t>
            </a:r>
            <a:r>
              <a:rPr lang="cs-CZ" dirty="0" err="1"/>
              <a:t>sequences</a:t>
            </a:r>
            <a:r>
              <a:rPr lang="cs-CZ" dirty="0"/>
              <a:t> </a:t>
            </a:r>
            <a:r>
              <a:rPr lang="cs-CZ" dirty="0" err="1"/>
              <a:t>of</a:t>
            </a:r>
            <a:r>
              <a:rPr lang="cs-CZ" dirty="0"/>
              <a:t> </a:t>
            </a:r>
            <a:r>
              <a:rPr lang="cs-CZ" dirty="0" err="1"/>
              <a:t>images</a:t>
            </a:r>
            <a:r>
              <a:rPr lang="cs-CZ" dirty="0"/>
              <a:t>, </a:t>
            </a:r>
            <a:r>
              <a:rPr lang="cs-CZ" dirty="0" err="1"/>
              <a:t>surfaces</a:t>
            </a:r>
            <a:r>
              <a:rPr lang="cs-CZ" dirty="0"/>
              <a:t> and </a:t>
            </a:r>
            <a:r>
              <a:rPr lang="cs-CZ" dirty="0" err="1"/>
              <a:t>their</a:t>
            </a:r>
            <a:r>
              <a:rPr lang="cs-CZ" dirty="0"/>
              <a:t> </a:t>
            </a:r>
            <a:r>
              <a:rPr lang="cs-CZ" dirty="0" err="1"/>
              <a:t>subsequent</a:t>
            </a:r>
            <a:r>
              <a:rPr lang="cs-CZ" dirty="0"/>
              <a:t> </a:t>
            </a:r>
            <a:r>
              <a:rPr lang="cs-CZ" dirty="0" err="1"/>
              <a:t>quotations</a:t>
            </a:r>
            <a:r>
              <a:rPr lang="cs-CZ" dirty="0"/>
              <a:t> X absence </a:t>
            </a:r>
            <a:r>
              <a:rPr lang="cs-CZ" dirty="0" err="1"/>
              <a:t>of</a:t>
            </a:r>
            <a:r>
              <a:rPr lang="cs-CZ" dirty="0"/>
              <a:t> a solid </a:t>
            </a:r>
            <a:r>
              <a:rPr lang="cs-CZ" dirty="0" err="1"/>
              <a:t>core</a:t>
            </a:r>
            <a:r>
              <a:rPr lang="cs-CZ" dirty="0"/>
              <a:t> and a substance + absence </a:t>
            </a:r>
            <a:r>
              <a:rPr lang="cs-CZ" dirty="0" err="1"/>
              <a:t>of</a:t>
            </a:r>
            <a:r>
              <a:rPr lang="cs-CZ" dirty="0"/>
              <a:t> </a:t>
            </a:r>
            <a:r>
              <a:rPr lang="cs-CZ" dirty="0" err="1"/>
              <a:t>depth</a:t>
            </a:r>
            <a:endParaRPr lang="cs-CZ" dirty="0"/>
          </a:p>
          <a:p>
            <a:r>
              <a:rPr lang="cs-CZ" dirty="0" err="1"/>
              <a:t>Postmodern</a:t>
            </a:r>
            <a:r>
              <a:rPr lang="cs-CZ" dirty="0"/>
              <a:t> society </a:t>
            </a:r>
            <a:r>
              <a:rPr lang="cs-CZ" dirty="0" err="1"/>
              <a:t>is</a:t>
            </a:r>
            <a:r>
              <a:rPr lang="cs-CZ" dirty="0"/>
              <a:t> </a:t>
            </a:r>
            <a:r>
              <a:rPr lang="cs-CZ" dirty="0" err="1"/>
              <a:t>stripped</a:t>
            </a:r>
            <a:r>
              <a:rPr lang="cs-CZ" dirty="0"/>
              <a:t> </a:t>
            </a:r>
            <a:r>
              <a:rPr lang="cs-CZ" dirty="0" err="1"/>
              <a:t>of</a:t>
            </a:r>
            <a:r>
              <a:rPr lang="cs-CZ" dirty="0"/>
              <a:t> </a:t>
            </a:r>
            <a:r>
              <a:rPr lang="cs-CZ" dirty="0" err="1"/>
              <a:t>all</a:t>
            </a:r>
            <a:r>
              <a:rPr lang="cs-CZ" dirty="0"/>
              <a:t> historicity, </a:t>
            </a:r>
            <a:r>
              <a:rPr lang="cs-CZ" dirty="0" err="1"/>
              <a:t>everything</a:t>
            </a:r>
            <a:r>
              <a:rPr lang="cs-CZ" dirty="0"/>
              <a:t> </a:t>
            </a:r>
            <a:r>
              <a:rPr lang="cs-CZ" dirty="0" err="1"/>
              <a:t>is</a:t>
            </a:r>
            <a:r>
              <a:rPr lang="cs-CZ" dirty="0"/>
              <a:t> </a:t>
            </a:r>
            <a:r>
              <a:rPr lang="cs-CZ" dirty="0" err="1"/>
              <a:t>reduced</a:t>
            </a:r>
            <a:r>
              <a:rPr lang="cs-CZ" dirty="0"/>
              <a:t> to </a:t>
            </a:r>
            <a:r>
              <a:rPr lang="cs-CZ" dirty="0" err="1"/>
              <a:t>images</a:t>
            </a:r>
            <a:endParaRPr lang="cs-CZ" dirty="0"/>
          </a:p>
          <a:p>
            <a:endParaRPr lang="cs-CZ" dirty="0"/>
          </a:p>
          <a:p>
            <a:r>
              <a:rPr lang="cs-CZ" dirty="0" err="1"/>
              <a:t>Nostalgic</a:t>
            </a:r>
            <a:r>
              <a:rPr lang="cs-CZ" dirty="0"/>
              <a:t> </a:t>
            </a:r>
            <a:r>
              <a:rPr lang="cs-CZ" dirty="0" err="1"/>
              <a:t>returns</a:t>
            </a:r>
            <a:r>
              <a:rPr lang="cs-CZ" dirty="0"/>
              <a:t> in </a:t>
            </a:r>
            <a:r>
              <a:rPr lang="cs-CZ" dirty="0" err="1"/>
              <a:t>the</a:t>
            </a:r>
            <a:r>
              <a:rPr lang="cs-CZ" dirty="0"/>
              <a:t> </a:t>
            </a:r>
            <a:r>
              <a:rPr lang="cs-CZ" dirty="0" err="1"/>
              <a:t>form</a:t>
            </a:r>
            <a:r>
              <a:rPr lang="cs-CZ" dirty="0"/>
              <a:t> </a:t>
            </a:r>
            <a:r>
              <a:rPr lang="cs-CZ" dirty="0" err="1"/>
              <a:t>of</a:t>
            </a:r>
            <a:r>
              <a:rPr lang="cs-CZ" dirty="0"/>
              <a:t> </a:t>
            </a:r>
            <a:r>
              <a:rPr lang="cs-CZ" dirty="0" err="1"/>
              <a:t>stereotypes</a:t>
            </a:r>
            <a:r>
              <a:rPr lang="cs-CZ" dirty="0"/>
              <a:t> and </a:t>
            </a:r>
            <a:r>
              <a:rPr lang="cs-CZ" dirty="0" err="1"/>
              <a:t>evocations</a:t>
            </a:r>
            <a:r>
              <a:rPr lang="cs-CZ" dirty="0"/>
              <a:t> </a:t>
            </a:r>
            <a:r>
              <a:rPr lang="cs-CZ" dirty="0" err="1"/>
              <a:t>of</a:t>
            </a:r>
            <a:r>
              <a:rPr lang="cs-CZ" dirty="0"/>
              <a:t> </a:t>
            </a:r>
            <a:r>
              <a:rPr lang="cs-CZ" dirty="0" err="1"/>
              <a:t>feelings</a:t>
            </a:r>
            <a:r>
              <a:rPr lang="cs-CZ" dirty="0"/>
              <a:t>; intertextuality </a:t>
            </a:r>
          </a:p>
          <a:p>
            <a:r>
              <a:rPr lang="cs-CZ" dirty="0"/>
              <a:t>A </a:t>
            </a:r>
            <a:r>
              <a:rPr lang="cs-CZ" dirty="0" err="1"/>
              <a:t>lost</a:t>
            </a:r>
            <a:r>
              <a:rPr lang="cs-CZ" dirty="0"/>
              <a:t> </a:t>
            </a:r>
            <a:r>
              <a:rPr lang="cs-CZ" dirty="0" err="1"/>
              <a:t>ideal</a:t>
            </a:r>
            <a:r>
              <a:rPr lang="cs-CZ" dirty="0"/>
              <a:t> </a:t>
            </a:r>
            <a:r>
              <a:rPr lang="cs-CZ" dirty="0" err="1"/>
              <a:t>that</a:t>
            </a:r>
            <a:r>
              <a:rPr lang="cs-CZ" dirty="0"/>
              <a:t> </a:t>
            </a:r>
            <a:r>
              <a:rPr lang="cs-CZ" dirty="0" err="1"/>
              <a:t>will</a:t>
            </a:r>
            <a:r>
              <a:rPr lang="cs-CZ" dirty="0"/>
              <a:t> </a:t>
            </a:r>
            <a:r>
              <a:rPr lang="cs-CZ" dirty="0" err="1"/>
              <a:t>never</a:t>
            </a:r>
            <a:r>
              <a:rPr lang="cs-CZ" dirty="0"/>
              <a:t> return and </a:t>
            </a:r>
            <a:r>
              <a:rPr lang="cs-CZ" dirty="0" err="1"/>
              <a:t>will</a:t>
            </a:r>
            <a:r>
              <a:rPr lang="cs-CZ" dirty="0"/>
              <a:t> </a:t>
            </a:r>
            <a:r>
              <a:rPr lang="cs-CZ" dirty="0" err="1"/>
              <a:t>only</a:t>
            </a:r>
            <a:r>
              <a:rPr lang="cs-CZ" dirty="0"/>
              <a:t> </a:t>
            </a:r>
            <a:r>
              <a:rPr lang="cs-CZ" dirty="0" err="1"/>
              <a:t>be</a:t>
            </a:r>
            <a:r>
              <a:rPr lang="cs-CZ" dirty="0"/>
              <a:t> </a:t>
            </a:r>
            <a:r>
              <a:rPr lang="cs-CZ" dirty="0" err="1"/>
              <a:t>accessible</a:t>
            </a:r>
            <a:r>
              <a:rPr lang="cs-CZ" dirty="0"/>
              <a:t> </a:t>
            </a:r>
            <a:r>
              <a:rPr lang="cs-CZ" dirty="0" err="1"/>
              <a:t>through</a:t>
            </a:r>
            <a:r>
              <a:rPr lang="cs-CZ" dirty="0"/>
              <a:t> </a:t>
            </a:r>
            <a:r>
              <a:rPr lang="cs-CZ" dirty="0" err="1"/>
              <a:t>images</a:t>
            </a:r>
            <a:r>
              <a:rPr lang="cs-CZ" dirty="0"/>
              <a:t>, </a:t>
            </a:r>
            <a:r>
              <a:rPr lang="cs-CZ" dirty="0" err="1"/>
              <a:t>objects</a:t>
            </a:r>
            <a:r>
              <a:rPr lang="cs-CZ" dirty="0"/>
              <a:t> </a:t>
            </a:r>
            <a:r>
              <a:rPr lang="cs-CZ" dirty="0" err="1"/>
              <a:t>or</a:t>
            </a:r>
            <a:r>
              <a:rPr lang="cs-CZ" dirty="0"/>
              <a:t> </a:t>
            </a:r>
            <a:r>
              <a:rPr lang="cs-CZ" dirty="0" err="1"/>
              <a:t>performances</a:t>
            </a:r>
            <a:r>
              <a:rPr lang="cs-CZ" dirty="0"/>
              <a:t> </a:t>
            </a:r>
            <a:r>
              <a:rPr lang="cs-CZ" dirty="0" err="1"/>
              <a:t>of</a:t>
            </a:r>
            <a:r>
              <a:rPr lang="cs-CZ" dirty="0"/>
              <a:t> a </a:t>
            </a:r>
            <a:r>
              <a:rPr lang="cs-CZ" dirty="0" err="1"/>
              <a:t>bygone</a:t>
            </a:r>
            <a:r>
              <a:rPr lang="cs-CZ" dirty="0"/>
              <a:t> </a:t>
            </a:r>
            <a:r>
              <a:rPr lang="cs-CZ" dirty="0" err="1"/>
              <a:t>era</a:t>
            </a:r>
            <a:r>
              <a:rPr lang="cs-CZ" dirty="0"/>
              <a:t> </a:t>
            </a:r>
          </a:p>
          <a:p>
            <a:r>
              <a:rPr lang="cs-CZ" dirty="0" err="1"/>
              <a:t>an</a:t>
            </a:r>
            <a:r>
              <a:rPr lang="cs-CZ" dirty="0"/>
              <a:t> </a:t>
            </a:r>
            <a:r>
              <a:rPr lang="cs-CZ" dirty="0" err="1"/>
              <a:t>escape</a:t>
            </a:r>
            <a:r>
              <a:rPr lang="cs-CZ" dirty="0"/>
              <a:t> </a:t>
            </a:r>
            <a:r>
              <a:rPr lang="cs-CZ" dirty="0" err="1"/>
              <a:t>into</a:t>
            </a:r>
            <a:r>
              <a:rPr lang="cs-CZ" dirty="0"/>
              <a:t> </a:t>
            </a:r>
            <a:r>
              <a:rPr lang="cs-CZ" dirty="0" err="1"/>
              <a:t>enclosed</a:t>
            </a:r>
            <a:r>
              <a:rPr lang="cs-CZ" dirty="0"/>
              <a:t> and transparent </a:t>
            </a:r>
            <a:r>
              <a:rPr lang="cs-CZ" dirty="0" err="1"/>
              <a:t>worlds</a:t>
            </a:r>
            <a:r>
              <a:rPr lang="cs-CZ" dirty="0"/>
              <a:t> </a:t>
            </a:r>
            <a:r>
              <a:rPr lang="cs-CZ" dirty="0" err="1"/>
              <a:t>of</a:t>
            </a:r>
            <a:r>
              <a:rPr lang="cs-CZ" dirty="0"/>
              <a:t> </a:t>
            </a:r>
            <a:r>
              <a:rPr lang="cs-CZ" dirty="0" err="1"/>
              <a:t>the</a:t>
            </a:r>
            <a:r>
              <a:rPr lang="cs-CZ" dirty="0"/>
              <a:t> past </a:t>
            </a:r>
            <a:r>
              <a:rPr lang="cs-CZ" dirty="0" err="1"/>
              <a:t>instead</a:t>
            </a:r>
            <a:r>
              <a:rPr lang="cs-CZ" dirty="0"/>
              <a:t> </a:t>
            </a:r>
            <a:r>
              <a:rPr lang="cs-CZ" dirty="0" err="1"/>
              <a:t>of</a:t>
            </a:r>
            <a:r>
              <a:rPr lang="cs-CZ" dirty="0"/>
              <a:t> </a:t>
            </a:r>
            <a:r>
              <a:rPr lang="cs-CZ" dirty="0" err="1"/>
              <a:t>facing</a:t>
            </a:r>
            <a:r>
              <a:rPr lang="cs-CZ" dirty="0"/>
              <a:t> </a:t>
            </a:r>
            <a:r>
              <a:rPr lang="cs-CZ" dirty="0" err="1"/>
              <a:t>chaotic</a:t>
            </a:r>
            <a:r>
              <a:rPr lang="cs-CZ" dirty="0"/>
              <a:t> and </a:t>
            </a:r>
            <a:r>
              <a:rPr lang="cs-CZ" dirty="0" err="1"/>
              <a:t>unsatisfying</a:t>
            </a:r>
            <a:r>
              <a:rPr lang="cs-CZ" dirty="0"/>
              <a:t> </a:t>
            </a:r>
            <a:r>
              <a:rPr lang="cs-CZ" dirty="0" err="1"/>
              <a:t>present</a:t>
            </a:r>
            <a:r>
              <a:rPr lang="cs-CZ" dirty="0"/>
              <a:t> &gt;&gt; </a:t>
            </a:r>
            <a:r>
              <a:rPr lang="cs-CZ" b="1" dirty="0"/>
              <a:t>as a </a:t>
            </a:r>
            <a:r>
              <a:rPr lang="cs-CZ" b="1" dirty="0" err="1"/>
              <a:t>form</a:t>
            </a:r>
            <a:r>
              <a:rPr lang="cs-CZ" b="1" dirty="0"/>
              <a:t> </a:t>
            </a:r>
            <a:r>
              <a:rPr lang="cs-CZ" b="1" dirty="0" err="1"/>
              <a:t>or</a:t>
            </a:r>
            <a:r>
              <a:rPr lang="cs-CZ" b="1" dirty="0"/>
              <a:t> </a:t>
            </a:r>
            <a:r>
              <a:rPr lang="cs-CZ" b="1" dirty="0" err="1"/>
              <a:t>resignation</a:t>
            </a:r>
            <a:r>
              <a:rPr lang="cs-CZ" b="1" dirty="0"/>
              <a:t> </a:t>
            </a:r>
            <a:r>
              <a:rPr lang="cs-CZ" b="1" dirty="0" err="1"/>
              <a:t>or</a:t>
            </a:r>
            <a:r>
              <a:rPr lang="cs-CZ" b="1" dirty="0"/>
              <a:t> a </a:t>
            </a:r>
            <a:r>
              <a:rPr lang="cs-CZ" b="1" dirty="0" err="1"/>
              <a:t>critical</a:t>
            </a:r>
            <a:r>
              <a:rPr lang="cs-CZ" b="1" dirty="0"/>
              <a:t> </a:t>
            </a:r>
            <a:r>
              <a:rPr lang="cs-CZ" b="1" dirty="0" err="1"/>
              <a:t>dialogue</a:t>
            </a:r>
            <a:r>
              <a:rPr lang="cs-CZ" b="1" dirty="0"/>
              <a:t> </a:t>
            </a:r>
            <a:r>
              <a:rPr lang="cs-CZ" b="1" dirty="0" err="1"/>
              <a:t>with</a:t>
            </a:r>
            <a:r>
              <a:rPr lang="cs-CZ" b="1" dirty="0"/>
              <a:t> </a:t>
            </a:r>
            <a:r>
              <a:rPr lang="cs-CZ" b="1" dirty="0" err="1"/>
              <a:t>the</a:t>
            </a:r>
            <a:r>
              <a:rPr lang="cs-CZ" b="1" dirty="0"/>
              <a:t> </a:t>
            </a:r>
            <a:r>
              <a:rPr lang="cs-CZ" b="1" dirty="0" err="1"/>
              <a:t>present</a:t>
            </a:r>
            <a:r>
              <a:rPr lang="cs-CZ" b="1" dirty="0"/>
              <a:t>?</a:t>
            </a:r>
          </a:p>
        </p:txBody>
      </p:sp>
    </p:spTree>
    <p:extLst>
      <p:ext uri="{BB962C8B-B14F-4D97-AF65-F5344CB8AC3E}">
        <p14:creationId xmlns:p14="http://schemas.microsoft.com/office/powerpoint/2010/main" val="2013088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45EDB730-1C81-E4A2-1061-2E6CB51FBF9F}"/>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5F79F133-3172-AF33-2A2A-E2E58D5A31C1}"/>
              </a:ext>
            </a:extLst>
          </p:cNvPr>
          <p:cNvSpPr>
            <a:spLocks noGrp="1"/>
          </p:cNvSpPr>
          <p:nvPr>
            <p:ph type="sldNum" sz="quarter" idx="11"/>
          </p:nvPr>
        </p:nvSpPr>
        <p:spPr/>
        <p:txBody>
          <a:bodyPr/>
          <a:lstStyle/>
          <a:p>
            <a:fld id="{0970407D-EE58-4A0B-824B-1D3AE42DD9CF}" type="slidenum">
              <a:rPr lang="cs-CZ" altLang="cs-CZ" smtClean="0"/>
              <a:pPr/>
              <a:t>6</a:t>
            </a:fld>
            <a:endParaRPr lang="cs-CZ" altLang="cs-CZ" dirty="0"/>
          </a:p>
        </p:txBody>
      </p:sp>
      <p:sp>
        <p:nvSpPr>
          <p:cNvPr id="6" name="Nadpis 5">
            <a:extLst>
              <a:ext uri="{FF2B5EF4-FFF2-40B4-BE49-F238E27FC236}">
                <a16:creationId xmlns:a16="http://schemas.microsoft.com/office/drawing/2014/main" id="{8AB2463B-0F4E-3D5F-6028-45994723E057}"/>
              </a:ext>
            </a:extLst>
          </p:cNvPr>
          <p:cNvSpPr>
            <a:spLocks noGrp="1"/>
          </p:cNvSpPr>
          <p:nvPr>
            <p:ph type="title"/>
          </p:nvPr>
        </p:nvSpPr>
        <p:spPr/>
        <p:txBody>
          <a:bodyPr/>
          <a:lstStyle/>
          <a:p>
            <a:pPr algn="ctr"/>
            <a:r>
              <a:rPr lang="en-US" sz="2800" kern="0" dirty="0">
                <a:effectLst/>
                <a:latin typeface="Times New Roman" panose="02020603050405020304" pitchFamily="18" charset="0"/>
                <a:ea typeface="Aptos" panose="020B0004020202020204" pitchFamily="34" charset="0"/>
                <a:cs typeface="Times New Roman" panose="02020603050405020304" pitchFamily="18" charset="0"/>
              </a:rPr>
              <a:t>What, if anything, makes post-socialist nostalgia specific and distinct vis-a-vis other incarnations of mediated longing for the past?</a:t>
            </a:r>
            <a:br>
              <a:rPr lang="cs-CZ" sz="2800" kern="100" dirty="0">
                <a:effectLst/>
                <a:latin typeface="Times New Roman" panose="02020603050405020304" pitchFamily="18" charset="0"/>
                <a:ea typeface="Aptos" panose="020B0004020202020204" pitchFamily="34" charset="0"/>
                <a:cs typeface="Times New Roman" panose="02020603050405020304" pitchFamily="18" charset="0"/>
              </a:rPr>
            </a:br>
            <a:endParaRPr lang="cs-CZ" sz="2800" dirty="0">
              <a:latin typeface="Times New Roman" panose="02020603050405020304" pitchFamily="18" charset="0"/>
              <a:cs typeface="Times New Roman" panose="02020603050405020304" pitchFamily="18" charset="0"/>
            </a:endParaRPr>
          </a:p>
        </p:txBody>
      </p:sp>
      <p:sp>
        <p:nvSpPr>
          <p:cNvPr id="7" name="Podnadpis 6">
            <a:extLst>
              <a:ext uri="{FF2B5EF4-FFF2-40B4-BE49-F238E27FC236}">
                <a16:creationId xmlns:a16="http://schemas.microsoft.com/office/drawing/2014/main" id="{CEB96BAC-5E85-7D3B-486A-8866BEE781D3}"/>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4079500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45C2AA3-A626-70EE-C09F-3B352DE07698}"/>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3EF2706A-0207-7EE2-C817-AC2404AE3210}"/>
              </a:ext>
            </a:extLst>
          </p:cNvPr>
          <p:cNvSpPr>
            <a:spLocks noGrp="1"/>
          </p:cNvSpPr>
          <p:nvPr>
            <p:ph type="sldNum" sz="quarter" idx="11"/>
          </p:nvPr>
        </p:nvSpPr>
        <p:spPr/>
        <p:txBody>
          <a:bodyPr/>
          <a:lstStyle/>
          <a:p>
            <a:fld id="{0970407D-EE58-4A0B-824B-1D3AE42DD9CF}" type="slidenum">
              <a:rPr lang="cs-CZ" altLang="cs-CZ" smtClean="0"/>
              <a:pPr/>
              <a:t>7</a:t>
            </a:fld>
            <a:endParaRPr lang="cs-CZ" altLang="cs-CZ" dirty="0"/>
          </a:p>
        </p:txBody>
      </p:sp>
      <p:sp>
        <p:nvSpPr>
          <p:cNvPr id="4" name="Nadpis 3">
            <a:extLst>
              <a:ext uri="{FF2B5EF4-FFF2-40B4-BE49-F238E27FC236}">
                <a16:creationId xmlns:a16="http://schemas.microsoft.com/office/drawing/2014/main" id="{FBCA4D60-DD50-73D5-0ABE-D5A8F05FD7A4}"/>
              </a:ext>
            </a:extLst>
          </p:cNvPr>
          <p:cNvSpPr>
            <a:spLocks noGrp="1"/>
          </p:cNvSpPr>
          <p:nvPr>
            <p:ph type="title"/>
          </p:nvPr>
        </p:nvSpPr>
        <p:spPr>
          <a:xfrm>
            <a:off x="540000" y="494369"/>
            <a:ext cx="8064900" cy="451576"/>
          </a:xfrm>
        </p:spPr>
        <p:txBody>
          <a:bodyPr/>
          <a:lstStyle/>
          <a:p>
            <a:pPr algn="ctr"/>
            <a:r>
              <a:rPr lang="cs-CZ" dirty="0"/>
              <a:t>Post-</a:t>
            </a:r>
            <a:r>
              <a:rPr lang="cs-CZ" dirty="0" err="1"/>
              <a:t>socialist</a:t>
            </a:r>
            <a:r>
              <a:rPr lang="cs-CZ" dirty="0"/>
              <a:t> </a:t>
            </a:r>
            <a:r>
              <a:rPr lang="cs-CZ" dirty="0" err="1"/>
              <a:t>nostalgia</a:t>
            </a:r>
            <a:endParaRPr lang="cs-CZ" dirty="0"/>
          </a:p>
        </p:txBody>
      </p:sp>
      <p:sp>
        <p:nvSpPr>
          <p:cNvPr id="5" name="Zástupný obsah 4">
            <a:extLst>
              <a:ext uri="{FF2B5EF4-FFF2-40B4-BE49-F238E27FC236}">
                <a16:creationId xmlns:a16="http://schemas.microsoft.com/office/drawing/2014/main" id="{8C838E97-A3B4-10B5-54CC-494E0AB668AF}"/>
              </a:ext>
            </a:extLst>
          </p:cNvPr>
          <p:cNvSpPr>
            <a:spLocks noGrp="1"/>
          </p:cNvSpPr>
          <p:nvPr>
            <p:ph idx="1"/>
          </p:nvPr>
        </p:nvSpPr>
        <p:spPr>
          <a:xfrm>
            <a:off x="540000" y="1145738"/>
            <a:ext cx="8064900" cy="4139998"/>
          </a:xfrm>
        </p:spPr>
        <p:txBody>
          <a:bodyPr/>
          <a:lstStyle/>
          <a:p>
            <a:pPr algn="jus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0" dirty="0">
                <a:solidFill>
                  <a:srgbClr val="000000"/>
                </a:solidFill>
                <a:effectLst/>
                <a:latin typeface="Times New Roman" panose="02020603050405020304" pitchFamily="18" charset="0"/>
                <a:ea typeface="Aptos" panose="020B0004020202020204" pitchFamily="34" charset="0"/>
              </a:rPr>
              <a:t>a sentimental relationship with the past in Central and Eastern Europe, accompanied by feelings of loss and longing X first half of the 1990s, when society was oriented towards the future (see the clip from the </a:t>
            </a:r>
            <a:r>
              <a:rPr lang="en-US" sz="1800" i="1" kern="0" dirty="0">
                <a:solidFill>
                  <a:srgbClr val="000000"/>
                </a:solidFill>
                <a:effectLst/>
                <a:latin typeface="Times New Roman" panose="02020603050405020304" pitchFamily="18" charset="0"/>
                <a:ea typeface="Aptos" panose="020B0004020202020204" pitchFamily="34" charset="0"/>
              </a:rPr>
              <a:t>Sun, hay and erotica</a:t>
            </a:r>
            <a:r>
              <a:rPr lang="en-US" sz="1800" kern="0" dirty="0">
                <a:solidFill>
                  <a:srgbClr val="000000"/>
                </a:solidFill>
                <a:effectLst/>
                <a:latin typeface="Times New Roman" panose="02020603050405020304" pitchFamily="18" charset="0"/>
                <a:ea typeface="Aptos" panose="020B0004020202020204" pitchFamily="34" charset="0"/>
              </a:rPr>
              <a:t>, 1991, dir. </a:t>
            </a:r>
            <a:r>
              <a:rPr lang="en-US" sz="1800" kern="0" dirty="0" err="1">
                <a:solidFill>
                  <a:srgbClr val="000000"/>
                </a:solidFill>
                <a:effectLst/>
                <a:latin typeface="Times New Roman" panose="02020603050405020304" pitchFamily="18" charset="0"/>
                <a:ea typeface="Aptos" panose="020B0004020202020204" pitchFamily="34" charset="0"/>
              </a:rPr>
              <a:t>Zdeněk</a:t>
            </a:r>
            <a:r>
              <a:rPr lang="en-US" sz="1800" kern="0" dirty="0">
                <a:solidFill>
                  <a:srgbClr val="000000"/>
                </a:solidFill>
                <a:effectLst/>
                <a:latin typeface="Times New Roman" panose="02020603050405020304" pitchFamily="18" charset="0"/>
                <a:ea typeface="Aptos" panose="020B0004020202020204" pitchFamily="34" charset="0"/>
              </a:rPr>
              <a:t> </a:t>
            </a:r>
            <a:r>
              <a:rPr lang="en-US" sz="1800" kern="0" dirty="0" err="1">
                <a:solidFill>
                  <a:srgbClr val="000000"/>
                </a:solidFill>
                <a:effectLst/>
                <a:latin typeface="Times New Roman" panose="02020603050405020304" pitchFamily="18" charset="0"/>
                <a:ea typeface="Aptos" panose="020B0004020202020204" pitchFamily="34" charset="0"/>
              </a:rPr>
              <a:t>Troška</a:t>
            </a:r>
            <a:r>
              <a:rPr lang="en-US" sz="1800" kern="0" dirty="0">
                <a:solidFill>
                  <a:srgbClr val="000000"/>
                </a:solidFill>
                <a:effectLst/>
                <a:latin typeface="Times New Roman" panose="02020603050405020304" pitchFamily="18" charset="0"/>
                <a:ea typeface="Aptos" panose="020B0004020202020204" pitchFamily="34" charset="0"/>
              </a:rPr>
              <a:t>)</a:t>
            </a:r>
            <a:endParaRPr lang="en-US" sz="1800"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p>
            <a:pPr algn="jus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a fascination with nostalgic mode of remembering, closely tied to the vernacular and everyday level </a:t>
            </a:r>
          </a:p>
          <a:p>
            <a:pPr algn="jus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making sense of one’s identity and belonging in the post-socialist transformation</a:t>
            </a:r>
          </a:p>
          <a:p>
            <a:pPr algn="jus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TV formats </a:t>
            </a:r>
          </a:p>
          <a:p>
            <a:pPr algn="jus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800"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p:txBody>
      </p:sp>
      <p:pic>
        <p:nvPicPr>
          <p:cNvPr id="7" name="Obrázek 6" descr="Obsah obrázku text, oblečení, plakát, boty&#10;&#10;Popis byl vytvořen automaticky">
            <a:extLst>
              <a:ext uri="{FF2B5EF4-FFF2-40B4-BE49-F238E27FC236}">
                <a16:creationId xmlns:a16="http://schemas.microsoft.com/office/drawing/2014/main" id="{AE0E5326-AE69-F197-9437-247853C06A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9887" y="3733088"/>
            <a:ext cx="1842819" cy="2929875"/>
          </a:xfrm>
          <a:prstGeom prst="rect">
            <a:avLst/>
          </a:prstGeom>
        </p:spPr>
      </p:pic>
      <p:pic>
        <p:nvPicPr>
          <p:cNvPr id="9" name="Obrázek 8" descr="Obsah obrázku osoba, oblečení, Lidská tvář, interiér&#10;&#10;Popis byl vytvořen automaticky">
            <a:extLst>
              <a:ext uri="{FF2B5EF4-FFF2-40B4-BE49-F238E27FC236}">
                <a16:creationId xmlns:a16="http://schemas.microsoft.com/office/drawing/2014/main" id="{D14560BC-1C6E-AE8F-7733-09D5AD4010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1372" y="3860193"/>
            <a:ext cx="3677887" cy="2675663"/>
          </a:xfrm>
          <a:prstGeom prst="rect">
            <a:avLst/>
          </a:prstGeom>
        </p:spPr>
      </p:pic>
    </p:spTree>
    <p:extLst>
      <p:ext uri="{BB962C8B-B14F-4D97-AF65-F5344CB8AC3E}">
        <p14:creationId xmlns:p14="http://schemas.microsoft.com/office/powerpoint/2010/main" val="1035112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96C24742-0617-A9C2-05D2-986C75323210}"/>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A6AAE99F-C750-0EBF-F305-869113CBF8C5}"/>
              </a:ext>
            </a:extLst>
          </p:cNvPr>
          <p:cNvSpPr>
            <a:spLocks noGrp="1"/>
          </p:cNvSpPr>
          <p:nvPr>
            <p:ph type="sldNum" sz="quarter" idx="11"/>
          </p:nvPr>
        </p:nvSpPr>
        <p:spPr/>
        <p:txBody>
          <a:bodyPr/>
          <a:lstStyle/>
          <a:p>
            <a:fld id="{0970407D-EE58-4A0B-824B-1D3AE42DD9CF}" type="slidenum">
              <a:rPr lang="cs-CZ" altLang="cs-CZ" smtClean="0"/>
              <a:pPr/>
              <a:t>8</a:t>
            </a:fld>
            <a:endParaRPr lang="cs-CZ" altLang="cs-CZ" dirty="0"/>
          </a:p>
        </p:txBody>
      </p:sp>
      <p:sp>
        <p:nvSpPr>
          <p:cNvPr id="6" name="Nadpis 5">
            <a:extLst>
              <a:ext uri="{FF2B5EF4-FFF2-40B4-BE49-F238E27FC236}">
                <a16:creationId xmlns:a16="http://schemas.microsoft.com/office/drawing/2014/main" id="{C0C2319D-33C5-A467-259D-C14A27362E6C}"/>
              </a:ext>
            </a:extLst>
          </p:cNvPr>
          <p:cNvSpPr>
            <a:spLocks noGrp="1"/>
          </p:cNvSpPr>
          <p:nvPr>
            <p:ph type="title"/>
          </p:nvPr>
        </p:nvSpPr>
        <p:spPr>
          <a:xfrm>
            <a:off x="298877" y="2520352"/>
            <a:ext cx="8521200" cy="2336653"/>
          </a:xfrm>
        </p:spPr>
        <p:txBody>
          <a:bodyPr/>
          <a:lstStyle/>
          <a:p>
            <a:r>
              <a:rPr lang="en-US" sz="2400"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What happened that citizens of the former eastern bloc have undergone such radical reversal with their relationship with time, suddenly dropping their future oriented revolutionary sense of future and transforming themselves into past-oriented beings with a sense of loss or even longing for the bygone era?</a:t>
            </a:r>
            <a:br>
              <a:rPr lang="cs-CZ" sz="2400" kern="100" dirty="0">
                <a:effectLst/>
                <a:latin typeface="Aptos" panose="020B0004020202020204" pitchFamily="34" charset="0"/>
                <a:ea typeface="Aptos" panose="020B0004020202020204" pitchFamily="34" charset="0"/>
                <a:cs typeface="Times New Roman" panose="02020603050405020304" pitchFamily="18" charset="0"/>
              </a:rPr>
            </a:br>
            <a:endParaRPr lang="cs-CZ" sz="2400" dirty="0"/>
          </a:p>
        </p:txBody>
      </p:sp>
      <p:sp>
        <p:nvSpPr>
          <p:cNvPr id="7" name="Podnadpis 6">
            <a:extLst>
              <a:ext uri="{FF2B5EF4-FFF2-40B4-BE49-F238E27FC236}">
                <a16:creationId xmlns:a16="http://schemas.microsoft.com/office/drawing/2014/main" id="{746738A3-0DDA-28C5-42F5-519972D6358C}"/>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2230506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5DC641E-5136-A0BA-CCC6-75C9D04FDC24}"/>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A03CB9D2-D0EF-0B2F-7C1A-E6F0F272F6A9}"/>
              </a:ext>
            </a:extLst>
          </p:cNvPr>
          <p:cNvSpPr>
            <a:spLocks noGrp="1"/>
          </p:cNvSpPr>
          <p:nvPr>
            <p:ph type="sldNum" sz="quarter" idx="11"/>
          </p:nvPr>
        </p:nvSpPr>
        <p:spPr/>
        <p:txBody>
          <a:bodyPr/>
          <a:lstStyle/>
          <a:p>
            <a:fld id="{0DE708CC-0C3F-4567-9698-B54C0F35BD31}" type="slidenum">
              <a:rPr lang="cs-CZ" altLang="cs-CZ" smtClean="0"/>
              <a:pPr/>
              <a:t>9</a:t>
            </a:fld>
            <a:endParaRPr lang="cs-CZ" altLang="cs-CZ" dirty="0"/>
          </a:p>
        </p:txBody>
      </p:sp>
      <p:sp>
        <p:nvSpPr>
          <p:cNvPr id="6" name="Nadpis 5">
            <a:extLst>
              <a:ext uri="{FF2B5EF4-FFF2-40B4-BE49-F238E27FC236}">
                <a16:creationId xmlns:a16="http://schemas.microsoft.com/office/drawing/2014/main" id="{5C18BAB1-A011-C961-777D-1B88CE12411A}"/>
              </a:ext>
            </a:extLst>
          </p:cNvPr>
          <p:cNvSpPr>
            <a:spLocks noGrp="1"/>
          </p:cNvSpPr>
          <p:nvPr>
            <p:ph type="title"/>
          </p:nvPr>
        </p:nvSpPr>
        <p:spPr>
          <a:xfrm>
            <a:off x="540000" y="399367"/>
            <a:ext cx="8064900" cy="451576"/>
          </a:xfrm>
        </p:spPr>
        <p:txBody>
          <a:bodyPr/>
          <a:lstStyle/>
          <a:p>
            <a:r>
              <a:rPr lang="cs-CZ" dirty="0" err="1"/>
              <a:t>The</a:t>
            </a:r>
            <a:r>
              <a:rPr lang="cs-CZ" dirty="0"/>
              <a:t> emergence </a:t>
            </a:r>
            <a:r>
              <a:rPr lang="cs-CZ" dirty="0" err="1"/>
              <a:t>of</a:t>
            </a:r>
            <a:r>
              <a:rPr lang="cs-CZ" dirty="0"/>
              <a:t> post-</a:t>
            </a:r>
            <a:r>
              <a:rPr lang="cs-CZ" dirty="0" err="1"/>
              <a:t>socialist</a:t>
            </a:r>
            <a:r>
              <a:rPr lang="cs-CZ" dirty="0"/>
              <a:t> </a:t>
            </a:r>
            <a:r>
              <a:rPr lang="cs-CZ" dirty="0" err="1"/>
              <a:t>nostalgia</a:t>
            </a:r>
            <a:endParaRPr lang="cs-CZ" dirty="0"/>
          </a:p>
        </p:txBody>
      </p:sp>
      <p:sp>
        <p:nvSpPr>
          <p:cNvPr id="7" name="Zástupný obsah 6">
            <a:extLst>
              <a:ext uri="{FF2B5EF4-FFF2-40B4-BE49-F238E27FC236}">
                <a16:creationId xmlns:a16="http://schemas.microsoft.com/office/drawing/2014/main" id="{41D43BDD-2C92-7582-FED2-ED9755977BC8}"/>
              </a:ext>
            </a:extLst>
          </p:cNvPr>
          <p:cNvSpPr>
            <a:spLocks noGrp="1"/>
          </p:cNvSpPr>
          <p:nvPr>
            <p:ph idx="1"/>
          </p:nvPr>
        </p:nvSpPr>
        <p:spPr>
          <a:xfrm>
            <a:off x="540000" y="1026985"/>
            <a:ext cx="8064900" cy="4139998"/>
          </a:xfrm>
        </p:spPr>
        <p:txBody>
          <a:bodyPr/>
          <a:lstStyle/>
          <a:p>
            <a:pPr marL="396900" indent="-342900">
              <a:buFont typeface="+mj-lt"/>
              <a:buAutoNum type="arabicPeriod"/>
            </a:pPr>
            <a:r>
              <a:rPr lang="en-US" sz="1800" dirty="0">
                <a:solidFill>
                  <a:srgbClr val="000000"/>
                </a:solidFill>
                <a:latin typeface="Times New Roman" panose="02020603050405020304" pitchFamily="18" charset="0"/>
                <a:ea typeface="Aptos" panose="020B0004020202020204" pitchFamily="34" charset="0"/>
              </a:rPr>
              <a:t>P</a:t>
            </a:r>
            <a:r>
              <a:rPr lang="en-US" sz="1800" kern="0" dirty="0">
                <a:solidFill>
                  <a:srgbClr val="000000"/>
                </a:solidFill>
                <a:effectLst/>
                <a:latin typeface="Times New Roman" panose="02020603050405020304" pitchFamily="18" charset="0"/>
                <a:ea typeface="Aptos" panose="020B0004020202020204" pitchFamily="34" charset="0"/>
              </a:rPr>
              <a:t>olitically motivated readings of recent history, which downplay the hardships of life under communism</a:t>
            </a:r>
          </a:p>
          <a:p>
            <a:pPr marL="396900" indent="-342900">
              <a:buFont typeface="+mj-lt"/>
              <a:buAutoNum type="arabicPeriod"/>
            </a:pPr>
            <a:r>
              <a:rPr lang="en-US" sz="1800" kern="0" dirty="0">
                <a:solidFill>
                  <a:srgbClr val="000000"/>
                </a:solidFill>
                <a:effectLst/>
                <a:latin typeface="Times New Roman" panose="02020603050405020304" pitchFamily="18" charset="0"/>
                <a:ea typeface="Aptos" panose="020B0004020202020204" pitchFamily="34" charset="0"/>
              </a:rPr>
              <a:t>Commercially repacked symbols and products of the bygone era</a:t>
            </a:r>
            <a:endParaRPr lang="en-US" sz="1800" dirty="0">
              <a:solidFill>
                <a:srgbClr val="000000"/>
              </a:solidFill>
              <a:latin typeface="Times New Roman" panose="02020603050405020304" pitchFamily="18" charset="0"/>
              <a:ea typeface="Aptos" panose="020B0004020202020204" pitchFamily="34" charset="0"/>
            </a:endParaRPr>
          </a:p>
          <a:p>
            <a:pPr marL="396900" indent="-342900">
              <a:buFont typeface="+mj-lt"/>
              <a:buAutoNum type="arabicPeriod"/>
            </a:pPr>
            <a:r>
              <a:rPr lang="en-US" sz="1800"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Grass-root reactions to the hasty rejections of all things socialist after 1989</a:t>
            </a:r>
            <a:endParaRPr lang="cs-CZ" sz="1800" kern="100" dirty="0">
              <a:effectLst/>
              <a:latin typeface="Aptos" panose="020B0004020202020204" pitchFamily="34" charset="0"/>
              <a:ea typeface="Aptos" panose="020B0004020202020204" pitchFamily="34" charset="0"/>
              <a:cs typeface="Times New Roman" panose="02020603050405020304" pitchFamily="18" charset="0"/>
            </a:endParaRPr>
          </a:p>
          <a:p>
            <a:pPr marL="396900" indent="-342900">
              <a:buFont typeface="+mj-lt"/>
              <a:buAutoNum type="arabicPeriod"/>
            </a:pPr>
            <a:r>
              <a:rPr lang="en-US" sz="1800" kern="0" dirty="0">
                <a:solidFill>
                  <a:srgbClr val="000000"/>
                </a:solidFill>
                <a:effectLst/>
                <a:latin typeface="Times New Roman" panose="02020603050405020304" pitchFamily="18" charset="0"/>
                <a:ea typeface="Aptos" panose="020B0004020202020204" pitchFamily="34" charset="0"/>
              </a:rPr>
              <a:t>Growing economic uncertainty and social disparities brought by economic liberalization</a:t>
            </a:r>
          </a:p>
          <a:p>
            <a:pPr marL="54000" indent="0">
              <a:buNone/>
            </a:pPr>
            <a:r>
              <a:rPr lang="en-US" sz="1800" b="1" kern="0" dirty="0">
                <a:solidFill>
                  <a:srgbClr val="000000"/>
                </a:solidFill>
                <a:effectLst/>
                <a:latin typeface="Times New Roman" panose="02020603050405020304" pitchFamily="18" charset="0"/>
                <a:ea typeface="Aptos" panose="020B0004020202020204" pitchFamily="34" charset="0"/>
              </a:rPr>
              <a:t>&gt;&gt; nostalgic practices are heterogenous, polysemic and can articulate a range of different attitude to the past</a:t>
            </a:r>
          </a:p>
          <a:p>
            <a:pPr marL="54000" indent="0">
              <a:buNone/>
            </a:pPr>
            <a:endParaRPr lang="en-US" sz="1800" b="1" kern="0" dirty="0">
              <a:solidFill>
                <a:srgbClr val="000000"/>
              </a:solidFill>
              <a:effectLst/>
              <a:latin typeface="Times New Roman" panose="02020603050405020304" pitchFamily="18" charset="0"/>
              <a:ea typeface="Aptos" panose="020B0004020202020204" pitchFamily="34" charset="0"/>
            </a:endParaRPr>
          </a:p>
          <a:p>
            <a:pPr marL="54000" indent="0">
              <a:buNone/>
            </a:pPr>
            <a:r>
              <a:rPr lang="en-US" sz="1800" u="sng" dirty="0">
                <a:solidFill>
                  <a:srgbClr val="000000"/>
                </a:solidFill>
                <a:latin typeface="Times New Roman" panose="02020603050405020304" pitchFamily="18" charset="0"/>
              </a:rPr>
              <a:t>There are several types of post-socialist nostalgia:</a:t>
            </a:r>
          </a:p>
          <a:p>
            <a:pPr marL="396900" indent="-342900" algn="just">
              <a:buFont typeface="+mj-lt"/>
              <a:buAutoNum type="arabi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Temporal orientations – restorative nostalgia X reflective nostalgia</a:t>
            </a:r>
            <a:endParaRPr lang="cs-CZ" sz="1800" kern="100" dirty="0">
              <a:effectLst/>
              <a:latin typeface="Aptos" panose="020B0004020202020204" pitchFamily="34" charset="0"/>
              <a:ea typeface="Aptos" panose="020B0004020202020204" pitchFamily="34" charset="0"/>
              <a:cs typeface="Times New Roman" panose="02020603050405020304" pitchFamily="18" charset="0"/>
            </a:endParaRPr>
          </a:p>
          <a:p>
            <a:pPr marL="396900" indent="-342900" algn="just">
              <a:buFont typeface="+mj-lt"/>
              <a:buAutoNum type="arabi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Forms of expression</a:t>
            </a:r>
            <a:endParaRPr lang="cs-CZ" sz="1800" kern="100" dirty="0">
              <a:effectLst/>
              <a:latin typeface="Aptos" panose="020B0004020202020204" pitchFamily="34" charset="0"/>
              <a:ea typeface="Aptos" panose="020B0004020202020204" pitchFamily="34" charset="0"/>
              <a:cs typeface="Times New Roman" panose="02020603050405020304" pitchFamily="18" charset="0"/>
            </a:endParaRPr>
          </a:p>
          <a:p>
            <a:pPr marL="396900" indent="-342900" algn="just">
              <a:buFont typeface="+mj-lt"/>
              <a:buAutoNum type="arabi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Political uses</a:t>
            </a:r>
          </a:p>
          <a:p>
            <a:pPr marL="396900" indent="-342900" algn="just">
              <a:buFont typeface="+mj-lt"/>
              <a:buAutoNum type="arabi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dirty="0">
                <a:solidFill>
                  <a:srgbClr val="000000"/>
                </a:solidFill>
                <a:latin typeface="Times New Roman" panose="02020603050405020304" pitchFamily="18" charset="0"/>
                <a:cs typeface="Times New Roman" panose="02020603050405020304" pitchFamily="18" charset="0"/>
              </a:rPr>
              <a:t>Economic motivations </a:t>
            </a:r>
            <a:endParaRPr lang="en-US" sz="1800" dirty="0">
              <a:solidFill>
                <a:srgbClr val="000000"/>
              </a:solidFill>
              <a:latin typeface="Times New Roman" panose="02020603050405020304" pitchFamily="18" charset="0"/>
            </a:endParaRPr>
          </a:p>
          <a:p>
            <a:pPr marL="54000" indent="0">
              <a:buNone/>
            </a:pPr>
            <a:endParaRPr lang="cs-CZ" b="1" dirty="0"/>
          </a:p>
        </p:txBody>
      </p:sp>
    </p:spTree>
    <p:extLst>
      <p:ext uri="{BB962C8B-B14F-4D97-AF65-F5344CB8AC3E}">
        <p14:creationId xmlns:p14="http://schemas.microsoft.com/office/powerpoint/2010/main" val="2875128424"/>
      </p:ext>
    </p:extLst>
  </p:cSld>
  <p:clrMapOvr>
    <a:masterClrMapping/>
  </p:clrMapOvr>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arts-prezentace-4-3-cz.potx" id="{369CEB4C-E91F-4A32-A7FB-60CC82C16FB7}" vid="{B01A3F6A-DAFA-4AB8-A137-0087E8B1444E}"/>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Prezentace_MU_CZ</Template>
  <TotalTime>1990</TotalTime>
  <Words>1370</Words>
  <Application>Microsoft Macintosh PowerPoint</Application>
  <PresentationFormat>Předvádění na obrazovce (4:3)</PresentationFormat>
  <Paragraphs>141</Paragraphs>
  <Slides>23</Slides>
  <Notes>0</Notes>
  <HiddenSlides>0</HiddenSlides>
  <MMClips>1</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23</vt:i4>
      </vt:variant>
    </vt:vector>
  </HeadingPairs>
  <TitlesOfParts>
    <vt:vector size="30" baseType="lpstr">
      <vt:lpstr>Aptos</vt:lpstr>
      <vt:lpstr>Arial</vt:lpstr>
      <vt:lpstr>Helvetica Neue</vt:lpstr>
      <vt:lpstr>Tahoma</vt:lpstr>
      <vt:lpstr>Times New Roman</vt:lpstr>
      <vt:lpstr>Wingdings</vt:lpstr>
      <vt:lpstr>Prezentace_MU_CZ</vt:lpstr>
      <vt:lpstr>History of Central European Culture III CMAa12</vt:lpstr>
      <vt:lpstr>Prezentace aplikace PowerPoint</vt:lpstr>
      <vt:lpstr>Cultural Memory</vt:lpstr>
      <vt:lpstr>Prezentace aplikace PowerPoint</vt:lpstr>
      <vt:lpstr>Nostalgia as a part of postmodernism</vt:lpstr>
      <vt:lpstr>What, if anything, makes post-socialist nostalgia specific and distinct vis-a-vis other incarnations of mediated longing for the past? </vt:lpstr>
      <vt:lpstr>Post-socialist nostalgia</vt:lpstr>
      <vt:lpstr>What happened that citizens of the former eastern bloc have undergone such radical reversal with their relationship with time, suddenly dropping their future oriented revolutionary sense of future and transforming themselves into past-oriented beings with a sense of loss or even longing for the bygone era? </vt:lpstr>
      <vt:lpstr>The emergence of post-socialist nostalgia</vt:lpstr>
      <vt:lpstr>Ostalgia </vt:lpstr>
      <vt:lpstr>Ostalgie</vt:lpstr>
      <vt:lpstr>Good Bye, Lenin! (2003, r. Wolfgang Becker)</vt:lpstr>
      <vt:lpstr>Good Bye, Lenin! (2003, r. Wolfgang Becker) trailer </vt:lpstr>
      <vt:lpstr>Ostalgic Television – new formats</vt:lpstr>
      <vt:lpstr>Prezentace aplikace PowerPoint</vt:lpstr>
      <vt:lpstr>Prezentace aplikace PowerPoint</vt:lpstr>
      <vt:lpstr>Ostalgia – characteristics</vt:lpstr>
      <vt:lpstr>Prezentace aplikace PowerPoint</vt:lpstr>
      <vt:lpstr>The end of ostalgia?</vt:lpstr>
      <vt:lpstr>Critical portrayals of recent past</vt:lpstr>
      <vt:lpstr>Critical portrayals of recent past</vt:lpstr>
      <vt:lpstr>Prezentace aplikace PowerPoint</vt:lpstr>
      <vt:lpstr>Possible 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Paměť a nostalgie v audiovizuálních průmyslech  FAVh033</dc:title>
  <dc:creator>Šárka Gmiterková</dc:creator>
  <cp:lastModifiedBy>Šárka Gmiterková</cp:lastModifiedBy>
  <cp:revision>17</cp:revision>
  <dcterms:created xsi:type="dcterms:W3CDTF">2021-04-20T14:06:30Z</dcterms:created>
  <dcterms:modified xsi:type="dcterms:W3CDTF">2024-05-13T05:03:31Z</dcterms:modified>
</cp:coreProperties>
</file>