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8" r:id="rId5"/>
    <p:sldId id="260" r:id="rId6"/>
    <p:sldId id="267" r:id="rId7"/>
    <p:sldId id="259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6" d="100"/>
          <a:sy n="66" d="100"/>
        </p:scale>
        <p:origin x="5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NaOCDZRRI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ACB0-6078-43D6-87FD-5FD0BE836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AZERBAIJAN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F141F-B451-49E9-811A-80FBC7FD5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Politics vs. Human Rights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050C3-5B9C-49F0-820A-6951A0ED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07" y="2926080"/>
            <a:ext cx="3372114" cy="27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0D4D-621E-4302-ACAB-0EF3404E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COP 29</a:t>
            </a:r>
            <a:br>
              <a:rPr lang="pl-PL" dirty="0"/>
            </a:br>
            <a:br>
              <a:rPr lang="pl-PL" dirty="0"/>
            </a:br>
            <a:r>
              <a:rPr lang="pl-PL" dirty="0"/>
              <a:t>Nov 2024</a:t>
            </a:r>
            <a:br>
              <a:rPr lang="pl-PL" dirty="0"/>
            </a:br>
            <a:r>
              <a:rPr lang="pl-PL" dirty="0"/>
              <a:t>Baku, AZ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FC5E-E745-4548-BAD5-890BCF03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E631A-1309-4CE5-BF9C-628E4169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48" y="873252"/>
            <a:ext cx="5251178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135E-958C-4AB8-BF78-ED6929F2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Questions?</a:t>
            </a:r>
            <a:br>
              <a:rPr lang="pl-PL" dirty="0"/>
            </a:br>
            <a:br>
              <a:rPr lang="pl-PL" dirty="0"/>
            </a:br>
            <a:r>
              <a:rPr lang="pl-PL" dirty="0"/>
              <a:t>Thanks for listening!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DD1FB4-1A08-4477-A0DC-F1426015C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896504"/>
            <a:ext cx="7315200" cy="5055466"/>
          </a:xfrm>
        </p:spPr>
      </p:pic>
    </p:spTree>
    <p:extLst>
      <p:ext uri="{BB962C8B-B14F-4D97-AF65-F5344CB8AC3E}">
        <p14:creationId xmlns:p14="http://schemas.microsoft.com/office/powerpoint/2010/main" val="37495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A975-B141-4640-847B-DB0EBB79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B2A9-AF76-4C5A-8863-9C739D51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0" y="725864"/>
            <a:ext cx="6406770" cy="27031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Azerbaijan</a:t>
            </a:r>
            <a:r>
              <a:rPr lang="en-US" dirty="0"/>
              <a:t> is located in the South Caucasus region, between Russia and Iran</a:t>
            </a:r>
          </a:p>
          <a:p>
            <a:r>
              <a:rPr lang="en-US" dirty="0"/>
              <a:t>Azerbaijan is a Muslim-majority yet </a:t>
            </a:r>
            <a:r>
              <a:rPr lang="en-US" dirty="0" err="1"/>
              <a:t>politicall</a:t>
            </a:r>
            <a:r>
              <a:rPr lang="pl-PL" dirty="0"/>
              <a:t>y</a:t>
            </a:r>
            <a:r>
              <a:rPr lang="en-US" dirty="0"/>
              <a:t> secular country</a:t>
            </a:r>
            <a:endParaRPr lang="pl-PL" dirty="0"/>
          </a:p>
          <a:p>
            <a:r>
              <a:rPr lang="pl-PL" dirty="0"/>
              <a:t>Main military &amp; political ally: Turkey</a:t>
            </a:r>
            <a:endParaRPr lang="en-US" dirty="0"/>
          </a:p>
          <a:p>
            <a:r>
              <a:rPr lang="en-US" dirty="0"/>
              <a:t>Rich in natural resources of gas and oil</a:t>
            </a:r>
          </a:p>
          <a:p>
            <a:r>
              <a:rPr lang="en-US" dirty="0"/>
              <a:t>Universal suffrage introduced in 1919</a:t>
            </a:r>
            <a:endParaRPr lang="pl-PL" dirty="0"/>
          </a:p>
          <a:p>
            <a:r>
              <a:rPr lang="pl-PL" dirty="0"/>
              <a:t>Currently in peace process with Armenia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9DD4597-9066-4CF2-9D2C-2EDAF24C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345" y="3287193"/>
            <a:ext cx="5802338" cy="31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5886-5E36-42F3-AA4B-A6AF6D81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Quick Facts</a:t>
            </a:r>
            <a:br>
              <a:rPr lang="pl-PL" dirty="0"/>
            </a:br>
            <a:r>
              <a:rPr lang="pl-PL" dirty="0"/>
              <a:t>on</a:t>
            </a:r>
            <a:br>
              <a:rPr lang="pl-PL" dirty="0"/>
            </a:br>
            <a:r>
              <a:rPr lang="pl-PL" dirty="0"/>
              <a:t>fundamental freedoms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847C4-5220-47CD-A5BF-06F0AF7CC79D}"/>
              </a:ext>
            </a:extLst>
          </p:cNvPr>
          <p:cNvSpPr txBox="1"/>
          <p:nvPr/>
        </p:nvSpPr>
        <p:spPr>
          <a:xfrm>
            <a:off x="5054769" y="646707"/>
            <a:ext cx="53355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151st</a:t>
            </a:r>
            <a:r>
              <a:rPr lang="pl-PL" dirty="0"/>
              <a:t> on the last World Press Freedom Index – 29th worst in the world (between Bahrain and Egypt)</a:t>
            </a:r>
          </a:p>
          <a:p>
            <a:endParaRPr lang="pl-PL" dirty="0"/>
          </a:p>
          <a:p>
            <a:r>
              <a:rPr lang="pl-PL" dirty="0"/>
              <a:t>Rated „</a:t>
            </a:r>
            <a:r>
              <a:rPr lang="pl-PL" b="1" dirty="0"/>
              <a:t>not free</a:t>
            </a:r>
            <a:r>
              <a:rPr lang="pl-PL" dirty="0"/>
              <a:t>” in the annual Freedom in the World Index by Freedom House</a:t>
            </a:r>
          </a:p>
          <a:p>
            <a:endParaRPr lang="pl-PL" dirty="0"/>
          </a:p>
          <a:p>
            <a:r>
              <a:rPr lang="pl-PL" b="1" dirty="0"/>
              <a:t>37 out of 100 </a:t>
            </a:r>
            <a:r>
              <a:rPr lang="pl-PL" dirty="0"/>
              <a:t>points in Freedom of the Net Index (unfree)</a:t>
            </a:r>
          </a:p>
          <a:p>
            <a:endParaRPr lang="pl-PL" dirty="0"/>
          </a:p>
          <a:p>
            <a:r>
              <a:rPr lang="pl-PL" dirty="0"/>
              <a:t>No free election since early nineties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52ED72-E582-4513-8777-FD37A2E1D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769" y="3616959"/>
            <a:ext cx="4890910" cy="2751137"/>
          </a:xfrm>
        </p:spPr>
      </p:pic>
    </p:spTree>
    <p:extLst>
      <p:ext uri="{BB962C8B-B14F-4D97-AF65-F5344CB8AC3E}">
        <p14:creationId xmlns:p14="http://schemas.microsoft.com/office/powerpoint/2010/main" val="224027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B0C5-8FB7-442A-8876-6B8C5FBE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Political prisoners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288 people</a:t>
            </a:r>
            <a:br>
              <a:rPr lang="pl-PL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825495-449E-4A08-9E57-E43B74B02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321" y="3572067"/>
            <a:ext cx="5413300" cy="237624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6DD55-5685-4831-8B50-8DFBC87A8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008" y="4274437"/>
            <a:ext cx="2667535" cy="1673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7B309A-F8C5-4E65-A320-48F3B52B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040" y="2388284"/>
            <a:ext cx="2493468" cy="1795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F91535-9A89-4EB6-A02A-6F9809F4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652" y="3511358"/>
            <a:ext cx="2548029" cy="1600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D23E7D-A7DE-4B79-B5FF-F8DAF3F6F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134" y="903472"/>
            <a:ext cx="2461279" cy="1384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5C2702-7B3F-42AC-9E05-0EA5C8866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189" y="1134027"/>
            <a:ext cx="3393735" cy="2438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545305-866E-4AF4-8F32-3CD2B04ED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2339" y="2032758"/>
            <a:ext cx="2091282" cy="13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29E3-0024-4FB4-946C-6F030534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Eastern Partnership</a:t>
            </a:r>
            <a:br>
              <a:rPr lang="pl-PL" dirty="0"/>
            </a:br>
            <a:r>
              <a:rPr lang="pl-PL" dirty="0"/>
              <a:t>(AZ, AR, BEL,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B4129-DD85-4891-ABA4-C8C24E175946}"/>
              </a:ext>
            </a:extLst>
          </p:cNvPr>
          <p:cNvSpPr txBox="1"/>
          <p:nvPr/>
        </p:nvSpPr>
        <p:spPr>
          <a:xfrm>
            <a:off x="3799002" y="791852"/>
            <a:ext cx="748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Azerbaijan is the only country among EaP states (excluding Belarus) where the situation of civil society has dramatically worsened since the launch of the program in 2009.</a:t>
            </a:r>
          </a:p>
          <a:p>
            <a:endParaRPr lang="pl-PL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3F76535-F339-4BAA-B8D7-9B4FD837D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0404" y="2669487"/>
            <a:ext cx="5344998" cy="339666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71B5CB-7725-41EF-8CD4-92FF08F62243}"/>
              </a:ext>
            </a:extLst>
          </p:cNvPr>
          <p:cNvSpPr txBox="1"/>
          <p:nvPr/>
        </p:nvSpPr>
        <p:spPr>
          <a:xfrm>
            <a:off x="3799002" y="1912775"/>
            <a:ext cx="732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Unlike all other EaP states, Azerbaijan has not updated the main agreement with the EU since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7A6F-E813-4C4B-ADB2-63E18944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Azerbaijan as organizer of major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9D4B-8795-403C-AA2B-362BA001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08" y="314960"/>
            <a:ext cx="7315200" cy="5120640"/>
          </a:xfrm>
        </p:spPr>
        <p:txBody>
          <a:bodyPr/>
          <a:lstStyle/>
          <a:p>
            <a:r>
              <a:rPr lang="pl-PL" dirty="0"/>
              <a:t>2015 Baku European Games</a:t>
            </a:r>
          </a:p>
          <a:p>
            <a:r>
              <a:rPr lang="pl-PL" dirty="0"/>
              <a:t>Since 2017, Grand Prix Azerbaijan in Formula 1</a:t>
            </a:r>
          </a:p>
          <a:p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D5B51-7DD2-4BB5-96E0-65330AF8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78" y="3220720"/>
            <a:ext cx="2819521" cy="294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F752C-2B02-4C13-AB50-097FF455E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930" y="3997960"/>
            <a:ext cx="3687536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2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24E6-D774-4AA5-AEC8-0522321F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Azerbaijan in Europe: Energy partnership vs. values</a:t>
            </a:r>
            <a:br>
              <a:rPr lang="pl-P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35CB-4647-4C0E-8A8C-AA1C887D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Ursula von der Leyen, President of the European Commission (2022)</a:t>
            </a:r>
          </a:p>
          <a:p>
            <a:pPr marL="0" indent="0">
              <a:buNone/>
            </a:pPr>
            <a:r>
              <a:rPr lang="pl-PL" dirty="0"/>
              <a:t>„Azerbaijan is </a:t>
            </a:r>
            <a:r>
              <a:rPr lang="en-US" dirty="0"/>
              <a:t>a key partner in our efforts to move away from Russian fossil fuels</a:t>
            </a:r>
            <a:r>
              <a:rPr lang="pl-PL" dirty="0"/>
              <a:t>.”</a:t>
            </a:r>
          </a:p>
          <a:p>
            <a:pPr marL="0" indent="0">
              <a:buNone/>
            </a:pPr>
            <a:r>
              <a:rPr lang="pl-PL" dirty="0"/>
              <a:t>„Azerbaijan is a reliable partner..”</a:t>
            </a:r>
          </a:p>
          <a:p>
            <a:pPr marL="0" indent="0">
              <a:buNone/>
            </a:pPr>
            <a:r>
              <a:rPr lang="pl-PL"/>
              <a:t>Peace as a priority for Brussel</a:t>
            </a:r>
            <a:r>
              <a:rPr lang="pl-PL" dirty="0"/>
              <a:t>s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FB09D-5693-4463-BC8A-377A439C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622" y="3605702"/>
            <a:ext cx="4591063" cy="22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3B75-3221-4D3C-9027-AE292A8F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Council of Europe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1B36DE-70DE-4E03-AD48-880735116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560" y="3224479"/>
            <a:ext cx="4294212" cy="286114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5EFB05-61B9-4DD7-89FB-82A011F0D545}"/>
              </a:ext>
            </a:extLst>
          </p:cNvPr>
          <p:cNvSpPr txBox="1"/>
          <p:nvPr/>
        </p:nvSpPr>
        <p:spPr>
          <a:xfrm>
            <a:off x="3662011" y="838985"/>
            <a:ext cx="6339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Azerbaijan joined CoE in 2001</a:t>
            </a:r>
          </a:p>
          <a:p>
            <a:endParaRPr lang="pl-PL" dirty="0"/>
          </a:p>
          <a:p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In the years 2012-2016 it caused a caviar diplomacy scandal</a:t>
            </a:r>
          </a:p>
          <a:p>
            <a:endParaRPr lang="pl-PL" dirty="0"/>
          </a:p>
          <a:p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2012 Strasser report on political prisoners rejected in PACE vote</a:t>
            </a:r>
          </a:p>
          <a:p>
            <a:endParaRPr lang="pl-PL" dirty="0"/>
          </a:p>
          <a:p>
            <a:r>
              <a:rPr lang="pl-PL" dirty="0">
                <a:hlinkClick r:id="rId3"/>
              </a:rPr>
              <a:t>The Caviar Connection trailer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14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ABE8-391A-4E6D-BA5C-FE5D6708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Council of Europe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774A3C-CFE2-4644-B527-A51414B6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245" y="2265873"/>
            <a:ext cx="6602511" cy="371721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C43485-4366-443B-A293-C35E45741616}"/>
              </a:ext>
            </a:extLst>
          </p:cNvPr>
          <p:cNvSpPr txBox="1"/>
          <p:nvPr/>
        </p:nvSpPr>
        <p:spPr>
          <a:xfrm>
            <a:off x="4025245" y="1376313"/>
            <a:ext cx="69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Azerbaijani delegation has been suspended from PACE in 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483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6859</TotalTime>
  <Words>322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Corbel</vt:lpstr>
      <vt:lpstr>Wingdings</vt:lpstr>
      <vt:lpstr>Wingdings 2</vt:lpstr>
      <vt:lpstr>Frame</vt:lpstr>
      <vt:lpstr>AZERBAIJAN</vt:lpstr>
      <vt:lpstr>Quick facts</vt:lpstr>
      <vt:lpstr>Quick Facts on fundamental freedoms</vt:lpstr>
      <vt:lpstr>Political prisoners  288 people </vt:lpstr>
      <vt:lpstr>Eastern Partnership (AZ, AR, BEL, </vt:lpstr>
      <vt:lpstr>Azerbaijan as organizer of major events</vt:lpstr>
      <vt:lpstr>Azerbaijan in Europe: Energy partnership vs. values </vt:lpstr>
      <vt:lpstr>Council of Europe</vt:lpstr>
      <vt:lpstr>Council of Europe</vt:lpstr>
      <vt:lpstr>COP 29  Nov 2024 Baku, AZ</vt:lpstr>
      <vt:lpstr>Questions?  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2023</dc:title>
  <dc:creator>Zamejc Anna</dc:creator>
  <cp:lastModifiedBy>Zamejc Anna</cp:lastModifiedBy>
  <cp:revision>26</cp:revision>
  <dcterms:created xsi:type="dcterms:W3CDTF">2023-11-22T09:11:27Z</dcterms:created>
  <dcterms:modified xsi:type="dcterms:W3CDTF">2024-04-11T13:21:21Z</dcterms:modified>
</cp:coreProperties>
</file>