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66" r:id="rId3"/>
    <p:sldId id="314" r:id="rId4"/>
    <p:sldId id="257" r:id="rId5"/>
    <p:sldId id="288" r:id="rId6"/>
    <p:sldId id="289" r:id="rId7"/>
    <p:sldId id="507" r:id="rId8"/>
    <p:sldId id="303" r:id="rId9"/>
    <p:sldId id="291" r:id="rId10"/>
    <p:sldId id="529" r:id="rId11"/>
    <p:sldId id="294" r:id="rId12"/>
    <p:sldId id="321" r:id="rId13"/>
    <p:sldId id="319" r:id="rId14"/>
    <p:sldId id="318" r:id="rId15"/>
    <p:sldId id="476" r:id="rId16"/>
    <p:sldId id="475" r:id="rId17"/>
    <p:sldId id="473" r:id="rId18"/>
    <p:sldId id="533" r:id="rId19"/>
    <p:sldId id="263" r:id="rId20"/>
    <p:sldId id="532" r:id="rId21"/>
    <p:sldId id="328" r:id="rId22"/>
    <p:sldId id="316" r:id="rId2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4285" cy="4983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48636" y="0"/>
            <a:ext cx="2944285" cy="4983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4D22EFB-6642-46B8-984B-DF8D262DB745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096" y="1241426"/>
            <a:ext cx="5956301" cy="3351211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79454" y="4779486"/>
            <a:ext cx="5435595" cy="39104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33096"/>
            <a:ext cx="2944285" cy="4983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B744345-CA46-4DE9-8A47-214BC4E903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/>
              <a:t>It is remarkably resilient</a:t>
            </a:r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00C90D-02EF-44EF-8120-EE16242B6CB3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992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1A7DA7-7D7A-4094-90FF-115FD781549F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23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lvl="0"/>
            <a:endParaRPr lang="en-GB" dirty="0">
              <a:latin typeface="Arial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926690-5DEF-49FD-83D0-04C85A44A1FB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62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735664-8F4C-45E7-88E5-0E1561A709F2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64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18A3F3-CECE-4B2F-8E55-F4501DF64CDF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74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D25CB3-78B1-48E3-97A3-A9AA44EF73C4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60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386A58-8A7D-405F-8A10-F28C0C355566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62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 dirty="0"/>
              <a:t>Transformation of state capture to kleptocapture (Kaufman)</a:t>
            </a:r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306D9E-4077-434F-A6A3-516C1D003822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CC1C53-A2F0-4708-8CEE-581BDC1303AC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65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981610-76DC-4811-848D-C35A5B14723B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4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9A4DB9-2C02-4061-BAC5-032EA86DE11D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77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8636" y="9433096"/>
            <a:ext cx="2944285" cy="49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6E33E3-859E-430F-8BFA-ECF095540DBA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1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B8008E-93EE-4245-999E-A5C43F82D007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556F60-179B-4CB6-93EE-5A21FC643C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74A85-3296-4F4B-86E1-A731F275A058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5FEE94-ED64-4914-B99B-2C8F7514A6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C27E8-BEB6-46E8-8E65-862EA4487A3F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9F098C-2037-44EE-940F-EA3479E4D7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719998" y="1651004"/>
            <a:ext cx="3359999" cy="393700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ga-IE" cap="all">
                <a:solidFill>
                  <a:srgbClr val="00ABE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571500"/>
            <a:ext cx="8449732" cy="795335"/>
          </a:xfrm>
        </p:spPr>
        <p:txBody>
          <a:bodyPr lIns="0" tIns="0" rIns="0" bIns="0"/>
          <a:lstStyle>
            <a:lvl1pPr>
              <a:defRPr lang="ga-IE">
                <a:solidFill>
                  <a:srgbClr val="00ABE2"/>
                </a:solidFill>
              </a:defRPr>
            </a:lvl1pPr>
          </a:lstStyle>
          <a:p>
            <a:pPr lvl="0"/>
            <a:r>
              <a:rPr lang="ga-IE"/>
              <a:t>Click to edit Master title style</a:t>
            </a:r>
            <a:endParaRPr lang="en-US"/>
          </a:p>
        </p:txBody>
      </p:sp>
      <p:cxnSp>
        <p:nvCxnSpPr>
          <p:cNvPr id="4" name="Straight Connector 14"/>
          <p:cNvCxnSpPr/>
          <p:nvPr/>
        </p:nvCxnSpPr>
        <p:spPr>
          <a:xfrm>
            <a:off x="719998" y="608011"/>
            <a:ext cx="7248001" cy="1592"/>
          </a:xfrm>
          <a:prstGeom prst="straightConnector1">
            <a:avLst/>
          </a:prstGeom>
          <a:noFill/>
          <a:ln w="12701" cap="flat">
            <a:solidFill>
              <a:srgbClr val="00ABE2"/>
            </a:solidFill>
            <a:prstDash val="solid"/>
            <a:miter/>
          </a:ln>
        </p:spPr>
      </p:cxnSp>
      <p:cxnSp>
        <p:nvCxnSpPr>
          <p:cNvPr id="5" name="Straight Connector 18"/>
          <p:cNvCxnSpPr/>
          <p:nvPr/>
        </p:nvCxnSpPr>
        <p:spPr>
          <a:xfrm>
            <a:off x="719998" y="1331915"/>
            <a:ext cx="7248001" cy="1581"/>
          </a:xfrm>
          <a:prstGeom prst="straightConnector1">
            <a:avLst/>
          </a:prstGeom>
          <a:noFill/>
          <a:ln w="12701" cap="flat">
            <a:solidFill>
              <a:srgbClr val="00ABE2"/>
            </a:solidFill>
            <a:prstDash val="solid"/>
            <a:miter/>
          </a:ln>
        </p:spPr>
      </p:cxnSp>
      <p:sp>
        <p:nvSpPr>
          <p:cNvPr id="6" name="Content Placeholder 2"/>
          <p:cNvSpPr txBox="1">
            <a:spLocks noGrp="1"/>
          </p:cNvSpPr>
          <p:nvPr>
            <p:ph idx="4294967295"/>
          </p:nvPr>
        </p:nvSpPr>
        <p:spPr>
          <a:xfrm>
            <a:off x="4368802" y="1651004"/>
            <a:ext cx="7095067" cy="3911602"/>
          </a:xfrm>
        </p:spPr>
        <p:txBody>
          <a:bodyPr lIns="0" tIns="0" bIns="0"/>
          <a:lstStyle>
            <a:lvl1pPr marL="179999" indent="-179999">
              <a:buClr>
                <a:srgbClr val="00ABE2"/>
              </a:buClr>
              <a:buFont typeface="Arial"/>
              <a:defRPr lang="ga-IE" sz="1900">
                <a:solidFill>
                  <a:srgbClr val="002C44"/>
                </a:solidFill>
              </a:defRPr>
            </a:lvl1pPr>
            <a:lvl2pPr marL="179999" lvl="0" indent="-179999">
              <a:spcBef>
                <a:spcPts val="1000"/>
              </a:spcBef>
              <a:buClr>
                <a:srgbClr val="00ABE2"/>
              </a:buClr>
              <a:buFont typeface="Arial"/>
              <a:defRPr lang="ga-IE" sz="1900">
                <a:solidFill>
                  <a:srgbClr val="002C44"/>
                </a:solidFill>
              </a:defRPr>
            </a:lvl2pPr>
          </a:lstStyle>
          <a:p>
            <a:pPr lvl="0"/>
            <a:r>
              <a:rPr lang="ga-IE"/>
              <a:t>Click to edit Master text styles</a:t>
            </a:r>
          </a:p>
          <a:p>
            <a:pPr lvl="0"/>
            <a:r>
              <a:rPr lang="ga-IE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73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9998" y="1651004"/>
            <a:ext cx="10743870" cy="387349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9998" y="5613401"/>
            <a:ext cx="10827602" cy="609603"/>
          </a:xfrm>
        </p:spPr>
        <p:txBody>
          <a:bodyPr lIns="0" tIns="0" rIns="0" bIns="0"/>
          <a:lstStyle>
            <a:lvl1pPr marL="0" indent="0">
              <a:buNone/>
              <a:defRPr lang="ga-IE" sz="1200">
                <a:solidFill>
                  <a:srgbClr val="548235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571500"/>
            <a:ext cx="8449732" cy="795335"/>
          </a:xfrm>
        </p:spPr>
        <p:txBody>
          <a:bodyPr lIns="0" tIns="0" rIns="0" bIns="0"/>
          <a:lstStyle>
            <a:lvl1pPr>
              <a:defRPr lang="ga-IE">
                <a:solidFill>
                  <a:srgbClr val="00ABE2"/>
                </a:solidFill>
              </a:defRPr>
            </a:lvl1pPr>
          </a:lstStyle>
          <a:p>
            <a:pPr lvl="0"/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9998" y="1651004"/>
            <a:ext cx="10743870" cy="387349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9998" y="5613401"/>
            <a:ext cx="10827602" cy="609603"/>
          </a:xfrm>
        </p:spPr>
        <p:txBody>
          <a:bodyPr lIns="0" tIns="0" rIns="0" bIns="0"/>
          <a:lstStyle>
            <a:lvl1pPr marL="0" indent="0">
              <a:buNone/>
              <a:defRPr lang="ga-IE" sz="1200">
                <a:solidFill>
                  <a:srgbClr val="548235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571500"/>
            <a:ext cx="8449732" cy="795335"/>
          </a:xfrm>
        </p:spPr>
        <p:txBody>
          <a:bodyPr lIns="0" tIns="0" rIns="0" bIns="0"/>
          <a:lstStyle>
            <a:lvl1pPr>
              <a:defRPr lang="ga-IE">
                <a:solidFill>
                  <a:srgbClr val="00ABE2"/>
                </a:solidFill>
              </a:defRPr>
            </a:lvl1pPr>
          </a:lstStyle>
          <a:p>
            <a:pPr lvl="0"/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9998" y="1651004"/>
            <a:ext cx="10743870" cy="387349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9998" y="5613401"/>
            <a:ext cx="10827602" cy="609603"/>
          </a:xfrm>
        </p:spPr>
        <p:txBody>
          <a:bodyPr lIns="0" tIns="0" rIns="0" bIns="0"/>
          <a:lstStyle>
            <a:lvl1pPr marL="0" indent="0">
              <a:buNone/>
              <a:defRPr lang="ga-IE" sz="1200">
                <a:solidFill>
                  <a:srgbClr val="548235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571500"/>
            <a:ext cx="8449732" cy="795335"/>
          </a:xfrm>
        </p:spPr>
        <p:txBody>
          <a:bodyPr lIns="0" tIns="0" rIns="0" bIns="0"/>
          <a:lstStyle>
            <a:lvl1pPr>
              <a:defRPr lang="ga-IE">
                <a:solidFill>
                  <a:srgbClr val="00ABE2"/>
                </a:solidFill>
              </a:defRPr>
            </a:lvl1pPr>
          </a:lstStyle>
          <a:p>
            <a:pPr lvl="0"/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9998" y="1651004"/>
            <a:ext cx="10743870" cy="387349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9998" y="5613401"/>
            <a:ext cx="10827602" cy="609603"/>
          </a:xfrm>
        </p:spPr>
        <p:txBody>
          <a:bodyPr lIns="0" tIns="0" rIns="0" bIns="0"/>
          <a:lstStyle>
            <a:lvl1pPr marL="0" indent="0">
              <a:buNone/>
              <a:defRPr lang="ga-IE" sz="1200">
                <a:solidFill>
                  <a:srgbClr val="548235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571500"/>
            <a:ext cx="8449732" cy="795335"/>
          </a:xfrm>
        </p:spPr>
        <p:txBody>
          <a:bodyPr lIns="0" tIns="0" rIns="0" bIns="0"/>
          <a:lstStyle>
            <a:lvl1pPr>
              <a:defRPr lang="ga-IE">
                <a:solidFill>
                  <a:srgbClr val="00ABE2"/>
                </a:solidFill>
              </a:defRPr>
            </a:lvl1pPr>
          </a:lstStyle>
          <a:p>
            <a:pPr lvl="0"/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9998" y="1651004"/>
            <a:ext cx="10743870" cy="387349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9998" y="5613401"/>
            <a:ext cx="10827602" cy="609603"/>
          </a:xfrm>
        </p:spPr>
        <p:txBody>
          <a:bodyPr lIns="0" tIns="0" rIns="0" bIns="0"/>
          <a:lstStyle>
            <a:lvl1pPr marL="0" indent="0">
              <a:buNone/>
              <a:defRPr lang="ga-IE" sz="1200">
                <a:solidFill>
                  <a:srgbClr val="548235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571500"/>
            <a:ext cx="8449732" cy="795335"/>
          </a:xfrm>
        </p:spPr>
        <p:txBody>
          <a:bodyPr lIns="0" tIns="0" rIns="0" bIns="0"/>
          <a:lstStyle>
            <a:lvl1pPr>
              <a:defRPr lang="ga-IE">
                <a:solidFill>
                  <a:srgbClr val="00ABE2"/>
                </a:solidFill>
              </a:defRPr>
            </a:lvl1pPr>
          </a:lstStyle>
          <a:p>
            <a:pPr lvl="0"/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9998" y="1651004"/>
            <a:ext cx="10743870" cy="387349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9998" y="5613401"/>
            <a:ext cx="10827602" cy="609603"/>
          </a:xfrm>
        </p:spPr>
        <p:txBody>
          <a:bodyPr lIns="0" tIns="0" rIns="0" bIns="0"/>
          <a:lstStyle>
            <a:lvl1pPr marL="0" indent="0">
              <a:buNone/>
              <a:defRPr lang="ga-IE" sz="1200">
                <a:solidFill>
                  <a:srgbClr val="548235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571500"/>
            <a:ext cx="8449732" cy="795335"/>
          </a:xfrm>
        </p:spPr>
        <p:txBody>
          <a:bodyPr lIns="0" tIns="0" rIns="0" bIns="0"/>
          <a:lstStyle>
            <a:lvl1pPr>
              <a:defRPr lang="ga-IE">
                <a:solidFill>
                  <a:srgbClr val="00ABE2"/>
                </a:solidFill>
              </a:defRPr>
            </a:lvl1pPr>
          </a:lstStyle>
          <a:p>
            <a:pPr lvl="0"/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F94999-B4AC-4FA4-BCE6-060F1D5D2C45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321D38-B0E9-40CA-8CDC-4EE6764B30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FA10C-256D-41A7-A07B-5713008193F1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DD60C-47D8-4E0D-8E33-EBCDDDE7A1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053AB-37A2-4C2A-8AD9-4EA2CF0CB162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D29A5F-B5FE-4205-9A33-7A439A31B4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A78EF6-081F-4408-968D-46097639D17E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676E19-6837-4522-A3A8-1C2CCEBD63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3DEAA9-96CB-418A-AECC-9AED8FB87BA8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8E3D54-9AE7-42D8-B5B2-B0EE3A1F00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F9FBCC-4A7E-42FA-AA4A-43D77BA3C7A3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1492CE-63DA-4C93-8D55-CB79015F2B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67FF0-A673-4F0D-845D-ADFB79B524C1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B57751-A2F8-4032-AA38-7E1033EBD5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B7451F-0489-49A8-B9DA-DC510454D114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42B87-B5BA-420D-81C3-0B5C3E6173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8283346-BF87-4ADD-A188-C471B516ACDE}" type="datetime1">
              <a:rPr lang="en-US"/>
              <a:pPr lvl="0"/>
              <a:t>3/23/2024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3BE709C-304F-44F7-908D-DC68A032FEE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2042806" y="299081"/>
            <a:ext cx="8988359" cy="4510506"/>
          </a:xfrm>
        </p:spPr>
      </p:pic>
      <p:sp>
        <p:nvSpPr>
          <p:cNvPr id="3" name="TextBox 3"/>
          <p:cNvSpPr txBox="1"/>
          <p:nvPr/>
        </p:nvSpPr>
        <p:spPr>
          <a:xfrm>
            <a:off x="970434" y="5198656"/>
            <a:ext cx="722765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Svetlana Savitskaya, Governance &amp; Anti-Corruption Expert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21 March 2024, Masaryk University, Faculty of Arts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08222"/>
          </a:xfrm>
        </p:spPr>
        <p:txBody>
          <a:bodyPr/>
          <a:lstStyle/>
          <a:p>
            <a:pPr lvl="0"/>
            <a:r>
              <a:rPr lang="en-GB" sz="2400" b="1">
                <a:latin typeface="Calibri" pitchFamily="34"/>
                <a:cs typeface="Calibri" pitchFamily="34"/>
              </a:rPr>
              <a:t>Civil Society as a Driver of Anti-Corruption Reforms</a:t>
            </a:r>
            <a:r>
              <a:rPr lang="en-GB" sz="2800" b="1">
                <a:latin typeface="Calibri" pitchFamily="34"/>
                <a:cs typeface="Calibri" pitchFamily="34"/>
              </a:rPr>
              <a:t/>
            </a:r>
            <a:br>
              <a:rPr lang="en-GB" sz="2800" b="1">
                <a:latin typeface="Calibri" pitchFamily="34"/>
                <a:cs typeface="Calibri" pitchFamily="34"/>
              </a:rPr>
            </a:br>
            <a:r>
              <a:rPr lang="en-GB" sz="2800" b="1">
                <a:latin typeface="Calibri" pitchFamily="34"/>
                <a:cs typeface="Calibri" pitchFamily="34"/>
              </a:rPr>
              <a:t/>
            </a:r>
            <a:br>
              <a:rPr lang="en-GB" sz="2800" b="1">
                <a:latin typeface="Calibri" pitchFamily="34"/>
                <a:cs typeface="Calibri" pitchFamily="34"/>
              </a:rPr>
            </a:br>
            <a:r>
              <a:rPr lang="en-GB" sz="2400">
                <a:latin typeface="Calibri" pitchFamily="34"/>
                <a:cs typeface="Calibri" pitchFamily="34"/>
              </a:rPr>
              <a:t>Preconditions for Civil Society Engagement in Anticorruption: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GB" sz="2400"/>
              <a:t>Access to information and transparency</a:t>
            </a:r>
          </a:p>
          <a:p>
            <a:pPr lvl="0">
              <a:lnSpc>
                <a:spcPct val="80000"/>
              </a:lnSpc>
            </a:pPr>
            <a:r>
              <a:rPr lang="en-GB" sz="2400"/>
              <a:t>Free media</a:t>
            </a:r>
          </a:p>
          <a:p>
            <a:pPr lvl="0">
              <a:lnSpc>
                <a:spcPct val="80000"/>
              </a:lnSpc>
            </a:pPr>
            <a:r>
              <a:rPr lang="en-GB" sz="2400"/>
              <a:t>Civil society space</a:t>
            </a:r>
          </a:p>
          <a:p>
            <a:pPr lvl="0">
              <a:lnSpc>
                <a:spcPct val="80000"/>
              </a:lnSpc>
            </a:pPr>
            <a:r>
              <a:rPr lang="en-GB" sz="2400"/>
              <a:t>Safety of media, civil society, activists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400"/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 b="1"/>
              <a:t>Political regime does matter: electoral democracies vs autocracies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/>
              <a:t>+ Armenia, Georgia, Moldova, Ukraine</a:t>
            </a:r>
          </a:p>
          <a:p>
            <a:pPr lvl="0">
              <a:lnSpc>
                <a:spcPct val="80000"/>
              </a:lnSpc>
              <a:buChar char="-"/>
            </a:pPr>
            <a:r>
              <a:rPr lang="en-GB" sz="2400"/>
              <a:t>Azerbaijan, Belarus, Russia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 b="1"/>
              <a:t>EU Candidate Status: </a:t>
            </a:r>
            <a:r>
              <a:rPr lang="en-GB" sz="2400"/>
              <a:t>Georgia, Moldova, Ukraine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400"/>
              <a:t>Armenia may apply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26554"/>
          </a:xfrm>
        </p:spPr>
        <p:txBody>
          <a:bodyPr/>
          <a:lstStyle/>
          <a:p>
            <a:pPr lvl="0"/>
            <a:r>
              <a:rPr lang="de-DE" sz="2400" b="1">
                <a:latin typeface="Calibri" pitchFamily="34"/>
                <a:cs typeface="Calibri" pitchFamily="34"/>
              </a:rPr>
              <a:t>Charateristics of Good Anti-corruption Initiatives and Approaches</a:t>
            </a:r>
            <a:endParaRPr lang="en-US" sz="2400" b="1">
              <a:latin typeface="Calibri" pitchFamily="34"/>
              <a:cs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321015"/>
            <a:ext cx="10515600" cy="4553437"/>
          </a:xfrm>
        </p:spPr>
        <p:txBody>
          <a:bodyPr/>
          <a:lstStyle/>
          <a:p>
            <a:pPr lvl="0"/>
            <a:r>
              <a:rPr lang="de-DE" sz="2400"/>
              <a:t>Evidence based: political settlement analysis, network analysis, et al.</a:t>
            </a:r>
          </a:p>
          <a:p>
            <a:pPr lvl="0"/>
            <a:r>
              <a:rPr lang="de-DE" sz="2400"/>
              <a:t>Locally designed, ideas can be borrowed</a:t>
            </a:r>
          </a:p>
          <a:p>
            <a:pPr lvl="0"/>
            <a:r>
              <a:rPr lang="de-DE" sz="2400"/>
              <a:t>Strong local ownership</a:t>
            </a:r>
          </a:p>
          <a:p>
            <a:pPr lvl="0"/>
            <a:r>
              <a:rPr lang="de-DE" sz="2400"/>
              <a:t>Getting the objectives right: understand C and anticorr </a:t>
            </a:r>
          </a:p>
          <a:p>
            <a:pPr lvl="0"/>
            <a:r>
              <a:rPr lang="de-DE" sz="2400"/>
              <a:t>Aim high: change of behaviour, not only laws and policies</a:t>
            </a:r>
          </a:p>
          <a:p>
            <a:pPr lvl="0"/>
            <a:r>
              <a:rPr lang="de-DE" sz="2400"/>
              <a:t>Impact oriented (e.g. resignations of the corrupt after investigation), less output focused (e.g. number of journalists trained)</a:t>
            </a:r>
          </a:p>
          <a:p>
            <a:pPr lvl="0"/>
            <a:r>
              <a:rPr lang="de-DE" sz="2400"/>
              <a:t>Theory of change: how change is assumed to come about through intervention in a given situation? Validating assumptions</a:t>
            </a:r>
          </a:p>
          <a:p>
            <a:pPr lvl="0"/>
            <a:r>
              <a:rPr lang="de-DE" sz="2400"/>
              <a:t>Coalitions, locally set up and coordinated: citizens, business, media, etc.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642576"/>
          </a:xfrm>
        </p:spPr>
        <p:txBody>
          <a:bodyPr/>
          <a:lstStyle/>
          <a:p>
            <a:pPr lvl="0"/>
            <a:r>
              <a:rPr lang="en-GB" sz="2400" b="1">
                <a:latin typeface="Calibri" pitchFamily="34"/>
                <a:cs typeface="Calibri" pitchFamily="34"/>
              </a:rPr>
              <a:t>Anti-corruption Initiatives and Approaches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179576"/>
            <a:ext cx="10515600" cy="5062694"/>
          </a:xfrm>
        </p:spPr>
        <p:txBody>
          <a:bodyPr/>
          <a:lstStyle/>
          <a:p>
            <a:pPr marL="0" lvl="0" indent="0" algn="ctr">
              <a:lnSpc>
                <a:spcPct val="70000"/>
              </a:lnSpc>
              <a:buNone/>
            </a:pPr>
            <a:r>
              <a:rPr lang="de-DE" sz="2200" b="1">
                <a:cs typeface="Times New Roman" pitchFamily="18"/>
              </a:rPr>
              <a:t>Experts + Activists + Journalists </a:t>
            </a:r>
          </a:p>
          <a:p>
            <a:pPr marL="0" lvl="0" indent="0" algn="ctr">
              <a:lnSpc>
                <a:spcPct val="70000"/>
              </a:lnSpc>
              <a:buNone/>
            </a:pPr>
            <a:endParaRPr lang="de-DE" sz="2200" b="1">
              <a:cs typeface="Times New Roman" pitchFamily="18"/>
            </a:endParaRPr>
          </a:p>
          <a:p>
            <a:pPr lvl="0">
              <a:lnSpc>
                <a:spcPct val="70000"/>
              </a:lnSpc>
            </a:pPr>
            <a:r>
              <a:rPr lang="de-DE" sz="2200">
                <a:cs typeface="Times New Roman" pitchFamily="18"/>
              </a:rPr>
              <a:t>Policy and legal: drafting and monitoring laws, policies, regulations</a:t>
            </a:r>
          </a:p>
          <a:p>
            <a:pPr lvl="0">
              <a:lnSpc>
                <a:spcPct val="70000"/>
              </a:lnSpc>
            </a:pPr>
            <a:r>
              <a:rPr lang="de-DE" sz="2200">
                <a:cs typeface="Times New Roman" pitchFamily="18"/>
              </a:rPr>
              <a:t>Monitoring and evaluating performance of anticorr institutions</a:t>
            </a:r>
          </a:p>
          <a:p>
            <a:pPr lvl="0">
              <a:lnSpc>
                <a:spcPct val="60000"/>
              </a:lnSpc>
            </a:pPr>
            <a:r>
              <a:rPr lang="de-DE" sz="2200">
                <a:cs typeface="Times New Roman" pitchFamily="18"/>
              </a:rPr>
              <a:t>Investigations: national, crossborder</a:t>
            </a:r>
          </a:p>
          <a:p>
            <a:pPr lvl="0">
              <a:lnSpc>
                <a:spcPct val="60000"/>
              </a:lnSpc>
            </a:pPr>
            <a:r>
              <a:rPr lang="de-DE" sz="2200">
                <a:cs typeface="Times New Roman" pitchFamily="18"/>
              </a:rPr>
              <a:t>Public sector integrity: conflict of interest, income and assets declarations </a:t>
            </a:r>
          </a:p>
          <a:p>
            <a:pPr lvl="0">
              <a:lnSpc>
                <a:spcPct val="60000"/>
              </a:lnSpc>
            </a:pPr>
            <a:r>
              <a:rPr lang="de-DE" sz="2200">
                <a:cs typeface="Times New Roman" pitchFamily="18"/>
              </a:rPr>
              <a:t>Procurement monitoring</a:t>
            </a:r>
          </a:p>
          <a:p>
            <a:pPr lvl="0">
              <a:lnSpc>
                <a:spcPct val="60000"/>
              </a:lnSpc>
            </a:pPr>
            <a:r>
              <a:rPr lang="de-DE" sz="2200">
                <a:cs typeface="Times New Roman" pitchFamily="18"/>
              </a:rPr>
              <a:t>Elections: political parties and campaign financing; abuse of administrative resources  </a:t>
            </a:r>
          </a:p>
          <a:p>
            <a:pPr lvl="0">
              <a:lnSpc>
                <a:spcPct val="60000"/>
              </a:lnSpc>
            </a:pPr>
            <a:r>
              <a:rPr lang="de-DE" sz="2200">
                <a:cs typeface="Times New Roman" pitchFamily="18"/>
              </a:rPr>
              <a:t>Parliamentary oversight → reporting to citizens</a:t>
            </a:r>
          </a:p>
          <a:p>
            <a:pPr lvl="0">
              <a:lnSpc>
                <a:spcPct val="60000"/>
              </a:lnSpc>
            </a:pPr>
            <a:r>
              <a:rPr lang="de-DE" sz="2200">
                <a:cs typeface="Times New Roman" pitchFamily="18"/>
              </a:rPr>
              <a:t>PEP Database; asset tracing and asset recovery</a:t>
            </a:r>
          </a:p>
          <a:p>
            <a:pPr marL="0" lvl="0" indent="0">
              <a:lnSpc>
                <a:spcPct val="60000"/>
              </a:lnSpc>
              <a:buNone/>
            </a:pPr>
            <a:endParaRPr lang="en-GB" sz="2200"/>
          </a:p>
          <a:p>
            <a:pPr marL="0" lvl="0" indent="0">
              <a:lnSpc>
                <a:spcPct val="60000"/>
              </a:lnSpc>
              <a:buNone/>
            </a:pPr>
            <a:r>
              <a:rPr lang="en-GB" sz="2200"/>
              <a:t>! Private sector work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200"/>
              <a:t>! Sectors: education, health, police, energy, land, water, etc.</a:t>
            </a:r>
          </a:p>
          <a:p>
            <a:pPr lvl="0">
              <a:lnSpc>
                <a:spcPct val="60000"/>
              </a:lnSpc>
            </a:pPr>
            <a:endParaRPr lang="de-DE" sz="2400">
              <a:cs typeface="Times New Roman" pitchFamily="18"/>
            </a:endParaRPr>
          </a:p>
          <a:p>
            <a:pPr lvl="0">
              <a:lnSpc>
                <a:spcPct val="60000"/>
              </a:lnSpc>
            </a:pPr>
            <a:endParaRPr lang="de-DE" sz="2400"/>
          </a:p>
          <a:p>
            <a:pPr lvl="0">
              <a:lnSpc>
                <a:spcPct val="60000"/>
              </a:lnSpc>
            </a:pP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922492"/>
          </a:xfrm>
        </p:spPr>
        <p:txBody>
          <a:bodyPr/>
          <a:lstStyle/>
          <a:p>
            <a:pPr lvl="0"/>
            <a:r>
              <a:rPr lang="de-DE" sz="2400" b="1">
                <a:latin typeface="Calibri" pitchFamily="34"/>
                <a:cs typeface="Calibri" pitchFamily="34"/>
              </a:rPr>
              <a:t>Anti-corruption Investigations</a:t>
            </a:r>
            <a:endParaRPr lang="en-US" sz="2400" b="1">
              <a:latin typeface="Calibri" pitchFamily="34"/>
              <a:cs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976" y="1287621"/>
            <a:ext cx="10515600" cy="455149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de-DE" sz="2400"/>
              <a:t>Anticorr investigations on the rise: Leaks, Papers, Files, Secrets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Transformation from „lonely ranger“ model to transnational collaborative networks built on mutual trust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Institution of global governance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Exposing wrongdoing, bringing it to light (OSINT)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Post-factum corruption investigations, very few prosecutions 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Mostly crossborder and national level, not much </a:t>
            </a:r>
            <a:r>
              <a:rPr lang="de-DE" sz="2400" u="sng"/>
              <a:t>local</a:t>
            </a:r>
            <a:r>
              <a:rPr lang="de-DE" sz="2400"/>
              <a:t> level </a:t>
            </a:r>
          </a:p>
          <a:p>
            <a:pPr marL="0" lvl="0" indent="0">
              <a:lnSpc>
                <a:spcPct val="80000"/>
              </a:lnSpc>
              <a:buNone/>
            </a:pPr>
            <a:endParaRPr lang="de-DE" sz="2400"/>
          </a:p>
          <a:p>
            <a:pPr marL="0" lvl="0" indent="0">
              <a:lnSpc>
                <a:spcPct val="80000"/>
              </a:lnSpc>
              <a:buNone/>
            </a:pPr>
            <a:r>
              <a:rPr lang="de-DE" sz="2400"/>
              <a:t>Full cycle:</a:t>
            </a:r>
            <a:r>
              <a:rPr lang="en-US" sz="2400"/>
              <a:t> investigations, analysis of legal and policy gaps, coalition building, advocacy, monitoring of implementation</a:t>
            </a:r>
            <a:endParaRPr lang="de-DE" sz="2400"/>
          </a:p>
          <a:p>
            <a:pPr marL="0" lvl="0" indent="0">
              <a:lnSpc>
                <a:spcPct val="80000"/>
              </a:lnSpc>
              <a:buNone/>
            </a:pPr>
            <a:endParaRPr lang="de-DE"/>
          </a:p>
          <a:p>
            <a:pPr lvl="0">
              <a:lnSpc>
                <a:spcPct val="80000"/>
              </a:lnSpc>
            </a:pPr>
            <a:endParaRPr lang="de-DE"/>
          </a:p>
          <a:p>
            <a:pPr lvl="0"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885175"/>
          </a:xfrm>
        </p:spPr>
        <p:txBody>
          <a:bodyPr/>
          <a:lstStyle/>
          <a:p>
            <a:pPr lvl="0"/>
            <a:r>
              <a:rPr lang="de-DE" sz="2400" b="1">
                <a:latin typeface="Calibri" pitchFamily="34"/>
                <a:cs typeface="Calibri" pitchFamily="34"/>
              </a:rPr>
              <a:t>Anti-corruption Advocacy</a:t>
            </a:r>
            <a:endParaRPr lang="en-US" sz="2400" b="1">
              <a:latin typeface="Calibri" pitchFamily="34"/>
              <a:cs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514731"/>
            <a:ext cx="10515600" cy="4351336"/>
          </a:xfrm>
        </p:spPr>
        <p:txBody>
          <a:bodyPr/>
          <a:lstStyle/>
          <a:p>
            <a:pPr lvl="0"/>
            <a:r>
              <a:rPr lang="en-GB" sz="2400"/>
              <a:t>Evidence based; seeks to generate political change, better policies and practices</a:t>
            </a:r>
          </a:p>
          <a:p>
            <a:pPr lvl="0"/>
            <a:r>
              <a:rPr lang="en-GB" sz="2400"/>
              <a:t>Analyse problems, find solutions, identify stakeholders, build coalitions</a:t>
            </a:r>
          </a:p>
          <a:p>
            <a:pPr lvl="0"/>
            <a:r>
              <a:rPr lang="en-GB" sz="2400"/>
              <a:t>Develop advocacy strategy: decision makers as a target audience</a:t>
            </a:r>
          </a:p>
          <a:p>
            <a:pPr lvl="0"/>
            <a:r>
              <a:rPr lang="en-GB" sz="2400"/>
              <a:t>It is not activism, awareness raising, campaigning or communication. But they can be part of advocacy strategy</a:t>
            </a:r>
          </a:p>
          <a:p>
            <a:pPr lvl="0"/>
            <a:r>
              <a:rPr lang="en-GB" sz="2400"/>
              <a:t>Better results in coalition</a:t>
            </a:r>
          </a:p>
          <a:p>
            <a:pPr lvl="0"/>
            <a:r>
              <a:rPr lang="en-GB" sz="2400"/>
              <a:t>Resource and labour intensive, long time span required</a:t>
            </a:r>
          </a:p>
          <a:p>
            <a:pPr lvl="0"/>
            <a:r>
              <a:rPr lang="en-GB" sz="2400"/>
              <a:t>Regress on previously achieved advocacy goals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88908" y="1620353"/>
            <a:ext cx="10515600" cy="4351336"/>
          </a:xfrm>
        </p:spPr>
        <p:txBody>
          <a:bodyPr anchorCtr="1"/>
          <a:lstStyle/>
          <a:p>
            <a:pPr marL="0" lvl="0" indent="0" algn="ctr">
              <a:buNone/>
            </a:pPr>
            <a:endParaRPr lang="en-GB" sz="4000" b="1"/>
          </a:p>
          <a:p>
            <a:pPr marL="0" lvl="0" indent="0" algn="ctr">
              <a:buNone/>
            </a:pPr>
            <a:r>
              <a:rPr lang="en-GB" sz="4000" b="1"/>
              <a:t>The Challenge of </a:t>
            </a:r>
          </a:p>
          <a:p>
            <a:pPr marL="0" lvl="0" indent="0" algn="ctr">
              <a:buNone/>
            </a:pPr>
            <a:r>
              <a:rPr lang="en-GB" sz="4000" b="1"/>
              <a:t>Measuring Corruption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 noGrp="1"/>
          </p:cNvSpPr>
          <p:nvPr>
            <p:ph type="title"/>
          </p:nvPr>
        </p:nvSpPr>
        <p:spPr>
          <a:xfrm>
            <a:off x="1268958" y="571500"/>
            <a:ext cx="7851367" cy="795335"/>
          </a:xfrm>
        </p:spPr>
        <p:txBody>
          <a:bodyPr/>
          <a:lstStyle/>
          <a:p>
            <a:pPr lvl="0"/>
            <a:r>
              <a:rPr lang="en-GB" sz="2400" b="1">
                <a:solidFill>
                  <a:srgbClr val="000000"/>
                </a:solidFill>
                <a:latin typeface="Calibri" pitchFamily="34"/>
                <a:cs typeface="Calibri" pitchFamily="34"/>
              </a:rPr>
              <a:t>Why Measure Corruption?</a:t>
            </a:r>
            <a:endParaRPr lang="en-US" sz="2400" b="1">
              <a:solidFill>
                <a:srgbClr val="000000"/>
              </a:solidFill>
              <a:latin typeface="Calibri" pitchFamily="34"/>
              <a:cs typeface="Calibri" pitchFamily="34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09620" y="1773195"/>
            <a:ext cx="4248028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can be measured, can be managed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 measurement is a solid foundation for designing reforms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Track progress over time (but challenging)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1773195"/>
            <a:ext cx="4457700" cy="28575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 noGrp="1"/>
          </p:cNvSpPr>
          <p:nvPr>
            <p:ph type="title"/>
          </p:nvPr>
        </p:nvSpPr>
        <p:spPr>
          <a:xfrm>
            <a:off x="998378" y="571500"/>
            <a:ext cx="8817431" cy="795335"/>
          </a:xfrm>
        </p:spPr>
        <p:txBody>
          <a:bodyPr>
            <a:noAutofit/>
          </a:bodyPr>
          <a:lstStyle/>
          <a:p>
            <a:pPr lvl="0"/>
            <a:r>
              <a:rPr lang="en-GB" sz="2400" b="1">
                <a:solidFill>
                  <a:srgbClr val="000000"/>
                </a:solidFill>
                <a:latin typeface="Calibri" pitchFamily="34"/>
                <a:cs typeface="Calibri" pitchFamily="34"/>
              </a:rPr>
              <a:t>Challenges in Measuring Corruption</a:t>
            </a:r>
            <a:endParaRPr lang="en-US" sz="2400" b="1">
              <a:solidFill>
                <a:srgbClr val="000000"/>
              </a:solidFill>
              <a:latin typeface="Calibri" pitchFamily="34"/>
              <a:cs typeface="Calibri" pitchFamily="34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6312020" y="1975387"/>
            <a:ext cx="4154027" cy="3218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4572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Diversity of definitions</a:t>
            </a:r>
          </a:p>
          <a:p>
            <a:pPr marL="342900" marR="0" lvl="0" indent="-342900" algn="l" defTabSz="4572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Some forms of corruption are more visible (and easier to measure) than others</a:t>
            </a:r>
          </a:p>
          <a:p>
            <a:pPr marL="342900" marR="0" lvl="0" indent="-342900" algn="l" defTabSz="4572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Creating unbiased corruption measurements</a:t>
            </a:r>
          </a:p>
          <a:p>
            <a:pPr marL="342900" marR="0" lvl="0" indent="-342900" algn="l" defTabSz="4572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4572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Capturing change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rcRect l="14024" t="-491" r="256" b="491"/>
          <a:stretch>
            <a:fillRect/>
          </a:stretch>
        </p:blipFill>
        <p:spPr>
          <a:xfrm>
            <a:off x="1873678" y="1975387"/>
            <a:ext cx="4294324" cy="32184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ctrTitle"/>
          </p:nvPr>
        </p:nvSpPr>
        <p:spPr>
          <a:xfrm>
            <a:off x="1524003" y="921193"/>
            <a:ext cx="9144000" cy="2000551"/>
          </a:xfrm>
        </p:spPr>
        <p:txBody>
          <a:bodyPr anchor="t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b="1">
                <a:latin typeface="Calibri"/>
                <a:ea typeface="ＭＳ Ｐゴシック" pitchFamily="34"/>
              </a:rPr>
              <a:t>CPI </a:t>
            </a:r>
            <a:r>
              <a:rPr lang="en-US" sz="2000" b="1">
                <a:latin typeface="Calibri"/>
                <a:ea typeface="ＭＳ Ｐゴシック" pitchFamily="34"/>
              </a:rPr>
              <a:t/>
            </a:r>
            <a:br>
              <a:rPr lang="en-US" sz="2000" b="1">
                <a:latin typeface="Calibri"/>
                <a:ea typeface="ＭＳ Ｐゴシック" pitchFamily="34"/>
              </a:rPr>
            </a:br>
            <a:r>
              <a:rPr lang="en-US" sz="2000" b="1">
                <a:latin typeface="Calibri"/>
                <a:ea typeface="ＭＳ Ｐゴシック" pitchFamily="34"/>
              </a:rPr>
              <a:t>A global</a:t>
            </a:r>
            <a:r>
              <a:rPr lang="en-US" sz="1800" b="1">
                <a:latin typeface="Calibri"/>
                <a:ea typeface="ＭＳ Ｐゴシック" pitchFamily="34"/>
              </a:rPr>
              <a:t> </a:t>
            </a:r>
            <a:r>
              <a:rPr lang="en-US" sz="1400" b="1">
                <a:solidFill>
                  <a:srgbClr val="3399FF"/>
                </a:solidFill>
                <a:latin typeface="Calibri"/>
                <a:ea typeface="ＭＳ Ｐゴシック" pitchFamily="34"/>
              </a:rPr>
              <a:t>(180 countries/territories)</a:t>
            </a:r>
            <a:r>
              <a:rPr lang="en-US" sz="1800" b="1">
                <a:latin typeface="Calibri"/>
                <a:ea typeface="ＭＳ Ｐゴシック" pitchFamily="34"/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en-US" sz="2000" b="1">
                <a:latin typeface="Calibri"/>
                <a:ea typeface="ＭＳ Ｐゴシック" pitchFamily="34"/>
              </a:rPr>
              <a:t>aggregate index</a:t>
            </a:r>
            <a:r>
              <a:rPr lang="en-US" sz="1800" b="1">
                <a:latin typeface="Calibri"/>
                <a:ea typeface="ＭＳ Ｐゴシック" pitchFamily="34"/>
              </a:rPr>
              <a:t> </a:t>
            </a:r>
            <a:r>
              <a:rPr lang="en-US" sz="1400" b="1">
                <a:solidFill>
                  <a:srgbClr val="3399FF"/>
                </a:solidFill>
                <a:latin typeface="Calibri"/>
                <a:ea typeface="ＭＳ Ｐゴシック" pitchFamily="34"/>
              </a:rPr>
              <a:t>(13 different data sources)</a:t>
            </a:r>
          </a:p>
          <a:p>
            <a:pPr lvl="0">
              <a:lnSpc>
                <a:spcPct val="100000"/>
              </a:lnSpc>
            </a:pPr>
            <a:r>
              <a:rPr lang="en-US" sz="2000" b="1">
                <a:latin typeface="Calibri"/>
                <a:ea typeface="ＭＳ Ｐゴシック" pitchFamily="34"/>
              </a:rPr>
              <a:t>capturing perceptions</a:t>
            </a:r>
            <a:r>
              <a:rPr lang="en-US" sz="1800" b="1">
                <a:latin typeface="Calibri"/>
                <a:ea typeface="ＭＳ Ｐゴシック" pitchFamily="34"/>
              </a:rPr>
              <a:t> </a:t>
            </a:r>
            <a:r>
              <a:rPr lang="en-US" sz="1400" b="1">
                <a:solidFill>
                  <a:srgbClr val="3399FF"/>
                </a:solidFill>
                <a:latin typeface="Calibri"/>
                <a:ea typeface="ＭＳ Ｐゴシック" pitchFamily="34"/>
              </a:rPr>
              <a:t>(experts/business people)</a:t>
            </a:r>
            <a:r>
              <a:rPr lang="en-US" sz="1800" b="1">
                <a:latin typeface="Calibri"/>
                <a:ea typeface="ＭＳ Ｐゴシック" pitchFamily="34"/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en-US" sz="2000" b="1">
                <a:latin typeface="Calibri"/>
                <a:ea typeface="ＭＳ Ｐゴシック" pitchFamily="34"/>
              </a:rPr>
              <a:t>of corruption</a:t>
            </a:r>
            <a:r>
              <a:rPr lang="en-US" sz="1800" b="1">
                <a:latin typeface="Calibri"/>
                <a:ea typeface="ＭＳ Ｐゴシック" pitchFamily="34"/>
              </a:rPr>
              <a:t> </a:t>
            </a:r>
            <a:r>
              <a:rPr lang="en-US" sz="1400" b="1">
                <a:solidFill>
                  <a:srgbClr val="3399FF"/>
                </a:solidFill>
                <a:latin typeface="Calibri"/>
                <a:ea typeface="ＭＳ Ｐゴシック" pitchFamily="34"/>
              </a:rPr>
              <a:t>(abuse of power for private gain)</a:t>
            </a:r>
          </a:p>
          <a:p>
            <a:pPr lvl="0">
              <a:lnSpc>
                <a:spcPct val="100000"/>
              </a:lnSpc>
            </a:pPr>
            <a:r>
              <a:rPr lang="en-US" sz="2000" b="1">
                <a:latin typeface="Calibri"/>
                <a:ea typeface="ＭＳ Ｐゴシック" pitchFamily="34"/>
              </a:rPr>
              <a:t>in the public sector</a:t>
            </a:r>
            <a:r>
              <a:rPr lang="en-US" sz="1800" b="1">
                <a:latin typeface="Calibri"/>
                <a:ea typeface="ＭＳ Ｐゴシック" pitchFamily="34"/>
              </a:rPr>
              <a:t> </a:t>
            </a:r>
            <a:r>
              <a:rPr lang="en-US" sz="1400" b="1">
                <a:solidFill>
                  <a:srgbClr val="3399FF"/>
                </a:solidFill>
                <a:latin typeface="Calibri"/>
                <a:ea typeface="ＭＳ Ｐゴシック" pitchFamily="34"/>
              </a:rPr>
              <a:t>(public officials and institutions)</a:t>
            </a:r>
            <a:endParaRPr lang="en-GB" sz="1400" b="1">
              <a:solidFill>
                <a:srgbClr val="3399FF"/>
              </a:solidFill>
              <a:latin typeface="Calibri"/>
              <a:ea typeface="ＭＳ Ｐゴシック" pitchFamily="34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941832" y="3557015"/>
            <a:ext cx="5468112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CPI Captures: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Bribery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Diversion of public funds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Red tape &amp; excessive bureaucratic burden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Meritocratic vs nepotistic civil service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Conflict of interest &amp; financial disclosure of public officials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Access of civil society to information on public affairs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922008" y="3557015"/>
            <a:ext cx="4654296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CPI does NOT Capture: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Citizens perception &amp; experience of C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Tax fraud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Illicit financial flaws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Enablers of C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Money laundering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Private sector C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Informal economies and markets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047996" y="1308286"/>
            <a:ext cx="6096003" cy="42414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African Development Bank Country Policy and Institutional Assessment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Bertelsmann Stiftung Sustainable Governance Indicators 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Bertelsmann Stiftung Transformation Index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Economist Intelligence Unit Country Risk Service 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Freedom House Nations in Transit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Global Insights Business Conditions and Risk Indicators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IMD World Competitiveness Yearbook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Political and Economic Risk Consultancy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The PRS Group International Country Risk Guide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World Bank Country Policy and Institutional Assessment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World Economic Forum Executive Opinion Survey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World Justice Project Rule of Law Index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Varieties of Democracy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2456" y="448056"/>
            <a:ext cx="839419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CPI Sources</a:t>
            </a:r>
            <a:endParaRPr lang="en-US" sz="2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 noGrp="1"/>
          </p:cNvSpPr>
          <p:nvPr>
            <p:ph idx="1"/>
          </p:nvPr>
        </p:nvSpPr>
        <p:spPr>
          <a:xfrm>
            <a:off x="624718" y="844420"/>
            <a:ext cx="10515600" cy="4460132"/>
          </a:xfrm>
        </p:spPr>
        <p:txBody>
          <a:bodyPr anchorCtr="1"/>
          <a:lstStyle/>
          <a:p>
            <a:pPr marL="0" lvl="0" indent="0" algn="ctr">
              <a:buNone/>
            </a:pPr>
            <a:endParaRPr lang="en-GB" sz="4000">
              <a:solidFill>
                <a:srgbClr val="2F5597"/>
              </a:solidFill>
            </a:endParaRPr>
          </a:p>
          <a:p>
            <a:pPr marL="0" lvl="0" indent="0" algn="ctr">
              <a:buNone/>
            </a:pPr>
            <a:r>
              <a:rPr lang="en-GB" sz="4000" b="1"/>
              <a:t>CIVIL SOCIETY </a:t>
            </a:r>
          </a:p>
          <a:p>
            <a:pPr marL="0" lvl="0" indent="0" algn="ctr">
              <a:buNone/>
            </a:pPr>
            <a:r>
              <a:rPr lang="en-GB" sz="4000" b="1"/>
              <a:t>AND </a:t>
            </a:r>
          </a:p>
          <a:p>
            <a:pPr marL="0" lvl="0" indent="0" algn="ctr">
              <a:buNone/>
            </a:pPr>
            <a:r>
              <a:rPr lang="en-GB" sz="4000" b="1"/>
              <a:t>ANTI-CORRUPTION </a:t>
            </a:r>
          </a:p>
          <a:p>
            <a:pPr marL="0" lvl="0" indent="0" algn="ctr">
              <a:buNone/>
            </a:pPr>
            <a:r>
              <a:rPr lang="en-GB" sz="4000" b="1"/>
              <a:t>IN </a:t>
            </a:r>
          </a:p>
          <a:p>
            <a:pPr marL="0" lvl="0" indent="0" algn="ctr">
              <a:buNone/>
            </a:pPr>
            <a:r>
              <a:rPr lang="en-GB" sz="4000" b="1"/>
              <a:t>EASTERN EUROPE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4" y="655076"/>
            <a:ext cx="11027097" cy="55478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53146" y="724616"/>
            <a:ext cx="10700656" cy="5676183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en-GB" sz="2600"/>
          </a:p>
          <a:p>
            <a:pPr lvl="0">
              <a:lnSpc>
                <a:spcPct val="70000"/>
              </a:lnSpc>
            </a:pPr>
            <a:r>
              <a:rPr lang="en-GB" sz="2400"/>
              <a:t>“</a:t>
            </a:r>
            <a:r>
              <a:rPr lang="en-GB" sz="2400" b="1"/>
              <a:t>Anticorruption is like a bicycle</a:t>
            </a:r>
            <a:r>
              <a:rPr lang="en-GB" sz="2400"/>
              <a:t>, which manages to stand as long as it runs: but its separate pieces are worthless if they do not amount to a full-running bike” (Alina Mungiu-Pippidi)</a:t>
            </a:r>
          </a:p>
          <a:p>
            <a:pPr lvl="0">
              <a:lnSpc>
                <a:spcPct val="70000"/>
              </a:lnSpc>
            </a:pPr>
            <a:endParaRPr lang="en-GB" sz="2400"/>
          </a:p>
          <a:p>
            <a:pPr marL="0" lvl="0" indent="0">
              <a:lnSpc>
                <a:spcPct val="70000"/>
              </a:lnSpc>
              <a:buNone/>
            </a:pPr>
            <a:endParaRPr lang="en-GB" sz="2400"/>
          </a:p>
          <a:p>
            <a:pPr lvl="0">
              <a:lnSpc>
                <a:spcPct val="70000"/>
              </a:lnSpc>
            </a:pPr>
            <a:r>
              <a:rPr lang="en-US" sz="2400"/>
              <a:t>“Anti-corruption should </a:t>
            </a:r>
            <a:r>
              <a:rPr lang="en-US" sz="2400" b="1"/>
              <a:t>focus on citizens</a:t>
            </a:r>
            <a:r>
              <a:rPr lang="en-US" sz="2400"/>
              <a:t> and </a:t>
            </a:r>
            <a:r>
              <a:rPr lang="en-US" sz="2400" b="1"/>
              <a:t>wellbeing of citizens</a:t>
            </a:r>
            <a:r>
              <a:rPr lang="en-US" sz="2400"/>
              <a:t>” (Bo Rothstein)</a:t>
            </a:r>
          </a:p>
          <a:p>
            <a:pPr lvl="0">
              <a:lnSpc>
                <a:spcPct val="70000"/>
              </a:lnSpc>
            </a:pPr>
            <a:endParaRPr lang="de-DE" sz="2400"/>
          </a:p>
          <a:p>
            <a:pPr marL="0" lvl="0" indent="0">
              <a:lnSpc>
                <a:spcPct val="70000"/>
              </a:lnSpc>
              <a:buNone/>
            </a:pPr>
            <a:endParaRPr lang="en-US" sz="2400"/>
          </a:p>
          <a:p>
            <a:pPr lvl="0">
              <a:lnSpc>
                <a:spcPct val="70000"/>
              </a:lnSpc>
            </a:pPr>
            <a:r>
              <a:rPr lang="en-US" sz="2400"/>
              <a:t>“Corruption is effectively </a:t>
            </a:r>
            <a:r>
              <a:rPr lang="en-US" sz="2400" b="1"/>
              <a:t>a form of injustice</a:t>
            </a:r>
            <a:r>
              <a:rPr lang="en-US" sz="2400"/>
              <a:t>. People are getting things they are not supposed to get. …Start thinking </a:t>
            </a:r>
            <a:r>
              <a:rPr lang="en-US" sz="2400" b="1"/>
              <a:t>how to manage the problem</a:t>
            </a:r>
            <a:r>
              <a:rPr lang="en-US" sz="2400"/>
              <a:t>. Not how to solve it, because C is a constant” (Paul Heywood)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000"/>
          </a:p>
          <a:p>
            <a:pPr marL="0" lvl="0" indent="0">
              <a:lnSpc>
                <a:spcPct val="70000"/>
              </a:lnSpc>
              <a:buNone/>
            </a:pPr>
            <a:endParaRPr lang="en-US" sz="2000"/>
          </a:p>
          <a:p>
            <a:pPr marL="0" lvl="0" indent="0">
              <a:lnSpc>
                <a:spcPct val="70000"/>
              </a:lnSpc>
              <a:buNone/>
            </a:pPr>
            <a:endParaRPr lang="en-GB" sz="2600"/>
          </a:p>
          <a:p>
            <a:pPr lvl="0">
              <a:lnSpc>
                <a:spcPct val="70000"/>
              </a:lnSpc>
            </a:pPr>
            <a:endParaRPr lang="en-GB" sz="2600"/>
          </a:p>
          <a:p>
            <a:pPr lvl="0">
              <a:lnSpc>
                <a:spcPct val="70000"/>
              </a:lnSpc>
            </a:pPr>
            <a:endParaRPr lang="en-GB" sz="2600"/>
          </a:p>
          <a:p>
            <a:pPr lvl="0">
              <a:lnSpc>
                <a:spcPct val="70000"/>
              </a:lnSpc>
            </a:pPr>
            <a:endParaRPr lang="en-GB" sz="2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754224" y="1172480"/>
            <a:ext cx="10515600" cy="4351336"/>
          </a:xfrm>
        </p:spPr>
        <p:txBody>
          <a:bodyPr/>
          <a:lstStyle/>
          <a:p>
            <a:pPr marL="0" lvl="0" indent="0" algn="ctr">
              <a:buNone/>
            </a:pPr>
            <a:endParaRPr lang="de-DE"/>
          </a:p>
          <a:p>
            <a:pPr marL="0" lvl="0" indent="0" algn="ctr">
              <a:buNone/>
            </a:pPr>
            <a:endParaRPr lang="de-DE" sz="4000" b="1"/>
          </a:p>
          <a:p>
            <a:pPr marL="0" lvl="0" indent="0" algn="ctr">
              <a:buNone/>
            </a:pPr>
            <a:endParaRPr lang="de-DE" sz="4000" b="1"/>
          </a:p>
          <a:p>
            <a:pPr marL="0" lvl="0" indent="0" algn="ctr">
              <a:buNone/>
            </a:pPr>
            <a:r>
              <a:rPr lang="de-DE" sz="4000" b="1"/>
              <a:t>THANK YOU! </a:t>
            </a:r>
          </a:p>
          <a:p>
            <a:pPr marL="0" lvl="0" indent="0" algn="ctr">
              <a:buNone/>
            </a:pPr>
            <a:endParaRPr lang="de-DE" sz="4000" b="1"/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54544"/>
          </a:xfrm>
        </p:spPr>
        <p:txBody>
          <a:bodyPr/>
          <a:lstStyle/>
          <a:p>
            <a:pPr lvl="0"/>
            <a:r>
              <a:rPr lang="de-DE" sz="2400" b="1">
                <a:latin typeface="Calibri" pitchFamily="34"/>
                <a:cs typeface="Calibri" pitchFamily="34"/>
              </a:rPr>
              <a:t>C-Word</a:t>
            </a:r>
            <a:endParaRPr lang="en-US" sz="2400" b="1">
              <a:latin typeface="Calibri" pitchFamily="34"/>
              <a:cs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474424"/>
            <a:ext cx="10515600" cy="4351336"/>
          </a:xfrm>
        </p:spPr>
        <p:txBody>
          <a:bodyPr/>
          <a:lstStyle/>
          <a:p>
            <a:pPr lvl="0"/>
            <a:r>
              <a:rPr lang="de-DE" sz="2400"/>
              <a:t>Taboo in policy and research circles until the mid-1990s</a:t>
            </a:r>
          </a:p>
          <a:p>
            <a:pPr lvl="0"/>
            <a:r>
              <a:rPr lang="de-DE" sz="2400"/>
              <a:t>1993 - Transparency International</a:t>
            </a:r>
          </a:p>
          <a:p>
            <a:pPr lvl="0"/>
            <a:r>
              <a:rPr lang="de-DE" sz="2400"/>
              <a:t>1995 - Corruption Perceptions Idex</a:t>
            </a:r>
          </a:p>
          <a:p>
            <a:pPr lvl="0"/>
            <a:r>
              <a:rPr lang="de-DE" sz="2400"/>
              <a:t>1990s &amp; 2000s – international legal framework</a:t>
            </a:r>
          </a:p>
          <a:p>
            <a:pPr lvl="0"/>
            <a:r>
              <a:rPr lang="de-DE" sz="2400"/>
              <a:t>2000s &amp; 2010s – Leaks and Papers, rise of investigative journalism</a:t>
            </a:r>
          </a:p>
          <a:p>
            <a:pPr lvl="0"/>
            <a:r>
              <a:rPr lang="de-DE" sz="2400"/>
              <a:t>New anticorr and good governance oganizations, global and national</a:t>
            </a:r>
          </a:p>
          <a:p>
            <a:pPr lvl="0"/>
            <a:r>
              <a:rPr lang="de-DE" sz="2400"/>
              <a:t>Research on corruption, its cause and consequences</a:t>
            </a:r>
          </a:p>
          <a:p>
            <a:pPr lvl="0"/>
            <a:r>
              <a:rPr lang="de-DE" sz="2400"/>
              <a:t>Limited evidence on what works in anticorr</a:t>
            </a:r>
          </a:p>
          <a:p>
            <a:pPr lvl="0"/>
            <a:r>
              <a:rPr lang="de-DE" sz="2400"/>
              <a:t>Citizens engagement remains a challenge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3170855" y="1895798"/>
            <a:ext cx="4712204" cy="3066412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4000"/>
              <a:t>C</a:t>
            </a:r>
            <a:r>
              <a:rPr lang="en-GB" sz="4000"/>
              <a:t>orruption is </a:t>
            </a:r>
            <a:endParaRPr lang="hu-HU" sz="4000"/>
          </a:p>
          <a:p>
            <a:pPr marL="0" lvl="0" indent="0" algn="ctr">
              <a:buNone/>
            </a:pPr>
            <a:r>
              <a:rPr lang="en-GB" sz="4000"/>
              <a:t>the abuse </a:t>
            </a:r>
            <a:endParaRPr lang="hu-HU" sz="4000"/>
          </a:p>
          <a:p>
            <a:pPr marL="0" lvl="0" indent="0" algn="ctr">
              <a:buNone/>
            </a:pPr>
            <a:r>
              <a:rPr lang="en-GB" sz="4000"/>
              <a:t>of entrusted</a:t>
            </a:r>
            <a:r>
              <a:rPr lang="hu-HU" sz="4000"/>
              <a:t> </a:t>
            </a:r>
            <a:r>
              <a:rPr lang="en-GB" sz="4000"/>
              <a:t>power </a:t>
            </a:r>
            <a:endParaRPr lang="hu-HU" sz="4000"/>
          </a:p>
          <a:p>
            <a:pPr marL="0" lvl="0" indent="0" algn="ctr">
              <a:buNone/>
            </a:pPr>
            <a:r>
              <a:rPr lang="en-GB" sz="4000"/>
              <a:t>for private gain</a:t>
            </a:r>
          </a:p>
          <a:p>
            <a:pPr lvl="0"/>
            <a:endParaRPr lang="en-GB" sz="3600">
              <a:solidFill>
                <a:srgbClr val="00ABE2"/>
              </a:solidFill>
            </a:endParaRPr>
          </a:p>
          <a:p>
            <a:pPr marL="0" lvl="0" indent="0">
              <a:buNone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838523"/>
          </a:xfrm>
        </p:spPr>
        <p:txBody>
          <a:bodyPr/>
          <a:lstStyle/>
          <a:p>
            <a:pPr lvl="0"/>
            <a:r>
              <a:rPr lang="de-DE" sz="2400" b="1">
                <a:latin typeface="Calibri" pitchFamily="34"/>
                <a:cs typeface="Calibri" pitchFamily="34"/>
              </a:rPr>
              <a:t>Corruption as an umbrella concept</a:t>
            </a:r>
            <a:endParaRPr lang="en-US" sz="2400" b="1">
              <a:latin typeface="Calibri" pitchFamily="34"/>
              <a:cs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91341" y="1203652"/>
            <a:ext cx="10515600" cy="5102352"/>
          </a:xfrm>
        </p:spPr>
        <p:txBody>
          <a:bodyPr/>
          <a:lstStyle/>
          <a:p>
            <a:pPr lvl="0"/>
            <a:r>
              <a:rPr lang="de-DE" sz="2000"/>
              <a:t>Kleptocracy; privatization of public funds; stealing</a:t>
            </a:r>
          </a:p>
          <a:p>
            <a:pPr lvl="0"/>
            <a:r>
              <a:rPr lang="de-DE" sz="2000"/>
              <a:t>Treason; subversion; illegal foreign transactions; smuggling</a:t>
            </a:r>
          </a:p>
          <a:p>
            <a:pPr lvl="0"/>
            <a:r>
              <a:rPr lang="de-DE" sz="2000"/>
              <a:t>Misapproptiation; forgery and embezzlement; padding of accounts; skimming; misuse of funds</a:t>
            </a:r>
          </a:p>
          <a:p>
            <a:pPr lvl="0"/>
            <a:r>
              <a:rPr lang="de-DE" sz="2000"/>
              <a:t>Abuse of power; intimidation; torture; undeserved pardons and remissions;</a:t>
            </a:r>
          </a:p>
          <a:p>
            <a:pPr lvl="0"/>
            <a:r>
              <a:rPr lang="de-DE" sz="2000"/>
              <a:t>Deceit and fraud; misrepresentation; cheating and swindling; blackmail; perversion of justice; criminal behaviour; false evidence; unlawful detention</a:t>
            </a:r>
          </a:p>
          <a:p>
            <a:pPr lvl="0"/>
            <a:r>
              <a:rPr lang="de-DE" sz="2000"/>
              <a:t>Non-performance of duties; desertion; parasitism</a:t>
            </a:r>
          </a:p>
          <a:p>
            <a:pPr lvl="0"/>
            <a:r>
              <a:rPr lang="de-DE" sz="2000"/>
              <a:t>Bribery and graft; extortion; illegal levies; kickbacks</a:t>
            </a:r>
          </a:p>
          <a:p>
            <a:pPr lvl="0"/>
            <a:r>
              <a:rPr lang="de-DE" sz="2000"/>
              <a:t>Election tampering; vote-rigging; gerrymandering</a:t>
            </a:r>
          </a:p>
          <a:p>
            <a:pPr lvl="0"/>
            <a:r>
              <a:rPr lang="de-DE" sz="2000"/>
              <a:t>Misuse of inside knowledge and confidential information; falsification of records</a:t>
            </a:r>
          </a:p>
          <a:p>
            <a:pPr lvl="0"/>
            <a:r>
              <a:rPr lang="de-DE" sz="2000"/>
              <a:t>Unathorized sale of public offices; public property and public licences</a:t>
            </a:r>
          </a:p>
          <a:p>
            <a:pPr marL="0" lvl="0" indent="0">
              <a:lnSpc>
                <a:spcPct val="60000"/>
              </a:lnSpc>
              <a:buNone/>
            </a:pPr>
            <a:endParaRPr lang="de-DE" sz="1900"/>
          </a:p>
          <a:p>
            <a:pPr marL="0" lvl="0" indent="0">
              <a:lnSpc>
                <a:spcPct val="60000"/>
              </a:lnSpc>
              <a:buNone/>
            </a:pPr>
            <a:r>
              <a:rPr lang="de-DE" sz="1100"/>
              <a:t>*Source:  The Elements of National Integrity System. TI, Jeremy Pope, 2000.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679902"/>
          </a:xfrm>
        </p:spPr>
        <p:txBody>
          <a:bodyPr/>
          <a:lstStyle/>
          <a:p>
            <a:pPr lvl="0"/>
            <a:r>
              <a:rPr lang="de-DE" sz="2400" b="1">
                <a:latin typeface="Calibri" pitchFamily="34"/>
                <a:cs typeface="Calibri" pitchFamily="34"/>
              </a:rPr>
              <a:t>Corruption as an umbrella concept</a:t>
            </a:r>
            <a:endParaRPr lang="en-GB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395859"/>
            <a:ext cx="10515600" cy="4351336"/>
          </a:xfrm>
        </p:spPr>
        <p:txBody>
          <a:bodyPr/>
          <a:lstStyle/>
          <a:p>
            <a:pPr lvl="0">
              <a:lnSpc>
                <a:spcPct val="60000"/>
              </a:lnSpc>
            </a:pPr>
            <a:r>
              <a:rPr lang="de-DE" sz="1900"/>
              <a:t>Manipulation of regulations, purchases and supplies, contracts and loans</a:t>
            </a:r>
          </a:p>
          <a:p>
            <a:pPr lvl="0">
              <a:lnSpc>
                <a:spcPct val="60000"/>
              </a:lnSpc>
            </a:pPr>
            <a:r>
              <a:rPr lang="de-DE" sz="1900"/>
              <a:t>Tax evasion; excessive profiteering</a:t>
            </a:r>
          </a:p>
          <a:p>
            <a:pPr lvl="0">
              <a:lnSpc>
                <a:spcPct val="80000"/>
              </a:lnSpc>
            </a:pPr>
            <a:r>
              <a:rPr lang="de-DE" sz="1900"/>
              <a:t>Influence peddling; favour brokering</a:t>
            </a:r>
          </a:p>
          <a:p>
            <a:pPr lvl="0">
              <a:lnSpc>
                <a:spcPct val="80000"/>
              </a:lnSpc>
            </a:pPr>
            <a:r>
              <a:rPr lang="de-DE" sz="1900"/>
              <a:t>Conflict of interest</a:t>
            </a:r>
          </a:p>
          <a:p>
            <a:pPr lvl="0">
              <a:lnSpc>
                <a:spcPct val="80000"/>
              </a:lnSpc>
            </a:pPr>
            <a:r>
              <a:rPr lang="de-DE" sz="1900"/>
              <a:t>Acceptance of improper gifts, fees, speed money and entertainments</a:t>
            </a:r>
          </a:p>
          <a:p>
            <a:pPr lvl="0">
              <a:lnSpc>
                <a:spcPct val="80000"/>
              </a:lnSpc>
            </a:pPr>
            <a:r>
              <a:rPr lang="de-DE" sz="1900"/>
              <a:t>Links with organized crime; black market operations</a:t>
            </a:r>
          </a:p>
          <a:p>
            <a:pPr lvl="0">
              <a:lnSpc>
                <a:spcPct val="80000"/>
              </a:lnSpc>
            </a:pPr>
            <a:r>
              <a:rPr lang="de-DE" sz="1900"/>
              <a:t>Cronyism; cover-ups</a:t>
            </a:r>
          </a:p>
          <a:p>
            <a:pPr lvl="0">
              <a:lnSpc>
                <a:spcPct val="80000"/>
              </a:lnSpc>
            </a:pPr>
            <a:r>
              <a:rPr lang="de-DE" sz="1900"/>
              <a:t>Illegal survelilance; misuse of telecommunications and mails</a:t>
            </a:r>
          </a:p>
          <a:p>
            <a:pPr lvl="0">
              <a:lnSpc>
                <a:spcPct val="80000"/>
              </a:lnSpc>
            </a:pPr>
            <a:r>
              <a:rPr lang="de-DE" sz="1900"/>
              <a:t>Misuse of official seals, stationery, residence </a:t>
            </a:r>
          </a:p>
          <a:p>
            <a:pPr marL="0" lvl="0" indent="0">
              <a:lnSpc>
                <a:spcPct val="80000"/>
              </a:lnSpc>
              <a:buNone/>
            </a:pPr>
            <a:endParaRPr lang="de-DE" sz="1000"/>
          </a:p>
          <a:p>
            <a:pPr marL="0" lvl="0" indent="0">
              <a:lnSpc>
                <a:spcPct val="80000"/>
              </a:lnSpc>
              <a:buNone/>
            </a:pPr>
            <a:r>
              <a:rPr lang="de-DE" sz="1000"/>
              <a:t>*Source: The Elements of National Integrity System. TI, Jeremy Pope, 2000</a:t>
            </a:r>
            <a:endParaRPr lang="en-US" sz="1000"/>
          </a:p>
          <a:p>
            <a:pPr marL="0" lvl="0" indent="0">
              <a:lnSpc>
                <a:spcPct val="80000"/>
              </a:lnSpc>
              <a:buNone/>
            </a:pPr>
            <a:endParaRPr lang="de-DE" sz="1000"/>
          </a:p>
          <a:p>
            <a:pPr marL="0" lvl="0" indent="0">
              <a:lnSpc>
                <a:spcPct val="80000"/>
              </a:lnSpc>
              <a:buNone/>
            </a:pPr>
            <a:endParaRPr lang="en-US" sz="1000"/>
          </a:p>
          <a:p>
            <a:pPr marL="0" lvl="0" indent="0">
              <a:lnSpc>
                <a:spcPct val="80000"/>
              </a:lnSpc>
              <a:buNone/>
            </a:pPr>
            <a:endParaRPr lang="en-US" sz="2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941155"/>
          </a:xfrm>
        </p:spPr>
        <p:txBody>
          <a:bodyPr/>
          <a:lstStyle/>
          <a:p>
            <a:pPr lvl="0"/>
            <a:r>
              <a:rPr lang="de-DE" sz="2400" b="1">
                <a:latin typeface="Calibri" pitchFamily="34"/>
                <a:cs typeface="Calibri" pitchFamily="34"/>
              </a:rPr>
              <a:t>Corruption as an umbrella concept – new forms and types</a:t>
            </a:r>
            <a:endParaRPr lang="en-GB" sz="2400" b="1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452588"/>
            <a:ext cx="10515600" cy="435133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de-DE" sz="2400"/>
              <a:t>Grand corruption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Political corruption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Petty corruption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Nepotism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Revolving doors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Money laundering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State capture </a:t>
            </a:r>
          </a:p>
          <a:p>
            <a:pPr lvl="0">
              <a:lnSpc>
                <a:spcPct val="80000"/>
              </a:lnSpc>
            </a:pPr>
            <a:r>
              <a:rPr lang="de-DE" sz="2400"/>
              <a:t>Kleptocapture</a:t>
            </a:r>
          </a:p>
          <a:p>
            <a:pPr lvl="0">
              <a:lnSpc>
                <a:spcPct val="80000"/>
              </a:lnSpc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942462"/>
          </a:xfrm>
        </p:spPr>
        <p:txBody>
          <a:bodyPr/>
          <a:lstStyle/>
          <a:p>
            <a:pPr lvl="0"/>
            <a:r>
              <a:rPr lang="de-DE" sz="2400" b="1">
                <a:latin typeface="Calibri" pitchFamily="34"/>
                <a:cs typeface="Calibri" pitchFamily="34"/>
              </a:rPr>
              <a:t>Corruption as Governance Regime</a:t>
            </a:r>
            <a:endParaRPr lang="en-US" sz="2400" b="1">
              <a:latin typeface="Calibri" pitchFamily="34"/>
              <a:cs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0499" y="1307592"/>
            <a:ext cx="10515600" cy="5047488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de-DE" sz="2400"/>
              <a:t>Governance is a government‘s ability </a:t>
            </a:r>
            <a:r>
              <a:rPr lang="de-DE" sz="2400" u="sng"/>
              <a:t>to make and enforce rules</a:t>
            </a:r>
            <a:r>
              <a:rPr lang="de-DE" sz="2400"/>
              <a:t>, and </a:t>
            </a:r>
            <a:r>
              <a:rPr lang="de-DE" sz="2400" u="sng"/>
              <a:t>to deliver services</a:t>
            </a:r>
            <a:r>
              <a:rPr lang="de-DE" sz="2400"/>
              <a:t>, regardless of whether that government is democratic or not. (Fukuyama)</a:t>
            </a:r>
          </a:p>
          <a:p>
            <a:pPr marL="0" lvl="0" indent="0">
              <a:lnSpc>
                <a:spcPct val="70000"/>
              </a:lnSpc>
              <a:buNone/>
            </a:pPr>
            <a:endParaRPr lang="de-DE" sz="2400"/>
          </a:p>
          <a:p>
            <a:pPr marL="0" lvl="0" indent="0">
              <a:lnSpc>
                <a:spcPct val="70000"/>
              </a:lnSpc>
              <a:buNone/>
            </a:pPr>
            <a:r>
              <a:rPr lang="de-DE" sz="2400"/>
              <a:t>Worldwide Governance Indicators (WGI) Six Dimensions: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		Voice and Accountability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		Political Stability and Absence of Violence/Terrorism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		Government Effectiveness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		Regulatory Quality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		Rule of Law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		Control of Corruption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913165"/>
          </a:xfrm>
        </p:spPr>
        <p:txBody>
          <a:bodyPr/>
          <a:lstStyle/>
          <a:p>
            <a:pPr lvl="0"/>
            <a:r>
              <a:rPr lang="en-GB" sz="2400" b="1">
                <a:latin typeface="Calibri" pitchFamily="34"/>
                <a:cs typeface="Calibri" pitchFamily="34"/>
              </a:rPr>
              <a:t>Corruption as governance regime</a:t>
            </a:r>
            <a:endParaRPr lang="en-US" sz="2400" b="1">
              <a:latin typeface="Calibri" pitchFamily="34"/>
              <a:cs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385407"/>
            <a:ext cx="10515600" cy="4572100"/>
          </a:xfrm>
        </p:spPr>
        <p:txBody>
          <a:bodyPr/>
          <a:lstStyle/>
          <a:p>
            <a:pPr marL="0" lvl="0" indent="0">
              <a:spcBef>
                <a:spcPts val="1700"/>
              </a:spcBef>
              <a:buNone/>
            </a:pPr>
            <a:r>
              <a:rPr lang="de-DE" sz="2400">
                <a:latin typeface="Calibri" pitchFamily="34"/>
                <a:cs typeface="Calibri" pitchFamily="34"/>
              </a:rPr>
              <a:t>The governance mode under which </a:t>
            </a:r>
            <a:r>
              <a:rPr lang="de-DE" sz="2400" u="sng">
                <a:latin typeface="Calibri" pitchFamily="34"/>
                <a:cs typeface="Calibri" pitchFamily="34"/>
              </a:rPr>
              <a:t>public goods are distributed </a:t>
            </a:r>
            <a:r>
              <a:rPr lang="de-DE" sz="2400">
                <a:latin typeface="Calibri" pitchFamily="34"/>
                <a:cs typeface="Calibri" pitchFamily="34"/>
              </a:rPr>
              <a:t>on the basis of ethical unversalism. (Mungiu-Pippidi)</a:t>
            </a:r>
            <a:endParaRPr lang="en-US" sz="2400" b="1">
              <a:solidFill>
                <a:srgbClr val="FF9900"/>
              </a:solidFill>
              <a:latin typeface="Calibri" pitchFamily="34"/>
              <a:cs typeface="Calibri" pitchFamily="34"/>
            </a:endParaRPr>
          </a:p>
          <a:p>
            <a:pPr lvl="0">
              <a:spcBef>
                <a:spcPts val="1700"/>
              </a:spcBef>
            </a:pPr>
            <a:r>
              <a:rPr lang="en-US" sz="2400" b="1">
                <a:solidFill>
                  <a:srgbClr val="FF9900"/>
                </a:solidFill>
                <a:latin typeface="Calibri" pitchFamily="34"/>
                <a:cs typeface="Calibri" pitchFamily="34"/>
              </a:rPr>
              <a:t>Particularism</a:t>
            </a:r>
            <a:r>
              <a:rPr lang="en-US" sz="2400" b="1">
                <a:latin typeface="Calibri" pitchFamily="34"/>
                <a:cs typeface="Calibri" pitchFamily="34"/>
              </a:rPr>
              <a:t> -</a:t>
            </a:r>
            <a:r>
              <a:rPr lang="en-US" sz="2400">
                <a:latin typeface="Calibri" pitchFamily="34"/>
                <a:cs typeface="Calibri" pitchFamily="34"/>
              </a:rPr>
              <a:t> a social practice rampant in developing societies, where standards for the way a person is treated (including by the state) depend on the group a person belongs to and not on merit/entitlement = </a:t>
            </a:r>
            <a:r>
              <a:rPr lang="en-US" sz="2400" i="1">
                <a:latin typeface="Calibri" pitchFamily="34"/>
                <a:cs typeface="Calibri" pitchFamily="34"/>
              </a:rPr>
              <a:t>Corruption is the rule</a:t>
            </a:r>
          </a:p>
          <a:p>
            <a:pPr lvl="0">
              <a:spcBef>
                <a:spcPts val="1700"/>
              </a:spcBef>
            </a:pPr>
            <a:r>
              <a:rPr lang="en-US" sz="2400" b="1">
                <a:solidFill>
                  <a:srgbClr val="FF9900"/>
                </a:solidFill>
                <a:latin typeface="Calibri" pitchFamily="34"/>
                <a:cs typeface="Calibri" pitchFamily="34"/>
              </a:rPr>
              <a:t>Ethical universalism</a:t>
            </a:r>
            <a:r>
              <a:rPr lang="en-US" sz="2400" b="1">
                <a:latin typeface="Calibri" pitchFamily="34"/>
                <a:cs typeface="Calibri" pitchFamily="34"/>
              </a:rPr>
              <a:t> -</a:t>
            </a:r>
            <a:r>
              <a:rPr lang="en-US" sz="2400">
                <a:latin typeface="Calibri" pitchFamily="34"/>
                <a:cs typeface="Calibri" pitchFamily="34"/>
              </a:rPr>
              <a:t> the practice of individualistic societies, in which everyone is treated equally regardless the group they belong to = </a:t>
            </a:r>
            <a:r>
              <a:rPr lang="en-US" sz="2400" i="1">
                <a:latin typeface="Calibri" pitchFamily="34"/>
                <a:cs typeface="Calibri" pitchFamily="34"/>
              </a:rPr>
              <a:t>Corruption is the exception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5355</TotalTime>
  <Words>1229</Words>
  <Application>Microsoft Office PowerPoint</Application>
  <PresentationFormat>Widescreen</PresentationFormat>
  <Paragraphs>208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C-Word</vt:lpstr>
      <vt:lpstr>PowerPoint Presentation</vt:lpstr>
      <vt:lpstr>Corruption as an umbrella concept</vt:lpstr>
      <vt:lpstr>Corruption as an umbrella concept</vt:lpstr>
      <vt:lpstr>Corruption as an umbrella concept – new forms and types</vt:lpstr>
      <vt:lpstr>Corruption as Governance Regime</vt:lpstr>
      <vt:lpstr>Corruption as governance regime</vt:lpstr>
      <vt:lpstr>Civil Society as a Driver of Anti-Corruption Reforms  Preconditions for Civil Society Engagement in Anticorruption:</vt:lpstr>
      <vt:lpstr>Charateristics of Good Anti-corruption Initiatives and Approaches</vt:lpstr>
      <vt:lpstr>Anti-corruption Initiatives and Approaches </vt:lpstr>
      <vt:lpstr>Anti-corruption Investigations</vt:lpstr>
      <vt:lpstr>Anti-corruption Advocacy</vt:lpstr>
      <vt:lpstr>PowerPoint Presentation</vt:lpstr>
      <vt:lpstr>Why Measure Corruption?</vt:lpstr>
      <vt:lpstr>Challenges in Measuring Corruption</vt:lpstr>
      <vt:lpstr>CPI  A global (180 countries/territories)  aggregate index (13 different data sources) capturing perceptions (experts/business people)  of corruption (abuse of power for private gain) in the public sector (public officials and institutions)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</dc:creator>
  <cp:lastModifiedBy>Svetlana</cp:lastModifiedBy>
  <cp:revision>89</cp:revision>
  <cp:lastPrinted>2023-01-12T09:53:19Z</cp:lastPrinted>
  <dcterms:created xsi:type="dcterms:W3CDTF">2023-01-03T11:20:48Z</dcterms:created>
  <dcterms:modified xsi:type="dcterms:W3CDTF">2024-03-23T11:03:07Z</dcterms:modified>
</cp:coreProperties>
</file>