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74" r:id="rId7"/>
    <p:sldId id="284" r:id="rId8"/>
    <p:sldId id="275" r:id="rId9"/>
    <p:sldId id="276" r:id="rId10"/>
    <p:sldId id="279" r:id="rId11"/>
    <p:sldId id="280" r:id="rId12"/>
    <p:sldId id="281" r:id="rId13"/>
    <p:sldId id="282"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cs-CZ"/>
              <a:t>Kliknutím lze upravit styl.</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5/28/2024</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341D2AC3-6A0B-4169-B1EA-E3AE8B351BDD}" type="datetimeFigureOut">
              <a:rPr lang="en-US" dirty="0"/>
              <a:t>5/28/2024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cs-CZ"/>
              <a:t>Kliknutím lze upravit styl.</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DD4B9363-8B87-41B7-9F8E-64519CBB8F34}" type="datetimeFigureOut">
              <a:rPr lang="en-US" dirty="0"/>
              <a:t>5/28/2024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cs-CZ"/>
              <a:t>Kliknutím lze upravit styl.</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EAEF5746-5284-4951-9F37-7AE924EDBCB7}" type="datetimeFigureOut">
              <a:rPr lang="en-US" dirty="0"/>
              <a:t>5/28/2024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cs-CZ"/>
              <a:t>Kliknutím lze upravit styl.</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02398B29-7265-4A65-A2A4-6703C057B7C1}" type="datetimeFigureOut">
              <a:rPr lang="en-US" dirty="0"/>
              <a:t>5/28/2024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cs-CZ"/>
              <a:t>Kliknutím lze upravit styl.</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28FBA082-94DF-4C4B-A041-6624924AB0A8}" type="datetimeFigureOut">
              <a:rPr lang="en-US" dirty="0"/>
              <a:t>5/28/2024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cs-CZ"/>
              <a:t>Kliknutím lze upravit styl.</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B27686C4-3AB5-4E0C-86CA-FB108C350AA9}" type="datetimeFigureOut">
              <a:rPr lang="en-US" dirty="0"/>
              <a:t>5/28/2024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cs-CZ"/>
              <a:t>Kliknutím lze upravit styl.</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5/28/2024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cs-CZ"/>
              <a:t>Kliknutím lze upravit styl.</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5/28/2024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5/28/2024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cs-CZ"/>
              <a:t>Kliknutím lze upravit styl.</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0F7F47CF-67C9-420C-80A5-E2069FF0C2DF}" type="datetimeFigureOut">
              <a:rPr lang="en-US" dirty="0"/>
              <a:t>5/28/2024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cs-CZ"/>
              <a:t>Kliknutím lze upravit styl.</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5/28/2024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cs-CZ"/>
              <a:t>Kliknutím lze upravit styl.</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2" name="Content Placeholder 3"/>
          <p:cNvSpPr>
            <a:spLocks noGrp="1"/>
          </p:cNvSpPr>
          <p:nvPr>
            <p:ph sz="quarter" idx="13"/>
          </p:nvPr>
        </p:nvSpPr>
        <p:spPr>
          <a:xfrm>
            <a:off x="685802" y="2861733"/>
            <a:ext cx="5088712" cy="2512852"/>
          </a:xfrm>
        </p:spPr>
        <p:txBody>
          <a:bodyPr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3" name="Content Placeholder 5"/>
          <p:cNvSpPr>
            <a:spLocks noGrp="1"/>
          </p:cNvSpPr>
          <p:nvPr>
            <p:ph sz="quarter" idx="14"/>
          </p:nvPr>
        </p:nvSpPr>
        <p:spPr>
          <a:xfrm>
            <a:off x="5993969" y="2861733"/>
            <a:ext cx="5088713" cy="2512852"/>
          </a:xfrm>
        </p:spPr>
        <p:txBody>
          <a:bodyPr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5/28/2024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5/28/2024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5/28/2024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cs-CZ"/>
              <a:t>Kliknutím lze upravit styl.</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50C3BFE2-83B7-4B0A-B9D3-AB28331082B3}" type="datetimeFigureOut">
              <a:rPr lang="en-US" dirty="0"/>
              <a:t>5/28/2024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cs-CZ"/>
              <a:t>Kliknutím lze upravit styl.</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12EF78E3-FDA3-4D28-AAA2-0B81F349A39D}" type="datetimeFigureOut">
              <a:rPr lang="en-US" dirty="0"/>
              <a:t>5/28/2024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5/28/2024</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hyperlink" Target="https://www.meydan.tv/en/" TargetMode="External"/><Relationship Id="rId13" Type="http://schemas.openxmlformats.org/officeDocument/2006/relationships/hyperlink" Target="https://chaikhana.media/en" TargetMode="External"/><Relationship Id="rId18" Type="http://schemas.openxmlformats.org/officeDocument/2006/relationships/hyperlink" Target="https://www.mujrozhlas.cz/na-vychod" TargetMode="External"/><Relationship Id="rId3" Type="http://schemas.openxmlformats.org/officeDocument/2006/relationships/hyperlink" Target="https://www.codastory.com/" TargetMode="External"/><Relationship Id="rId7" Type="http://schemas.openxmlformats.org/officeDocument/2006/relationships/hyperlink" Target="https://jam-news.net/category/geography/armenia/" TargetMode="External"/><Relationship Id="rId12" Type="http://schemas.openxmlformats.org/officeDocument/2006/relationships/hyperlink" Target="https://oc-media.org/" TargetMode="External"/><Relationship Id="rId17" Type="http://schemas.openxmlformats.org/officeDocument/2006/relationships/hyperlink" Target="https://www.voxpot.cz/" TargetMode="External"/><Relationship Id="rId2" Type="http://schemas.openxmlformats.org/officeDocument/2006/relationships/hyperlink" Target="https://www.rferl.org/" TargetMode="External"/><Relationship Id="rId16" Type="http://schemas.openxmlformats.org/officeDocument/2006/relationships/hyperlink" Target="https://injir.org/" TargetMode="External"/><Relationship Id="rId1" Type="http://schemas.openxmlformats.org/officeDocument/2006/relationships/slideLayout" Target="../slideLayouts/slideLayout3.xml"/><Relationship Id="rId6" Type="http://schemas.openxmlformats.org/officeDocument/2006/relationships/hyperlink" Target="https://nexta.tv/" TargetMode="External"/><Relationship Id="rId11" Type="http://schemas.openxmlformats.org/officeDocument/2006/relationships/hyperlink" Target="https://eng.kavkaz-uzel.eu/" TargetMode="External"/><Relationship Id="rId5" Type="http://schemas.openxmlformats.org/officeDocument/2006/relationships/hyperlink" Target="https://www.zerkalo.io/" TargetMode="External"/><Relationship Id="rId15" Type="http://schemas.openxmlformats.org/officeDocument/2006/relationships/hyperlink" Target="https://balkaninsight.com/" TargetMode="External"/><Relationship Id="rId10" Type="http://schemas.openxmlformats.org/officeDocument/2006/relationships/hyperlink" Target="https://ru.netgazeti.ge/" TargetMode="External"/><Relationship Id="rId4" Type="http://schemas.openxmlformats.org/officeDocument/2006/relationships/hyperlink" Target="https://hromadske.ua/" TargetMode="External"/><Relationship Id="rId9" Type="http://schemas.openxmlformats.org/officeDocument/2006/relationships/hyperlink" Target="https://civil.ge/" TargetMode="External"/><Relationship Id="rId14" Type="http://schemas.openxmlformats.org/officeDocument/2006/relationships/hyperlink" Target="https://jam-news.ne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41A312-9C37-6EC8-0B4E-FFD28FAE7BD1}"/>
              </a:ext>
            </a:extLst>
          </p:cNvPr>
          <p:cNvSpPr>
            <a:spLocks noGrp="1"/>
          </p:cNvSpPr>
          <p:nvPr>
            <p:ph type="title"/>
          </p:nvPr>
        </p:nvSpPr>
        <p:spPr/>
        <p:txBody>
          <a:bodyPr>
            <a:normAutofit/>
          </a:bodyPr>
          <a:lstStyle/>
          <a:p>
            <a:r>
              <a:rPr lang="en-GB" dirty="0"/>
              <a:t>Civil Society </a:t>
            </a:r>
            <a:br>
              <a:rPr lang="cs-CZ" dirty="0"/>
            </a:br>
            <a:r>
              <a:rPr lang="en-GB" dirty="0"/>
              <a:t>and Human Rights </a:t>
            </a:r>
            <a:br>
              <a:rPr lang="cs-CZ" dirty="0"/>
            </a:br>
            <a:r>
              <a:rPr lang="en-GB" dirty="0"/>
              <a:t>in Eastern Europe</a:t>
            </a:r>
            <a:endParaRPr lang="cs-CZ" dirty="0"/>
          </a:p>
        </p:txBody>
      </p:sp>
      <p:sp>
        <p:nvSpPr>
          <p:cNvPr id="3" name="Podnadpis 2">
            <a:extLst>
              <a:ext uri="{FF2B5EF4-FFF2-40B4-BE49-F238E27FC236}">
                <a16:creationId xmlns:a16="http://schemas.microsoft.com/office/drawing/2014/main" id="{FA423081-E041-24CD-BB2C-167B167FFE4F}"/>
              </a:ext>
            </a:extLst>
          </p:cNvPr>
          <p:cNvSpPr>
            <a:spLocks noGrp="1"/>
          </p:cNvSpPr>
          <p:nvPr>
            <p:ph type="body" idx="1"/>
          </p:nvPr>
        </p:nvSpPr>
        <p:spPr/>
        <p:txBody>
          <a:bodyPr>
            <a:normAutofit/>
          </a:bodyPr>
          <a:lstStyle/>
          <a:p>
            <a:r>
              <a:rPr lang="cs-CZ" sz="4500" dirty="0" err="1"/>
              <a:t>Final</a:t>
            </a:r>
            <a:r>
              <a:rPr lang="cs-CZ" sz="4500" dirty="0"/>
              <a:t> </a:t>
            </a:r>
            <a:r>
              <a:rPr lang="cs-CZ" sz="4500" dirty="0" err="1"/>
              <a:t>quiz</a:t>
            </a:r>
            <a:endParaRPr lang="cs-CZ" sz="4500" dirty="0"/>
          </a:p>
        </p:txBody>
      </p:sp>
    </p:spTree>
    <p:extLst>
      <p:ext uri="{BB962C8B-B14F-4D97-AF65-F5344CB8AC3E}">
        <p14:creationId xmlns:p14="http://schemas.microsoft.com/office/powerpoint/2010/main" val="2563492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535A07-54AB-23C1-149B-4BE5AB7112D3}"/>
              </a:ext>
            </a:extLst>
          </p:cNvPr>
          <p:cNvSpPr>
            <a:spLocks noGrp="1"/>
          </p:cNvSpPr>
          <p:nvPr>
            <p:ph type="title"/>
          </p:nvPr>
        </p:nvSpPr>
        <p:spPr/>
        <p:txBody>
          <a:bodyPr/>
          <a:lstStyle/>
          <a:p>
            <a:r>
              <a:rPr lang="en-GB" dirty="0"/>
              <a:t>What happened in Ukraine in 2014?</a:t>
            </a:r>
            <a:endParaRPr lang="cs-CZ" dirty="0"/>
          </a:p>
        </p:txBody>
      </p:sp>
      <p:sp>
        <p:nvSpPr>
          <p:cNvPr id="3" name="Zástupný text 2">
            <a:extLst>
              <a:ext uri="{FF2B5EF4-FFF2-40B4-BE49-F238E27FC236}">
                <a16:creationId xmlns:a16="http://schemas.microsoft.com/office/drawing/2014/main" id="{EDC1748E-D939-230B-0882-1DAB6598B7BB}"/>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4090766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E9D51A-8741-59A2-6B5A-02382B565951}"/>
              </a:ext>
            </a:extLst>
          </p:cNvPr>
          <p:cNvSpPr>
            <a:spLocks noGrp="1"/>
          </p:cNvSpPr>
          <p:nvPr>
            <p:ph type="title"/>
          </p:nvPr>
        </p:nvSpPr>
        <p:spPr>
          <a:xfrm>
            <a:off x="744524" y="2002872"/>
            <a:ext cx="10394707" cy="3193487"/>
          </a:xfrm>
        </p:spPr>
        <p:txBody>
          <a:bodyPr>
            <a:noAutofit/>
          </a:bodyPr>
          <a:lstStyle/>
          <a:p>
            <a:r>
              <a:rPr lang="cs-CZ" sz="3800" dirty="0" err="1"/>
              <a:t>The</a:t>
            </a:r>
            <a:r>
              <a:rPr lang="cs-CZ" sz="3800" dirty="0"/>
              <a:t> </a:t>
            </a:r>
            <a:r>
              <a:rPr lang="cs-CZ" sz="3800" dirty="0" err="1"/>
              <a:t>maidan</a:t>
            </a:r>
            <a:r>
              <a:rPr lang="cs-CZ" sz="3800" dirty="0"/>
              <a:t> </a:t>
            </a:r>
            <a:r>
              <a:rPr lang="cs-CZ" sz="3800" dirty="0" err="1"/>
              <a:t>revolution</a:t>
            </a:r>
            <a:r>
              <a:rPr lang="cs-CZ" sz="3800" dirty="0"/>
              <a:t>/</a:t>
            </a:r>
            <a:r>
              <a:rPr lang="cs-CZ" sz="3800" dirty="0" err="1"/>
              <a:t>the</a:t>
            </a:r>
            <a:r>
              <a:rPr lang="cs-CZ" sz="3800" dirty="0"/>
              <a:t> </a:t>
            </a:r>
            <a:r>
              <a:rPr lang="cs-CZ" sz="3800" dirty="0" err="1"/>
              <a:t>revolution</a:t>
            </a:r>
            <a:r>
              <a:rPr lang="cs-CZ" sz="3800" dirty="0"/>
              <a:t> </a:t>
            </a:r>
            <a:r>
              <a:rPr lang="cs-CZ" sz="3800" dirty="0" err="1"/>
              <a:t>of</a:t>
            </a:r>
            <a:r>
              <a:rPr lang="cs-CZ" sz="3800" dirty="0"/>
              <a:t> dignity</a:t>
            </a:r>
            <a:br>
              <a:rPr lang="cs-CZ" sz="3800" dirty="0"/>
            </a:br>
            <a:br>
              <a:rPr lang="cs-CZ" sz="3800" dirty="0"/>
            </a:br>
            <a:r>
              <a:rPr lang="cs-CZ" sz="3800" dirty="0" err="1"/>
              <a:t>ousting</a:t>
            </a:r>
            <a:r>
              <a:rPr lang="cs-CZ" sz="3800" dirty="0"/>
              <a:t> </a:t>
            </a:r>
            <a:r>
              <a:rPr lang="cs-CZ" sz="3800" dirty="0" err="1"/>
              <a:t>of</a:t>
            </a:r>
            <a:r>
              <a:rPr lang="cs-CZ" sz="3800" dirty="0"/>
              <a:t> president </a:t>
            </a:r>
            <a:r>
              <a:rPr lang="cs-CZ" sz="3800" dirty="0" err="1"/>
              <a:t>yanukovich</a:t>
            </a:r>
            <a:br>
              <a:rPr lang="cs-CZ" sz="3800" dirty="0"/>
            </a:br>
            <a:br>
              <a:rPr lang="cs-CZ" sz="3800" dirty="0"/>
            </a:br>
            <a:r>
              <a:rPr lang="cs-CZ" sz="3800" dirty="0" err="1"/>
              <a:t>annexation</a:t>
            </a:r>
            <a:r>
              <a:rPr lang="cs-CZ" sz="3800" dirty="0"/>
              <a:t> </a:t>
            </a:r>
            <a:r>
              <a:rPr lang="cs-CZ" sz="3800" dirty="0" err="1"/>
              <a:t>of</a:t>
            </a:r>
            <a:r>
              <a:rPr lang="cs-CZ" sz="3800" dirty="0"/>
              <a:t> </a:t>
            </a:r>
            <a:r>
              <a:rPr lang="cs-CZ" sz="3800" dirty="0" err="1"/>
              <a:t>crimea</a:t>
            </a:r>
            <a:r>
              <a:rPr lang="cs-CZ" sz="3800" dirty="0"/>
              <a:t> by </a:t>
            </a:r>
            <a:r>
              <a:rPr lang="cs-CZ" sz="3800" dirty="0" err="1"/>
              <a:t>russia</a:t>
            </a:r>
            <a:br>
              <a:rPr lang="cs-CZ" sz="3800" dirty="0"/>
            </a:br>
            <a:br>
              <a:rPr lang="cs-CZ" sz="3800" dirty="0"/>
            </a:br>
            <a:r>
              <a:rPr lang="cs-CZ" sz="3800" dirty="0" err="1"/>
              <a:t>war</a:t>
            </a:r>
            <a:r>
              <a:rPr lang="cs-CZ" sz="3800" dirty="0"/>
              <a:t> </a:t>
            </a:r>
            <a:r>
              <a:rPr lang="cs-CZ" sz="3800" dirty="0" err="1"/>
              <a:t>with</a:t>
            </a:r>
            <a:r>
              <a:rPr lang="cs-CZ" sz="3800" dirty="0"/>
              <a:t> </a:t>
            </a:r>
            <a:r>
              <a:rPr lang="cs-CZ" sz="3800" dirty="0" err="1"/>
              <a:t>russia</a:t>
            </a:r>
            <a:r>
              <a:rPr lang="cs-CZ" sz="3800" dirty="0"/>
              <a:t> </a:t>
            </a:r>
            <a:r>
              <a:rPr lang="cs-CZ" sz="3800" dirty="0" err="1"/>
              <a:t>began</a:t>
            </a:r>
            <a:r>
              <a:rPr lang="cs-CZ" sz="3800" dirty="0"/>
              <a:t> in </a:t>
            </a:r>
            <a:r>
              <a:rPr lang="cs-CZ" sz="3800" dirty="0" err="1"/>
              <a:t>eastern</a:t>
            </a:r>
            <a:r>
              <a:rPr lang="cs-CZ" sz="3800" dirty="0"/>
              <a:t> </a:t>
            </a:r>
            <a:r>
              <a:rPr lang="cs-CZ" sz="3800" dirty="0" err="1"/>
              <a:t>parts</a:t>
            </a:r>
            <a:r>
              <a:rPr lang="cs-CZ" sz="3800" dirty="0"/>
              <a:t> </a:t>
            </a:r>
            <a:r>
              <a:rPr lang="cs-CZ" sz="3800" dirty="0" err="1"/>
              <a:t>of</a:t>
            </a:r>
            <a:r>
              <a:rPr lang="cs-CZ" sz="3800" dirty="0"/>
              <a:t> </a:t>
            </a:r>
            <a:r>
              <a:rPr lang="cs-CZ" sz="3800" dirty="0" err="1"/>
              <a:t>ukraine</a:t>
            </a:r>
            <a:endParaRPr lang="cs-CZ" sz="3800" dirty="0"/>
          </a:p>
        </p:txBody>
      </p:sp>
      <p:sp>
        <p:nvSpPr>
          <p:cNvPr id="3" name="Zástupný text 2">
            <a:extLst>
              <a:ext uri="{FF2B5EF4-FFF2-40B4-BE49-F238E27FC236}">
                <a16:creationId xmlns:a16="http://schemas.microsoft.com/office/drawing/2014/main" id="{77CFE7B0-2C89-0679-F79C-F56FF2721ADF}"/>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246398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10298AAE-C3B6-90A7-7577-9AB4F04F0838}"/>
              </a:ext>
            </a:extLst>
          </p:cNvPr>
          <p:cNvSpPr>
            <a:spLocks noGrp="1"/>
          </p:cNvSpPr>
          <p:nvPr>
            <p:ph type="title"/>
          </p:nvPr>
        </p:nvSpPr>
        <p:spPr/>
        <p:txBody>
          <a:bodyPr>
            <a:normAutofit fontScale="90000"/>
          </a:bodyPr>
          <a:lstStyle/>
          <a:p>
            <a:r>
              <a:rPr lang="en-GB" dirty="0"/>
              <a:t>Which countries did these events take place in?</a:t>
            </a:r>
            <a:endParaRPr lang="cs-CZ" dirty="0"/>
          </a:p>
        </p:txBody>
      </p:sp>
      <p:sp>
        <p:nvSpPr>
          <p:cNvPr id="5" name="Zástupný obsah 4">
            <a:extLst>
              <a:ext uri="{FF2B5EF4-FFF2-40B4-BE49-F238E27FC236}">
                <a16:creationId xmlns:a16="http://schemas.microsoft.com/office/drawing/2014/main" id="{394DD417-BEDB-8DA6-8FFC-BF60559B7811}"/>
              </a:ext>
            </a:extLst>
          </p:cNvPr>
          <p:cNvSpPr>
            <a:spLocks noGrp="1"/>
          </p:cNvSpPr>
          <p:nvPr>
            <p:ph sz="quarter" idx="13"/>
          </p:nvPr>
        </p:nvSpPr>
        <p:spPr/>
        <p:txBody>
          <a:bodyPr>
            <a:normAutofit fontScale="92500" lnSpcReduction="20000"/>
          </a:bodyPr>
          <a:lstStyle/>
          <a:p>
            <a:r>
              <a:rPr lang="cs-CZ" dirty="0"/>
              <a:t>Velvet </a:t>
            </a:r>
            <a:r>
              <a:rPr lang="cs-CZ" dirty="0" err="1"/>
              <a:t>Revolution</a:t>
            </a:r>
            <a:r>
              <a:rPr lang="cs-CZ" dirty="0"/>
              <a:t>, 1989</a:t>
            </a:r>
          </a:p>
          <a:p>
            <a:r>
              <a:rPr lang="cs-CZ" u="sng" dirty="0"/>
              <a:t>Velvet </a:t>
            </a:r>
            <a:r>
              <a:rPr lang="cs-CZ" u="sng" dirty="0" err="1"/>
              <a:t>Revolution</a:t>
            </a:r>
            <a:r>
              <a:rPr lang="cs-CZ" u="sng" dirty="0"/>
              <a:t>, 2018</a:t>
            </a:r>
          </a:p>
          <a:p>
            <a:r>
              <a:rPr lang="en-GB" dirty="0"/>
              <a:t>"March of the Millions" on the </a:t>
            </a:r>
            <a:r>
              <a:rPr lang="en-GB" dirty="0" err="1"/>
              <a:t>Bolotnaya</a:t>
            </a:r>
            <a:r>
              <a:rPr lang="en-GB" dirty="0"/>
              <a:t> Square, 2012 </a:t>
            </a:r>
            <a:endParaRPr lang="cs-CZ" dirty="0"/>
          </a:p>
          <a:p>
            <a:r>
              <a:rPr lang="cs-CZ" dirty="0" err="1"/>
              <a:t>Foreign</a:t>
            </a:r>
            <a:r>
              <a:rPr lang="cs-CZ" dirty="0"/>
              <a:t> Agent </a:t>
            </a:r>
            <a:r>
              <a:rPr lang="cs-CZ" dirty="0" err="1"/>
              <a:t>Law</a:t>
            </a:r>
            <a:r>
              <a:rPr lang="cs-CZ" dirty="0"/>
              <a:t>, 2012</a:t>
            </a:r>
          </a:p>
          <a:p>
            <a:r>
              <a:rPr lang="cs-CZ" dirty="0" err="1"/>
              <a:t>Crimean</a:t>
            </a:r>
            <a:r>
              <a:rPr lang="cs-CZ" dirty="0"/>
              <a:t> </a:t>
            </a:r>
            <a:r>
              <a:rPr lang="cs-CZ" dirty="0" err="1"/>
              <a:t>Tatars</a:t>
            </a:r>
            <a:r>
              <a:rPr lang="cs-CZ" dirty="0"/>
              <a:t> </a:t>
            </a:r>
            <a:r>
              <a:rPr lang="cs-CZ" dirty="0" err="1"/>
              <a:t>Deportation</a:t>
            </a:r>
            <a:r>
              <a:rPr lang="cs-CZ" dirty="0"/>
              <a:t>, 1944</a:t>
            </a:r>
          </a:p>
          <a:p>
            <a:r>
              <a:rPr lang="en-GB" dirty="0"/>
              <a:t>Large protests after falsified presidential election, 2020</a:t>
            </a:r>
            <a:endParaRPr lang="cs-CZ" dirty="0"/>
          </a:p>
          <a:p>
            <a:r>
              <a:rPr lang="cs-CZ" dirty="0" err="1"/>
              <a:t>Holodomor</a:t>
            </a:r>
            <a:r>
              <a:rPr lang="cs-CZ" dirty="0"/>
              <a:t> (Great </a:t>
            </a:r>
            <a:r>
              <a:rPr lang="cs-CZ" dirty="0" err="1"/>
              <a:t>Famine</a:t>
            </a:r>
            <a:r>
              <a:rPr lang="cs-CZ" dirty="0"/>
              <a:t>, </a:t>
            </a:r>
            <a:r>
              <a:rPr lang="cs-CZ" dirty="0" err="1"/>
              <a:t>genocide</a:t>
            </a:r>
            <a:r>
              <a:rPr lang="cs-CZ" dirty="0"/>
              <a:t>), 1932-1933</a:t>
            </a:r>
          </a:p>
          <a:p>
            <a:r>
              <a:rPr lang="cs-CZ" dirty="0" err="1"/>
              <a:t>the</a:t>
            </a:r>
            <a:r>
              <a:rPr lang="cs-CZ" dirty="0"/>
              <a:t> </a:t>
            </a:r>
            <a:r>
              <a:rPr lang="cs-CZ" dirty="0" err="1"/>
              <a:t>Genocide</a:t>
            </a:r>
            <a:r>
              <a:rPr lang="cs-CZ" dirty="0"/>
              <a:t> </a:t>
            </a:r>
            <a:r>
              <a:rPr lang="cs-CZ" dirty="0" err="1"/>
              <a:t>of</a:t>
            </a:r>
            <a:r>
              <a:rPr lang="cs-CZ" dirty="0"/>
              <a:t> 1915-1916</a:t>
            </a:r>
          </a:p>
        </p:txBody>
      </p:sp>
    </p:spTree>
    <p:extLst>
      <p:ext uri="{BB962C8B-B14F-4D97-AF65-F5344CB8AC3E}">
        <p14:creationId xmlns:p14="http://schemas.microsoft.com/office/powerpoint/2010/main" val="4241524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10298AAE-C3B6-90A7-7577-9AB4F04F0838}"/>
              </a:ext>
            </a:extLst>
          </p:cNvPr>
          <p:cNvSpPr>
            <a:spLocks noGrp="1"/>
          </p:cNvSpPr>
          <p:nvPr>
            <p:ph type="title"/>
          </p:nvPr>
        </p:nvSpPr>
        <p:spPr/>
        <p:txBody>
          <a:bodyPr>
            <a:normAutofit fontScale="90000"/>
          </a:bodyPr>
          <a:lstStyle/>
          <a:p>
            <a:r>
              <a:rPr lang="en-GB" dirty="0"/>
              <a:t>Which countries did these events take place in?</a:t>
            </a:r>
            <a:endParaRPr lang="cs-CZ" dirty="0"/>
          </a:p>
        </p:txBody>
      </p:sp>
      <p:sp>
        <p:nvSpPr>
          <p:cNvPr id="5" name="Zástupný obsah 4">
            <a:extLst>
              <a:ext uri="{FF2B5EF4-FFF2-40B4-BE49-F238E27FC236}">
                <a16:creationId xmlns:a16="http://schemas.microsoft.com/office/drawing/2014/main" id="{394DD417-BEDB-8DA6-8FFC-BF60559B7811}"/>
              </a:ext>
            </a:extLst>
          </p:cNvPr>
          <p:cNvSpPr>
            <a:spLocks noGrp="1"/>
          </p:cNvSpPr>
          <p:nvPr>
            <p:ph sz="quarter" idx="13"/>
          </p:nvPr>
        </p:nvSpPr>
        <p:spPr/>
        <p:txBody>
          <a:bodyPr>
            <a:normAutofit fontScale="62500" lnSpcReduction="20000"/>
          </a:bodyPr>
          <a:lstStyle/>
          <a:p>
            <a:r>
              <a:rPr lang="cs-CZ" dirty="0">
                <a:latin typeface="+mj-lt"/>
              </a:rPr>
              <a:t>Velvet </a:t>
            </a:r>
            <a:r>
              <a:rPr lang="cs-CZ" dirty="0" err="1">
                <a:latin typeface="+mj-lt"/>
              </a:rPr>
              <a:t>Revolution</a:t>
            </a:r>
            <a:r>
              <a:rPr lang="cs-CZ" dirty="0">
                <a:latin typeface="+mj-lt"/>
              </a:rPr>
              <a:t>, 1989 - </a:t>
            </a:r>
            <a:r>
              <a:rPr lang="cs-CZ" dirty="0" err="1">
                <a:latin typeface="+mj-lt"/>
              </a:rPr>
              <a:t>czechoslovakia</a:t>
            </a:r>
            <a:endParaRPr lang="cs-CZ" dirty="0">
              <a:latin typeface="+mj-lt"/>
            </a:endParaRPr>
          </a:p>
          <a:p>
            <a:r>
              <a:rPr lang="cs-CZ" dirty="0">
                <a:latin typeface="+mj-lt"/>
              </a:rPr>
              <a:t>Velvet </a:t>
            </a:r>
            <a:r>
              <a:rPr lang="cs-CZ" dirty="0" err="1">
                <a:latin typeface="+mj-lt"/>
              </a:rPr>
              <a:t>Revolution</a:t>
            </a:r>
            <a:r>
              <a:rPr lang="cs-CZ" dirty="0">
                <a:latin typeface="+mj-lt"/>
              </a:rPr>
              <a:t>, 2018 - </a:t>
            </a:r>
            <a:r>
              <a:rPr lang="cs-CZ" dirty="0" err="1">
                <a:latin typeface="+mj-lt"/>
              </a:rPr>
              <a:t>armenia</a:t>
            </a:r>
            <a:endParaRPr lang="cs-CZ" dirty="0">
              <a:latin typeface="+mj-lt"/>
            </a:endParaRPr>
          </a:p>
          <a:p>
            <a:r>
              <a:rPr lang="en-GB" dirty="0">
                <a:latin typeface="+mj-lt"/>
              </a:rPr>
              <a:t>"March of the Millions" on the </a:t>
            </a:r>
            <a:r>
              <a:rPr lang="en-GB" dirty="0" err="1">
                <a:latin typeface="+mj-lt"/>
              </a:rPr>
              <a:t>Bolotnaya</a:t>
            </a:r>
            <a:r>
              <a:rPr lang="en-GB" dirty="0">
                <a:latin typeface="+mj-lt"/>
              </a:rPr>
              <a:t> Square, 2012 </a:t>
            </a:r>
            <a:r>
              <a:rPr lang="cs-CZ" dirty="0">
                <a:latin typeface="+mj-lt"/>
              </a:rPr>
              <a:t> - </a:t>
            </a:r>
            <a:r>
              <a:rPr lang="cs-CZ" dirty="0" err="1">
                <a:latin typeface="+mj-lt"/>
              </a:rPr>
              <a:t>russia</a:t>
            </a:r>
            <a:endParaRPr lang="cs-CZ" dirty="0">
              <a:latin typeface="+mj-lt"/>
            </a:endParaRPr>
          </a:p>
          <a:p>
            <a:r>
              <a:rPr lang="cs-CZ" dirty="0" err="1">
                <a:latin typeface="+mj-lt"/>
              </a:rPr>
              <a:t>Foreign</a:t>
            </a:r>
            <a:r>
              <a:rPr lang="cs-CZ" dirty="0">
                <a:latin typeface="+mj-lt"/>
              </a:rPr>
              <a:t> Agent </a:t>
            </a:r>
            <a:r>
              <a:rPr lang="cs-CZ" dirty="0" err="1">
                <a:latin typeface="+mj-lt"/>
              </a:rPr>
              <a:t>Law</a:t>
            </a:r>
            <a:r>
              <a:rPr lang="cs-CZ" dirty="0">
                <a:latin typeface="+mj-lt"/>
              </a:rPr>
              <a:t>, 2012 - </a:t>
            </a:r>
            <a:r>
              <a:rPr lang="cs-CZ" dirty="0" err="1">
                <a:latin typeface="+mj-lt"/>
              </a:rPr>
              <a:t>russia</a:t>
            </a:r>
            <a:endParaRPr lang="cs-CZ" dirty="0">
              <a:latin typeface="+mj-lt"/>
            </a:endParaRPr>
          </a:p>
          <a:p>
            <a:r>
              <a:rPr lang="cs-CZ" dirty="0" err="1">
                <a:latin typeface="+mj-lt"/>
              </a:rPr>
              <a:t>Crimean</a:t>
            </a:r>
            <a:r>
              <a:rPr lang="cs-CZ" dirty="0">
                <a:latin typeface="+mj-lt"/>
              </a:rPr>
              <a:t> </a:t>
            </a:r>
            <a:r>
              <a:rPr lang="cs-CZ" dirty="0" err="1">
                <a:latin typeface="+mj-lt"/>
              </a:rPr>
              <a:t>Tatars</a:t>
            </a:r>
            <a:r>
              <a:rPr lang="cs-CZ" dirty="0">
                <a:latin typeface="+mj-lt"/>
              </a:rPr>
              <a:t> </a:t>
            </a:r>
            <a:r>
              <a:rPr lang="cs-CZ" dirty="0" err="1">
                <a:latin typeface="+mj-lt"/>
              </a:rPr>
              <a:t>Deportation</a:t>
            </a:r>
            <a:r>
              <a:rPr lang="cs-CZ" dirty="0">
                <a:latin typeface="+mj-lt"/>
              </a:rPr>
              <a:t>, 1944 - </a:t>
            </a:r>
            <a:r>
              <a:rPr lang="cs-CZ" dirty="0" err="1">
                <a:latin typeface="+mj-lt"/>
              </a:rPr>
              <a:t>ukraine</a:t>
            </a:r>
            <a:endParaRPr lang="cs-CZ" dirty="0">
              <a:latin typeface="+mj-lt"/>
            </a:endParaRPr>
          </a:p>
          <a:p>
            <a:r>
              <a:rPr lang="en-GB" dirty="0">
                <a:latin typeface="+mj-lt"/>
              </a:rPr>
              <a:t>Large protests after falsified presidential election, 2020</a:t>
            </a:r>
            <a:r>
              <a:rPr lang="cs-CZ" dirty="0">
                <a:latin typeface="+mj-lt"/>
              </a:rPr>
              <a:t> - </a:t>
            </a:r>
            <a:r>
              <a:rPr lang="cs-CZ" dirty="0" err="1">
                <a:latin typeface="+mj-lt"/>
              </a:rPr>
              <a:t>belarus</a:t>
            </a:r>
            <a:endParaRPr lang="cs-CZ" dirty="0">
              <a:latin typeface="+mj-lt"/>
            </a:endParaRPr>
          </a:p>
          <a:p>
            <a:r>
              <a:rPr lang="cs-CZ" dirty="0" err="1">
                <a:latin typeface="+mj-lt"/>
              </a:rPr>
              <a:t>Holodomor</a:t>
            </a:r>
            <a:r>
              <a:rPr lang="cs-CZ" dirty="0">
                <a:latin typeface="+mj-lt"/>
              </a:rPr>
              <a:t> (Great </a:t>
            </a:r>
            <a:r>
              <a:rPr lang="cs-CZ" dirty="0" err="1">
                <a:latin typeface="+mj-lt"/>
              </a:rPr>
              <a:t>Famine</a:t>
            </a:r>
            <a:r>
              <a:rPr lang="cs-CZ" dirty="0">
                <a:latin typeface="+mj-lt"/>
              </a:rPr>
              <a:t>, </a:t>
            </a:r>
            <a:r>
              <a:rPr lang="cs-CZ" dirty="0" err="1">
                <a:latin typeface="+mj-lt"/>
              </a:rPr>
              <a:t>genocide</a:t>
            </a:r>
            <a:r>
              <a:rPr lang="cs-CZ" dirty="0">
                <a:latin typeface="+mj-lt"/>
              </a:rPr>
              <a:t>), 1932-1933 – </a:t>
            </a:r>
            <a:r>
              <a:rPr lang="cs-CZ" dirty="0" err="1">
                <a:latin typeface="+mj-lt"/>
              </a:rPr>
              <a:t>ukraine</a:t>
            </a:r>
            <a:endParaRPr lang="cs-CZ" dirty="0">
              <a:latin typeface="+mj-lt"/>
            </a:endParaRPr>
          </a:p>
          <a:p>
            <a:r>
              <a:rPr lang="cs-CZ" dirty="0" err="1">
                <a:latin typeface="+mj-lt"/>
              </a:rPr>
              <a:t>the</a:t>
            </a:r>
            <a:r>
              <a:rPr lang="cs-CZ" dirty="0">
                <a:latin typeface="+mj-lt"/>
              </a:rPr>
              <a:t> </a:t>
            </a:r>
            <a:r>
              <a:rPr lang="cs-CZ" dirty="0" err="1">
                <a:latin typeface="+mj-lt"/>
              </a:rPr>
              <a:t>Genocide</a:t>
            </a:r>
            <a:r>
              <a:rPr lang="cs-CZ" dirty="0">
                <a:latin typeface="+mj-lt"/>
              </a:rPr>
              <a:t> </a:t>
            </a:r>
            <a:r>
              <a:rPr lang="cs-CZ" dirty="0" err="1">
                <a:latin typeface="+mj-lt"/>
              </a:rPr>
              <a:t>of</a:t>
            </a:r>
            <a:r>
              <a:rPr lang="cs-CZ" dirty="0">
                <a:latin typeface="+mj-lt"/>
              </a:rPr>
              <a:t> 1915-1916 – </a:t>
            </a:r>
            <a:r>
              <a:rPr lang="cs-CZ" dirty="0" err="1">
                <a:latin typeface="+mj-lt"/>
              </a:rPr>
              <a:t>armenia</a:t>
            </a:r>
            <a:r>
              <a:rPr lang="cs-CZ" dirty="0">
                <a:latin typeface="+mj-lt"/>
              </a:rPr>
              <a:t>: </a:t>
            </a:r>
            <a:r>
              <a:rPr lang="en-GB" i="0" dirty="0">
                <a:solidFill>
                  <a:schemeClr val="bg1">
                    <a:lumMod val="65000"/>
                  </a:schemeClr>
                </a:solidFill>
                <a:effectLst/>
                <a:latin typeface="+mj-lt"/>
              </a:rPr>
              <a:t>the physical annihilation of Armenian Christian people living in the Ottoman Empire</a:t>
            </a:r>
            <a:r>
              <a:rPr lang="cs-CZ" i="0" dirty="0">
                <a:solidFill>
                  <a:schemeClr val="bg1">
                    <a:lumMod val="65000"/>
                  </a:schemeClr>
                </a:solidFill>
                <a:effectLst/>
                <a:latin typeface="+mj-lt"/>
              </a:rPr>
              <a:t>.</a:t>
            </a:r>
            <a:r>
              <a:rPr lang="en-GB" i="0" dirty="0">
                <a:solidFill>
                  <a:schemeClr val="bg1">
                    <a:lumMod val="65000"/>
                  </a:schemeClr>
                </a:solidFill>
                <a:effectLst/>
                <a:latin typeface="+mj-lt"/>
              </a:rPr>
              <a:t> There were approximately 1.5 million Armenians living in the multiethnic Ottoman Empire in 1915. At least 664,000 and possibly as many as 1.2 million died during the genocide, either in massacres and individual killings, or from systematic ill treatment, exposure, and starvation.</a:t>
            </a:r>
            <a:endParaRPr lang="cs-CZ" dirty="0">
              <a:solidFill>
                <a:schemeClr val="bg1">
                  <a:lumMod val="65000"/>
                </a:schemeClr>
              </a:solidFill>
              <a:latin typeface="+mj-lt"/>
            </a:endParaRPr>
          </a:p>
        </p:txBody>
      </p:sp>
    </p:spTree>
    <p:extLst>
      <p:ext uri="{BB962C8B-B14F-4D97-AF65-F5344CB8AC3E}">
        <p14:creationId xmlns:p14="http://schemas.microsoft.com/office/powerpoint/2010/main" val="1180994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DE6CCF-6EE9-9F8C-110B-B4008EFC3A8D}"/>
              </a:ext>
            </a:extLst>
          </p:cNvPr>
          <p:cNvSpPr>
            <a:spLocks noGrp="1"/>
          </p:cNvSpPr>
          <p:nvPr>
            <p:ph type="title"/>
          </p:nvPr>
        </p:nvSpPr>
        <p:spPr/>
        <p:txBody>
          <a:bodyPr/>
          <a:lstStyle/>
          <a:p>
            <a:r>
              <a:rPr lang="cs-CZ" dirty="0" err="1"/>
              <a:t>Which</a:t>
            </a:r>
            <a:r>
              <a:rPr lang="cs-CZ" dirty="0"/>
              <a:t> </a:t>
            </a:r>
            <a:r>
              <a:rPr lang="cs-CZ" dirty="0" err="1"/>
              <a:t>family</a:t>
            </a:r>
            <a:r>
              <a:rPr lang="cs-CZ" dirty="0"/>
              <a:t> has </a:t>
            </a:r>
            <a:r>
              <a:rPr lang="cs-CZ" dirty="0" err="1"/>
              <a:t>been</a:t>
            </a:r>
            <a:r>
              <a:rPr lang="cs-CZ" dirty="0"/>
              <a:t> </a:t>
            </a:r>
            <a:r>
              <a:rPr lang="cs-CZ" dirty="0" err="1"/>
              <a:t>power</a:t>
            </a:r>
            <a:r>
              <a:rPr lang="cs-CZ" dirty="0"/>
              <a:t> </a:t>
            </a:r>
            <a:r>
              <a:rPr lang="cs-CZ" dirty="0" err="1"/>
              <a:t>longer</a:t>
            </a:r>
            <a:r>
              <a:rPr lang="cs-CZ" dirty="0"/>
              <a:t>? </a:t>
            </a:r>
            <a:r>
              <a:rPr lang="cs-CZ" dirty="0" err="1"/>
              <a:t>Aliyev</a:t>
            </a:r>
            <a:r>
              <a:rPr lang="cs-CZ" dirty="0"/>
              <a:t> </a:t>
            </a:r>
            <a:r>
              <a:rPr lang="cs-CZ" dirty="0" err="1"/>
              <a:t>or</a:t>
            </a:r>
            <a:r>
              <a:rPr lang="cs-CZ" dirty="0"/>
              <a:t> </a:t>
            </a:r>
            <a:r>
              <a:rPr lang="cs-CZ" dirty="0" err="1"/>
              <a:t>lukashenka</a:t>
            </a:r>
            <a:r>
              <a:rPr lang="cs-CZ" dirty="0"/>
              <a:t>?</a:t>
            </a:r>
          </a:p>
        </p:txBody>
      </p:sp>
      <p:sp>
        <p:nvSpPr>
          <p:cNvPr id="3" name="Zástupný text 2">
            <a:extLst>
              <a:ext uri="{FF2B5EF4-FFF2-40B4-BE49-F238E27FC236}">
                <a16:creationId xmlns:a16="http://schemas.microsoft.com/office/drawing/2014/main" id="{A549446A-D817-B12E-32B1-6F49A31DDA86}"/>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2394706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E9D51A-8741-59A2-6B5A-02382B565951}"/>
              </a:ext>
            </a:extLst>
          </p:cNvPr>
          <p:cNvSpPr>
            <a:spLocks noGrp="1"/>
          </p:cNvSpPr>
          <p:nvPr>
            <p:ph type="title"/>
          </p:nvPr>
        </p:nvSpPr>
        <p:spPr>
          <a:xfrm>
            <a:off x="744524" y="2002872"/>
            <a:ext cx="10394707" cy="3193487"/>
          </a:xfrm>
        </p:spPr>
        <p:txBody>
          <a:bodyPr>
            <a:noAutofit/>
          </a:bodyPr>
          <a:lstStyle/>
          <a:p>
            <a:r>
              <a:rPr lang="cs-CZ" sz="3800" dirty="0" err="1"/>
              <a:t>heydar</a:t>
            </a:r>
            <a:r>
              <a:rPr lang="cs-CZ" sz="3800" dirty="0"/>
              <a:t> </a:t>
            </a:r>
            <a:r>
              <a:rPr lang="cs-CZ" sz="3800" dirty="0" err="1"/>
              <a:t>aliyev</a:t>
            </a:r>
            <a:r>
              <a:rPr lang="cs-CZ" sz="3800" dirty="0"/>
              <a:t> – </a:t>
            </a:r>
            <a:r>
              <a:rPr lang="cs-CZ" sz="3800" u="sng" dirty="0"/>
              <a:t>1993</a:t>
            </a:r>
            <a:r>
              <a:rPr lang="cs-CZ" sz="3800" dirty="0"/>
              <a:t>-2003</a:t>
            </a:r>
            <a:br>
              <a:rPr lang="cs-CZ" sz="3800" dirty="0"/>
            </a:br>
            <a:r>
              <a:rPr lang="cs-CZ" sz="3800" dirty="0" err="1"/>
              <a:t>ilham</a:t>
            </a:r>
            <a:r>
              <a:rPr lang="cs-CZ" sz="3800" dirty="0"/>
              <a:t> </a:t>
            </a:r>
            <a:r>
              <a:rPr lang="cs-CZ" sz="3800" dirty="0" err="1"/>
              <a:t>aliyev</a:t>
            </a:r>
            <a:r>
              <a:rPr lang="cs-CZ" sz="3800" dirty="0"/>
              <a:t> – </a:t>
            </a:r>
            <a:r>
              <a:rPr lang="cs-CZ" sz="3800" dirty="0" err="1"/>
              <a:t>since</a:t>
            </a:r>
            <a:r>
              <a:rPr lang="cs-CZ" sz="3800" dirty="0"/>
              <a:t> 2003</a:t>
            </a:r>
            <a:br>
              <a:rPr lang="cs-CZ" sz="3800" dirty="0"/>
            </a:br>
            <a:br>
              <a:rPr lang="cs-CZ" sz="3800" dirty="0"/>
            </a:br>
            <a:r>
              <a:rPr lang="cs-CZ" sz="3800" dirty="0" err="1"/>
              <a:t>Aliaksandr</a:t>
            </a:r>
            <a:r>
              <a:rPr lang="cs-CZ" sz="3800" dirty="0"/>
              <a:t> </a:t>
            </a:r>
            <a:r>
              <a:rPr lang="cs-CZ" sz="3800" dirty="0" err="1"/>
              <a:t>lukashenka</a:t>
            </a:r>
            <a:r>
              <a:rPr lang="cs-CZ" sz="3800" dirty="0"/>
              <a:t> – </a:t>
            </a:r>
            <a:r>
              <a:rPr lang="cs-CZ" sz="3800" dirty="0" err="1"/>
              <a:t>since</a:t>
            </a:r>
            <a:r>
              <a:rPr lang="cs-CZ" sz="3800" dirty="0"/>
              <a:t> </a:t>
            </a:r>
            <a:r>
              <a:rPr lang="cs-CZ" sz="3800" u="sng" dirty="0"/>
              <a:t>1994</a:t>
            </a:r>
            <a:br>
              <a:rPr lang="cs-CZ" sz="3800" dirty="0"/>
            </a:br>
            <a:endParaRPr lang="cs-CZ" sz="3800" dirty="0"/>
          </a:p>
        </p:txBody>
      </p:sp>
      <p:sp>
        <p:nvSpPr>
          <p:cNvPr id="3" name="Zástupný text 2">
            <a:extLst>
              <a:ext uri="{FF2B5EF4-FFF2-40B4-BE49-F238E27FC236}">
                <a16:creationId xmlns:a16="http://schemas.microsoft.com/office/drawing/2014/main" id="{77CFE7B0-2C89-0679-F79C-F56FF2721ADF}"/>
              </a:ext>
            </a:extLst>
          </p:cNvPr>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147725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92F161-19EB-E9DE-D0AD-FBC0579A85C7}"/>
              </a:ext>
            </a:extLst>
          </p:cNvPr>
          <p:cNvSpPr>
            <a:spLocks noGrp="1"/>
          </p:cNvSpPr>
          <p:nvPr>
            <p:ph type="title"/>
          </p:nvPr>
        </p:nvSpPr>
        <p:spPr>
          <a:xfrm>
            <a:off x="685779" y="1548233"/>
            <a:ext cx="10396902" cy="3194903"/>
          </a:xfrm>
        </p:spPr>
        <p:txBody>
          <a:bodyPr>
            <a:normAutofit fontScale="90000"/>
          </a:bodyPr>
          <a:lstStyle/>
          <a:p>
            <a:r>
              <a:rPr lang="en-GB" dirty="0"/>
              <a:t>One of the following unrecognised territories recently ceased to exist. Which one</a:t>
            </a:r>
            <a:r>
              <a:rPr lang="cs-CZ" dirty="0"/>
              <a:t>?</a:t>
            </a:r>
            <a:br>
              <a:rPr lang="cs-CZ" dirty="0"/>
            </a:br>
            <a:br>
              <a:rPr lang="cs-CZ" dirty="0"/>
            </a:br>
            <a:r>
              <a:rPr lang="cs-CZ" dirty="0" err="1"/>
              <a:t>Abkhazia</a:t>
            </a:r>
            <a:br>
              <a:rPr lang="cs-CZ" dirty="0"/>
            </a:br>
            <a:r>
              <a:rPr lang="cs-CZ" dirty="0" err="1"/>
              <a:t>transnistria</a:t>
            </a:r>
            <a:br>
              <a:rPr lang="cs-CZ" dirty="0"/>
            </a:br>
            <a:r>
              <a:rPr lang="cs-CZ" dirty="0" err="1"/>
              <a:t>gagauzia</a:t>
            </a:r>
            <a:br>
              <a:rPr lang="cs-CZ" dirty="0"/>
            </a:br>
            <a:r>
              <a:rPr lang="cs-CZ" dirty="0" err="1"/>
              <a:t>nagorno</a:t>
            </a:r>
            <a:r>
              <a:rPr lang="cs-CZ" dirty="0"/>
              <a:t> </a:t>
            </a:r>
            <a:r>
              <a:rPr lang="cs-CZ" dirty="0" err="1"/>
              <a:t>karabakh</a:t>
            </a:r>
            <a:br>
              <a:rPr lang="cs-CZ" dirty="0"/>
            </a:br>
            <a:endParaRPr lang="cs-CZ" dirty="0"/>
          </a:p>
        </p:txBody>
      </p:sp>
      <p:sp>
        <p:nvSpPr>
          <p:cNvPr id="3" name="Zástupný text 2">
            <a:extLst>
              <a:ext uri="{FF2B5EF4-FFF2-40B4-BE49-F238E27FC236}">
                <a16:creationId xmlns:a16="http://schemas.microsoft.com/office/drawing/2014/main" id="{D64445ED-D3E2-1D4F-D23D-F5D28833E010}"/>
              </a:ext>
            </a:extLst>
          </p:cNvPr>
          <p:cNvSpPr>
            <a:spLocks noGrp="1"/>
          </p:cNvSpPr>
          <p:nvPr>
            <p:ph type="body" sz="half" idx="2"/>
          </p:nvPr>
        </p:nvSpPr>
        <p:spPr/>
        <p:txBody>
          <a:bodyPr/>
          <a:lstStyle/>
          <a:p>
            <a:endParaRPr lang="cs-CZ"/>
          </a:p>
        </p:txBody>
      </p:sp>
    </p:spTree>
    <p:extLst>
      <p:ext uri="{BB962C8B-B14F-4D97-AF65-F5344CB8AC3E}">
        <p14:creationId xmlns:p14="http://schemas.microsoft.com/office/powerpoint/2010/main" val="1160252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92F161-19EB-E9DE-D0AD-FBC0579A85C7}"/>
              </a:ext>
            </a:extLst>
          </p:cNvPr>
          <p:cNvSpPr>
            <a:spLocks noGrp="1"/>
          </p:cNvSpPr>
          <p:nvPr>
            <p:ph type="title"/>
          </p:nvPr>
        </p:nvSpPr>
        <p:spPr>
          <a:xfrm>
            <a:off x="685779" y="1548233"/>
            <a:ext cx="10396902" cy="3194903"/>
          </a:xfrm>
        </p:spPr>
        <p:txBody>
          <a:bodyPr>
            <a:normAutofit fontScale="90000"/>
          </a:bodyPr>
          <a:lstStyle/>
          <a:p>
            <a:r>
              <a:rPr lang="en-GB" dirty="0"/>
              <a:t>One of the following unrecognised territories recently ceased to exist. Which one</a:t>
            </a:r>
            <a:r>
              <a:rPr lang="cs-CZ" dirty="0"/>
              <a:t>?</a:t>
            </a:r>
            <a:br>
              <a:rPr lang="cs-CZ" dirty="0"/>
            </a:br>
            <a:br>
              <a:rPr lang="cs-CZ" dirty="0"/>
            </a:br>
            <a:r>
              <a:rPr lang="cs-CZ" dirty="0" err="1"/>
              <a:t>Abkhazia</a:t>
            </a:r>
            <a:br>
              <a:rPr lang="cs-CZ" dirty="0"/>
            </a:br>
            <a:r>
              <a:rPr lang="cs-CZ" dirty="0" err="1"/>
              <a:t>transnistria</a:t>
            </a:r>
            <a:br>
              <a:rPr lang="cs-CZ" dirty="0"/>
            </a:br>
            <a:r>
              <a:rPr lang="cs-CZ" dirty="0" err="1"/>
              <a:t>gagauzia</a:t>
            </a:r>
            <a:br>
              <a:rPr lang="cs-CZ" dirty="0"/>
            </a:br>
            <a:r>
              <a:rPr lang="cs-CZ" u="sng" dirty="0" err="1"/>
              <a:t>nagorno</a:t>
            </a:r>
            <a:r>
              <a:rPr lang="cs-CZ" u="sng" dirty="0"/>
              <a:t> </a:t>
            </a:r>
            <a:r>
              <a:rPr lang="cs-CZ" u="sng" dirty="0" err="1"/>
              <a:t>karabakh</a:t>
            </a:r>
            <a:br>
              <a:rPr lang="cs-CZ" dirty="0"/>
            </a:br>
            <a:endParaRPr lang="cs-CZ" dirty="0"/>
          </a:p>
        </p:txBody>
      </p:sp>
      <p:sp>
        <p:nvSpPr>
          <p:cNvPr id="3" name="Zástupný text 2">
            <a:extLst>
              <a:ext uri="{FF2B5EF4-FFF2-40B4-BE49-F238E27FC236}">
                <a16:creationId xmlns:a16="http://schemas.microsoft.com/office/drawing/2014/main" id="{D64445ED-D3E2-1D4F-D23D-F5D28833E010}"/>
              </a:ext>
            </a:extLst>
          </p:cNvPr>
          <p:cNvSpPr>
            <a:spLocks noGrp="1"/>
          </p:cNvSpPr>
          <p:nvPr>
            <p:ph type="body" sz="half" idx="2"/>
          </p:nvPr>
        </p:nvSpPr>
        <p:spPr/>
        <p:txBody>
          <a:bodyPr/>
          <a:lstStyle/>
          <a:p>
            <a:endParaRPr lang="cs-CZ" dirty="0"/>
          </a:p>
        </p:txBody>
      </p:sp>
    </p:spTree>
    <p:extLst>
      <p:ext uri="{BB962C8B-B14F-4D97-AF65-F5344CB8AC3E}">
        <p14:creationId xmlns:p14="http://schemas.microsoft.com/office/powerpoint/2010/main" val="629005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92F161-19EB-E9DE-D0AD-FBC0579A85C7}"/>
              </a:ext>
            </a:extLst>
          </p:cNvPr>
          <p:cNvSpPr>
            <a:spLocks noGrp="1"/>
          </p:cNvSpPr>
          <p:nvPr>
            <p:ph type="title"/>
          </p:nvPr>
        </p:nvSpPr>
        <p:spPr>
          <a:xfrm>
            <a:off x="685779" y="1548233"/>
            <a:ext cx="10396902" cy="3194903"/>
          </a:xfrm>
        </p:spPr>
        <p:txBody>
          <a:bodyPr>
            <a:noAutofit/>
          </a:bodyPr>
          <a:lstStyle/>
          <a:p>
            <a:r>
              <a:rPr lang="en-GB" sz="4000" dirty="0"/>
              <a:t>Which of the following territories claims independence only on political grounds, as opposed to having historical and ethnical reasons?</a:t>
            </a:r>
            <a:br>
              <a:rPr lang="cs-CZ" sz="4000" dirty="0"/>
            </a:br>
            <a:br>
              <a:rPr lang="cs-CZ" sz="4000" dirty="0"/>
            </a:br>
            <a:r>
              <a:rPr lang="cs-CZ" sz="4000" dirty="0" err="1"/>
              <a:t>transnistria</a:t>
            </a:r>
            <a:br>
              <a:rPr lang="cs-CZ" sz="4000" dirty="0"/>
            </a:br>
            <a:r>
              <a:rPr lang="cs-CZ" sz="4000" dirty="0" err="1"/>
              <a:t>Abkhazia</a:t>
            </a:r>
            <a:br>
              <a:rPr lang="cs-CZ" sz="4000" dirty="0"/>
            </a:br>
            <a:r>
              <a:rPr lang="cs-CZ" sz="4000" dirty="0" err="1"/>
              <a:t>south</a:t>
            </a:r>
            <a:r>
              <a:rPr lang="cs-CZ" sz="4000" dirty="0"/>
              <a:t> </a:t>
            </a:r>
            <a:r>
              <a:rPr lang="cs-CZ" sz="4000" dirty="0" err="1"/>
              <a:t>ossetia</a:t>
            </a:r>
            <a:br>
              <a:rPr lang="cs-CZ" sz="4000" dirty="0"/>
            </a:br>
            <a:r>
              <a:rPr lang="cs-CZ" sz="4000" dirty="0" err="1"/>
              <a:t>none</a:t>
            </a:r>
            <a:r>
              <a:rPr lang="cs-CZ" sz="4000" dirty="0"/>
              <a:t> </a:t>
            </a:r>
            <a:r>
              <a:rPr lang="cs-CZ" sz="4000" dirty="0" err="1"/>
              <a:t>of</a:t>
            </a:r>
            <a:r>
              <a:rPr lang="cs-CZ" sz="4000" dirty="0"/>
              <a:t> these</a:t>
            </a:r>
            <a:br>
              <a:rPr lang="cs-CZ" sz="4000" dirty="0"/>
            </a:br>
            <a:endParaRPr lang="cs-CZ" sz="4000" dirty="0"/>
          </a:p>
        </p:txBody>
      </p:sp>
      <p:sp>
        <p:nvSpPr>
          <p:cNvPr id="3" name="Zástupný text 2">
            <a:extLst>
              <a:ext uri="{FF2B5EF4-FFF2-40B4-BE49-F238E27FC236}">
                <a16:creationId xmlns:a16="http://schemas.microsoft.com/office/drawing/2014/main" id="{D64445ED-D3E2-1D4F-D23D-F5D28833E010}"/>
              </a:ext>
            </a:extLst>
          </p:cNvPr>
          <p:cNvSpPr>
            <a:spLocks noGrp="1"/>
          </p:cNvSpPr>
          <p:nvPr>
            <p:ph type="body" sz="half" idx="2"/>
          </p:nvPr>
        </p:nvSpPr>
        <p:spPr/>
        <p:txBody>
          <a:bodyPr/>
          <a:lstStyle/>
          <a:p>
            <a:endParaRPr lang="cs-CZ" dirty="0"/>
          </a:p>
        </p:txBody>
      </p:sp>
    </p:spTree>
    <p:extLst>
      <p:ext uri="{BB962C8B-B14F-4D97-AF65-F5344CB8AC3E}">
        <p14:creationId xmlns:p14="http://schemas.microsoft.com/office/powerpoint/2010/main" val="105613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92F161-19EB-E9DE-D0AD-FBC0579A85C7}"/>
              </a:ext>
            </a:extLst>
          </p:cNvPr>
          <p:cNvSpPr>
            <a:spLocks noGrp="1"/>
          </p:cNvSpPr>
          <p:nvPr>
            <p:ph type="title"/>
          </p:nvPr>
        </p:nvSpPr>
        <p:spPr>
          <a:xfrm>
            <a:off x="685779" y="1548233"/>
            <a:ext cx="10396902" cy="3194903"/>
          </a:xfrm>
        </p:spPr>
        <p:txBody>
          <a:bodyPr>
            <a:noAutofit/>
          </a:bodyPr>
          <a:lstStyle/>
          <a:p>
            <a:r>
              <a:rPr lang="en-GB" sz="3600" dirty="0"/>
              <a:t>Which of the following territories claims independence only on political grounds, as opposed to having historical and ethnical reasons?</a:t>
            </a:r>
            <a:br>
              <a:rPr lang="cs-CZ" sz="3600" dirty="0"/>
            </a:br>
            <a:br>
              <a:rPr lang="cs-CZ" sz="3600" dirty="0"/>
            </a:br>
            <a:r>
              <a:rPr lang="cs-CZ" sz="3600" u="sng" dirty="0" err="1"/>
              <a:t>Transnistria</a:t>
            </a:r>
            <a:r>
              <a:rPr lang="cs-CZ" sz="3600" u="sng" dirty="0"/>
              <a:t> (no </a:t>
            </a:r>
            <a:r>
              <a:rPr lang="cs-CZ" sz="3600" u="sng" dirty="0" err="1"/>
              <a:t>ethnicity</a:t>
            </a:r>
            <a:r>
              <a:rPr lang="cs-CZ" sz="3600" u="sng" dirty="0"/>
              <a:t> </a:t>
            </a:r>
            <a:r>
              <a:rPr lang="cs-CZ" sz="3600" u="sng" dirty="0" err="1"/>
              <a:t>or</a:t>
            </a:r>
            <a:r>
              <a:rPr lang="cs-CZ" sz="3600" u="sng" dirty="0"/>
              <a:t> </a:t>
            </a:r>
            <a:r>
              <a:rPr lang="cs-CZ" sz="3600" u="sng" dirty="0" err="1"/>
              <a:t>language</a:t>
            </a:r>
            <a:r>
              <a:rPr lang="cs-CZ" sz="3600" u="sng" dirty="0"/>
              <a:t> </a:t>
            </a:r>
            <a:r>
              <a:rPr lang="cs-CZ" sz="3600" u="sng" dirty="0" err="1"/>
              <a:t>special</a:t>
            </a:r>
            <a:r>
              <a:rPr lang="cs-CZ" sz="3600" u="sng" dirty="0"/>
              <a:t> to </a:t>
            </a:r>
            <a:r>
              <a:rPr lang="cs-CZ" sz="3600" u="sng" dirty="0" err="1"/>
              <a:t>the</a:t>
            </a:r>
            <a:r>
              <a:rPr lang="cs-CZ" sz="3600" u="sng" dirty="0"/>
              <a:t> region)</a:t>
            </a:r>
            <a:br>
              <a:rPr lang="cs-CZ" sz="3600" dirty="0"/>
            </a:br>
            <a:r>
              <a:rPr lang="cs-CZ" sz="3600" dirty="0" err="1"/>
              <a:t>Abkhazia</a:t>
            </a:r>
            <a:br>
              <a:rPr lang="cs-CZ" sz="3600" dirty="0"/>
            </a:br>
            <a:r>
              <a:rPr lang="cs-CZ" sz="3600" dirty="0" err="1"/>
              <a:t>south</a:t>
            </a:r>
            <a:r>
              <a:rPr lang="cs-CZ" sz="3600" dirty="0"/>
              <a:t> </a:t>
            </a:r>
            <a:r>
              <a:rPr lang="cs-CZ" sz="3600" dirty="0" err="1"/>
              <a:t>ossetia</a:t>
            </a:r>
            <a:br>
              <a:rPr lang="cs-CZ" sz="3600" dirty="0"/>
            </a:br>
            <a:r>
              <a:rPr lang="cs-CZ" sz="3600" dirty="0" err="1"/>
              <a:t>none</a:t>
            </a:r>
            <a:r>
              <a:rPr lang="cs-CZ" sz="3600" dirty="0"/>
              <a:t> </a:t>
            </a:r>
            <a:r>
              <a:rPr lang="cs-CZ" sz="3600" dirty="0" err="1"/>
              <a:t>of</a:t>
            </a:r>
            <a:r>
              <a:rPr lang="cs-CZ" sz="3600" dirty="0"/>
              <a:t> these</a:t>
            </a:r>
            <a:br>
              <a:rPr lang="cs-CZ" sz="3600" dirty="0"/>
            </a:br>
            <a:endParaRPr lang="cs-CZ" sz="3600" dirty="0"/>
          </a:p>
        </p:txBody>
      </p:sp>
      <p:sp>
        <p:nvSpPr>
          <p:cNvPr id="3" name="Zástupný text 2">
            <a:extLst>
              <a:ext uri="{FF2B5EF4-FFF2-40B4-BE49-F238E27FC236}">
                <a16:creationId xmlns:a16="http://schemas.microsoft.com/office/drawing/2014/main" id="{D64445ED-D3E2-1D4F-D23D-F5D28833E010}"/>
              </a:ext>
            </a:extLst>
          </p:cNvPr>
          <p:cNvSpPr>
            <a:spLocks noGrp="1"/>
          </p:cNvSpPr>
          <p:nvPr>
            <p:ph type="body" sz="half" idx="2"/>
          </p:nvPr>
        </p:nvSpPr>
        <p:spPr/>
        <p:txBody>
          <a:bodyPr/>
          <a:lstStyle/>
          <a:p>
            <a:endParaRPr lang="cs-CZ" dirty="0"/>
          </a:p>
        </p:txBody>
      </p:sp>
    </p:spTree>
    <p:extLst>
      <p:ext uri="{BB962C8B-B14F-4D97-AF65-F5344CB8AC3E}">
        <p14:creationId xmlns:p14="http://schemas.microsoft.com/office/powerpoint/2010/main" val="3272008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a:extLst>
              <a:ext uri="{FF2B5EF4-FFF2-40B4-BE49-F238E27FC236}">
                <a16:creationId xmlns:a16="http://schemas.microsoft.com/office/drawing/2014/main" id="{95EE2343-3952-8866-A4EE-72723D2C972F}"/>
              </a:ext>
            </a:extLst>
          </p:cNvPr>
          <p:cNvSpPr>
            <a:spLocks noGrp="1"/>
          </p:cNvSpPr>
          <p:nvPr>
            <p:ph type="title"/>
          </p:nvPr>
        </p:nvSpPr>
        <p:spPr/>
        <p:txBody>
          <a:bodyPr>
            <a:normAutofit fontScale="90000"/>
          </a:bodyPr>
          <a:lstStyle/>
          <a:p>
            <a:r>
              <a:rPr lang="en-GB" dirty="0"/>
              <a:t>If you were interested in the human rights situation </a:t>
            </a:r>
            <a:r>
              <a:rPr lang="cs-CZ" dirty="0" err="1"/>
              <a:t>for</a:t>
            </a:r>
            <a:r>
              <a:rPr lang="cs-CZ" dirty="0"/>
              <a:t> </a:t>
            </a:r>
            <a:r>
              <a:rPr lang="cs-CZ" dirty="0" err="1"/>
              <a:t>example</a:t>
            </a:r>
            <a:r>
              <a:rPr lang="cs-CZ" dirty="0"/>
              <a:t> in </a:t>
            </a:r>
            <a:r>
              <a:rPr lang="cs-CZ" dirty="0" err="1"/>
              <a:t>georgia</a:t>
            </a:r>
            <a:r>
              <a:rPr lang="en-GB" dirty="0"/>
              <a:t>, which reports would you look at? Or – which NGOs and institutions issue such reports?</a:t>
            </a:r>
            <a:endParaRPr lang="cs-CZ" dirty="0"/>
          </a:p>
        </p:txBody>
      </p:sp>
      <p:sp>
        <p:nvSpPr>
          <p:cNvPr id="9" name="Zástupný text 8">
            <a:extLst>
              <a:ext uri="{FF2B5EF4-FFF2-40B4-BE49-F238E27FC236}">
                <a16:creationId xmlns:a16="http://schemas.microsoft.com/office/drawing/2014/main" id="{2FC562A1-FDF1-EFBF-8AFE-9E7322450C77}"/>
              </a:ext>
            </a:extLst>
          </p:cNvPr>
          <p:cNvSpPr>
            <a:spLocks noGrp="1"/>
          </p:cNvSpPr>
          <p:nvPr>
            <p:ph type="body" sz="half" idx="2"/>
          </p:nvPr>
        </p:nvSpPr>
        <p:spPr/>
        <p:txBody>
          <a:bodyPr/>
          <a:lstStyle/>
          <a:p>
            <a:endParaRPr lang="cs-CZ"/>
          </a:p>
        </p:txBody>
      </p:sp>
    </p:spTree>
    <p:extLst>
      <p:ext uri="{BB962C8B-B14F-4D97-AF65-F5344CB8AC3E}">
        <p14:creationId xmlns:p14="http://schemas.microsoft.com/office/powerpoint/2010/main" val="1183985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92F161-19EB-E9DE-D0AD-FBC0579A85C7}"/>
              </a:ext>
            </a:extLst>
          </p:cNvPr>
          <p:cNvSpPr>
            <a:spLocks noGrp="1"/>
          </p:cNvSpPr>
          <p:nvPr>
            <p:ph type="title"/>
          </p:nvPr>
        </p:nvSpPr>
        <p:spPr>
          <a:xfrm>
            <a:off x="685779" y="1548233"/>
            <a:ext cx="10396902" cy="3194903"/>
          </a:xfrm>
        </p:spPr>
        <p:txBody>
          <a:bodyPr>
            <a:normAutofit fontScale="90000"/>
          </a:bodyPr>
          <a:lstStyle/>
          <a:p>
            <a:r>
              <a:rPr lang="en-GB" dirty="0"/>
              <a:t>What was declared a new human right by the UN in 2022?</a:t>
            </a:r>
            <a:br>
              <a:rPr lang="cs-CZ" dirty="0"/>
            </a:br>
            <a:br>
              <a:rPr lang="cs-CZ" dirty="0"/>
            </a:br>
            <a:r>
              <a:rPr lang="en-GB" dirty="0"/>
              <a:t>right to adequate housing</a:t>
            </a:r>
            <a:br>
              <a:rPr lang="cs-CZ" dirty="0"/>
            </a:br>
            <a:r>
              <a:rPr lang="en-GB" dirty="0"/>
              <a:t>right to a healthy environment</a:t>
            </a:r>
            <a:br>
              <a:rPr lang="cs-CZ" dirty="0"/>
            </a:br>
            <a:r>
              <a:rPr lang="en-GB" dirty="0"/>
              <a:t>right to freedom of speech</a:t>
            </a:r>
            <a:br>
              <a:rPr lang="cs-CZ" dirty="0"/>
            </a:br>
            <a:endParaRPr lang="cs-CZ" dirty="0"/>
          </a:p>
        </p:txBody>
      </p:sp>
      <p:sp>
        <p:nvSpPr>
          <p:cNvPr id="3" name="Zástupný text 2">
            <a:extLst>
              <a:ext uri="{FF2B5EF4-FFF2-40B4-BE49-F238E27FC236}">
                <a16:creationId xmlns:a16="http://schemas.microsoft.com/office/drawing/2014/main" id="{D64445ED-D3E2-1D4F-D23D-F5D28833E010}"/>
              </a:ext>
            </a:extLst>
          </p:cNvPr>
          <p:cNvSpPr>
            <a:spLocks noGrp="1"/>
          </p:cNvSpPr>
          <p:nvPr>
            <p:ph type="body" sz="half" idx="2"/>
          </p:nvPr>
        </p:nvSpPr>
        <p:spPr/>
        <p:txBody>
          <a:bodyPr/>
          <a:lstStyle/>
          <a:p>
            <a:endParaRPr lang="cs-CZ" dirty="0"/>
          </a:p>
        </p:txBody>
      </p:sp>
    </p:spTree>
    <p:extLst>
      <p:ext uri="{BB962C8B-B14F-4D97-AF65-F5344CB8AC3E}">
        <p14:creationId xmlns:p14="http://schemas.microsoft.com/office/powerpoint/2010/main" val="2135588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92F161-19EB-E9DE-D0AD-FBC0579A85C7}"/>
              </a:ext>
            </a:extLst>
          </p:cNvPr>
          <p:cNvSpPr>
            <a:spLocks noGrp="1"/>
          </p:cNvSpPr>
          <p:nvPr>
            <p:ph type="title"/>
          </p:nvPr>
        </p:nvSpPr>
        <p:spPr>
          <a:xfrm>
            <a:off x="685779" y="1548233"/>
            <a:ext cx="10396902" cy="3194903"/>
          </a:xfrm>
        </p:spPr>
        <p:txBody>
          <a:bodyPr>
            <a:normAutofit fontScale="90000"/>
          </a:bodyPr>
          <a:lstStyle/>
          <a:p>
            <a:r>
              <a:rPr lang="en-GB" dirty="0"/>
              <a:t>What was declared a new human right by the UN in 2022?</a:t>
            </a:r>
            <a:br>
              <a:rPr lang="cs-CZ" dirty="0"/>
            </a:br>
            <a:br>
              <a:rPr lang="cs-CZ" dirty="0"/>
            </a:br>
            <a:r>
              <a:rPr lang="en-GB" dirty="0"/>
              <a:t>right to adequate housing</a:t>
            </a:r>
            <a:br>
              <a:rPr lang="cs-CZ" dirty="0"/>
            </a:br>
            <a:r>
              <a:rPr lang="en-GB" u="sng" dirty="0"/>
              <a:t>right to a healthy environment</a:t>
            </a:r>
            <a:br>
              <a:rPr lang="cs-CZ" dirty="0"/>
            </a:br>
            <a:r>
              <a:rPr lang="en-GB" dirty="0"/>
              <a:t>right to freedom of speech</a:t>
            </a:r>
            <a:br>
              <a:rPr lang="cs-CZ" dirty="0"/>
            </a:br>
            <a:endParaRPr lang="cs-CZ" dirty="0"/>
          </a:p>
        </p:txBody>
      </p:sp>
      <p:sp>
        <p:nvSpPr>
          <p:cNvPr id="3" name="Zástupný text 2">
            <a:extLst>
              <a:ext uri="{FF2B5EF4-FFF2-40B4-BE49-F238E27FC236}">
                <a16:creationId xmlns:a16="http://schemas.microsoft.com/office/drawing/2014/main" id="{D64445ED-D3E2-1D4F-D23D-F5D28833E010}"/>
              </a:ext>
            </a:extLst>
          </p:cNvPr>
          <p:cNvSpPr>
            <a:spLocks noGrp="1"/>
          </p:cNvSpPr>
          <p:nvPr>
            <p:ph type="body" sz="half" idx="2"/>
          </p:nvPr>
        </p:nvSpPr>
        <p:spPr/>
        <p:txBody>
          <a:bodyPr/>
          <a:lstStyle/>
          <a:p>
            <a:endParaRPr lang="cs-CZ" dirty="0"/>
          </a:p>
        </p:txBody>
      </p:sp>
    </p:spTree>
    <p:extLst>
      <p:ext uri="{BB962C8B-B14F-4D97-AF65-F5344CB8AC3E}">
        <p14:creationId xmlns:p14="http://schemas.microsoft.com/office/powerpoint/2010/main" val="3001841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92F161-19EB-E9DE-D0AD-FBC0579A85C7}"/>
              </a:ext>
            </a:extLst>
          </p:cNvPr>
          <p:cNvSpPr>
            <a:spLocks noGrp="1"/>
          </p:cNvSpPr>
          <p:nvPr>
            <p:ph type="title"/>
          </p:nvPr>
        </p:nvSpPr>
        <p:spPr>
          <a:xfrm>
            <a:off x="685779" y="1548233"/>
            <a:ext cx="10396902" cy="3194903"/>
          </a:xfrm>
        </p:spPr>
        <p:txBody>
          <a:bodyPr>
            <a:normAutofit fontScale="90000"/>
          </a:bodyPr>
          <a:lstStyle/>
          <a:p>
            <a:r>
              <a:rPr lang="en-GB" sz="4200" dirty="0"/>
              <a:t>This is the right of persons to join together in groups in order to pursue common objectives or interests. Such groups can be political parties, professional groups, sports clubs, non-governmental organizations, religious groups, trade unions or corporations. It is:</a:t>
            </a:r>
            <a:br>
              <a:rPr lang="cs-CZ" sz="4200" dirty="0"/>
            </a:br>
            <a:br>
              <a:rPr lang="cs-CZ" sz="4200" dirty="0"/>
            </a:br>
            <a:r>
              <a:rPr lang="cs-CZ" sz="4200" dirty="0" err="1"/>
              <a:t>freedom</a:t>
            </a:r>
            <a:r>
              <a:rPr lang="cs-CZ" sz="4200" dirty="0"/>
              <a:t> </a:t>
            </a:r>
            <a:r>
              <a:rPr lang="cs-CZ" sz="4200" dirty="0" err="1"/>
              <a:t>of</a:t>
            </a:r>
            <a:r>
              <a:rPr lang="cs-CZ" sz="4200" dirty="0"/>
              <a:t> </a:t>
            </a:r>
            <a:r>
              <a:rPr lang="cs-CZ" sz="4200" dirty="0" err="1"/>
              <a:t>association</a:t>
            </a:r>
            <a:br>
              <a:rPr lang="cs-CZ" sz="4200" dirty="0"/>
            </a:br>
            <a:r>
              <a:rPr lang="cs-CZ" sz="4200" dirty="0" err="1"/>
              <a:t>freedom</a:t>
            </a:r>
            <a:r>
              <a:rPr lang="cs-CZ" sz="4200" dirty="0"/>
              <a:t> </a:t>
            </a:r>
            <a:r>
              <a:rPr lang="cs-CZ" sz="4200" dirty="0" err="1"/>
              <a:t>of</a:t>
            </a:r>
            <a:r>
              <a:rPr lang="cs-CZ" sz="4200" dirty="0"/>
              <a:t> </a:t>
            </a:r>
            <a:r>
              <a:rPr lang="cs-CZ" sz="4200" dirty="0" err="1"/>
              <a:t>assembly</a:t>
            </a:r>
            <a:br>
              <a:rPr lang="cs-CZ" dirty="0"/>
            </a:br>
            <a:endParaRPr lang="cs-CZ" dirty="0"/>
          </a:p>
        </p:txBody>
      </p:sp>
      <p:sp>
        <p:nvSpPr>
          <p:cNvPr id="3" name="Zástupný text 2">
            <a:extLst>
              <a:ext uri="{FF2B5EF4-FFF2-40B4-BE49-F238E27FC236}">
                <a16:creationId xmlns:a16="http://schemas.microsoft.com/office/drawing/2014/main" id="{D64445ED-D3E2-1D4F-D23D-F5D28833E010}"/>
              </a:ext>
            </a:extLst>
          </p:cNvPr>
          <p:cNvSpPr>
            <a:spLocks noGrp="1"/>
          </p:cNvSpPr>
          <p:nvPr>
            <p:ph type="body" sz="half" idx="2"/>
          </p:nvPr>
        </p:nvSpPr>
        <p:spPr/>
        <p:txBody>
          <a:bodyPr>
            <a:normAutofit/>
          </a:bodyPr>
          <a:lstStyle/>
          <a:p>
            <a:endParaRPr lang="cs-CZ" sz="4300" dirty="0">
              <a:solidFill>
                <a:schemeClr val="accent1"/>
              </a:solidFill>
              <a:latin typeface="+mj-lt"/>
              <a:ea typeface="+mj-ea"/>
              <a:cs typeface="+mj-cs"/>
            </a:endParaRPr>
          </a:p>
        </p:txBody>
      </p:sp>
    </p:spTree>
    <p:extLst>
      <p:ext uri="{BB962C8B-B14F-4D97-AF65-F5344CB8AC3E}">
        <p14:creationId xmlns:p14="http://schemas.microsoft.com/office/powerpoint/2010/main" val="678434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92F161-19EB-E9DE-D0AD-FBC0579A85C7}"/>
              </a:ext>
            </a:extLst>
          </p:cNvPr>
          <p:cNvSpPr>
            <a:spLocks noGrp="1"/>
          </p:cNvSpPr>
          <p:nvPr>
            <p:ph type="title"/>
          </p:nvPr>
        </p:nvSpPr>
        <p:spPr>
          <a:xfrm>
            <a:off x="685779" y="1548233"/>
            <a:ext cx="10396902" cy="3194903"/>
          </a:xfrm>
        </p:spPr>
        <p:txBody>
          <a:bodyPr>
            <a:normAutofit fontScale="90000"/>
          </a:bodyPr>
          <a:lstStyle/>
          <a:p>
            <a:r>
              <a:rPr lang="en-GB" sz="4200" dirty="0"/>
              <a:t>This is the right of persons to join together in groups in order to pursue common objectives or interests. Such groups can be political parties, professional groups, sports clubs, non-governmental organizations, religious groups, trade unions or corporations. It is:</a:t>
            </a:r>
            <a:br>
              <a:rPr lang="cs-CZ" sz="4200" dirty="0"/>
            </a:br>
            <a:br>
              <a:rPr lang="cs-CZ" sz="4200" dirty="0"/>
            </a:br>
            <a:r>
              <a:rPr lang="cs-CZ" sz="4200" u="sng" dirty="0" err="1"/>
              <a:t>freedom</a:t>
            </a:r>
            <a:r>
              <a:rPr lang="cs-CZ" sz="4200" u="sng" dirty="0"/>
              <a:t> </a:t>
            </a:r>
            <a:r>
              <a:rPr lang="cs-CZ" sz="4200" u="sng" dirty="0" err="1"/>
              <a:t>of</a:t>
            </a:r>
            <a:r>
              <a:rPr lang="cs-CZ" sz="4200" u="sng" dirty="0"/>
              <a:t> </a:t>
            </a:r>
            <a:r>
              <a:rPr lang="cs-CZ" sz="4200" u="sng" dirty="0" err="1"/>
              <a:t>association</a:t>
            </a:r>
            <a:br>
              <a:rPr lang="cs-CZ" sz="4200" u="sng" dirty="0"/>
            </a:br>
            <a:r>
              <a:rPr lang="cs-CZ" sz="4200" dirty="0" err="1"/>
              <a:t>freedom</a:t>
            </a:r>
            <a:r>
              <a:rPr lang="cs-CZ" sz="4200" dirty="0"/>
              <a:t> </a:t>
            </a:r>
            <a:r>
              <a:rPr lang="cs-CZ" sz="4200" dirty="0" err="1"/>
              <a:t>of</a:t>
            </a:r>
            <a:r>
              <a:rPr lang="cs-CZ" sz="4200" dirty="0"/>
              <a:t> </a:t>
            </a:r>
            <a:r>
              <a:rPr lang="cs-CZ" sz="4200" dirty="0" err="1"/>
              <a:t>assembly</a:t>
            </a:r>
            <a:br>
              <a:rPr lang="cs-CZ" dirty="0"/>
            </a:br>
            <a:endParaRPr lang="cs-CZ" dirty="0"/>
          </a:p>
        </p:txBody>
      </p:sp>
      <p:sp>
        <p:nvSpPr>
          <p:cNvPr id="3" name="Zástupný text 2">
            <a:extLst>
              <a:ext uri="{FF2B5EF4-FFF2-40B4-BE49-F238E27FC236}">
                <a16:creationId xmlns:a16="http://schemas.microsoft.com/office/drawing/2014/main" id="{D64445ED-D3E2-1D4F-D23D-F5D28833E010}"/>
              </a:ext>
            </a:extLst>
          </p:cNvPr>
          <p:cNvSpPr>
            <a:spLocks noGrp="1"/>
          </p:cNvSpPr>
          <p:nvPr>
            <p:ph type="body" sz="half" idx="2"/>
          </p:nvPr>
        </p:nvSpPr>
        <p:spPr/>
        <p:txBody>
          <a:bodyPr>
            <a:normAutofit/>
          </a:bodyPr>
          <a:lstStyle/>
          <a:p>
            <a:endParaRPr lang="cs-CZ" sz="4300" dirty="0">
              <a:solidFill>
                <a:schemeClr val="accent1"/>
              </a:solidFill>
              <a:latin typeface="+mj-lt"/>
              <a:ea typeface="+mj-ea"/>
              <a:cs typeface="+mj-cs"/>
            </a:endParaRPr>
          </a:p>
        </p:txBody>
      </p:sp>
    </p:spTree>
    <p:extLst>
      <p:ext uri="{BB962C8B-B14F-4D97-AF65-F5344CB8AC3E}">
        <p14:creationId xmlns:p14="http://schemas.microsoft.com/office/powerpoint/2010/main" val="3897138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92F161-19EB-E9DE-D0AD-FBC0579A85C7}"/>
              </a:ext>
            </a:extLst>
          </p:cNvPr>
          <p:cNvSpPr>
            <a:spLocks noGrp="1"/>
          </p:cNvSpPr>
          <p:nvPr>
            <p:ph type="title"/>
          </p:nvPr>
        </p:nvSpPr>
        <p:spPr>
          <a:xfrm>
            <a:off x="685779" y="1548233"/>
            <a:ext cx="10396902" cy="3194903"/>
          </a:xfrm>
        </p:spPr>
        <p:txBody>
          <a:bodyPr>
            <a:normAutofit fontScale="90000"/>
          </a:bodyPr>
          <a:lstStyle/>
          <a:p>
            <a:pPr algn="l"/>
            <a:r>
              <a:rPr lang="en-GB" sz="4200" dirty="0"/>
              <a:t>Which of the following statements regarding the 'foreign agents' law is NOT true?</a:t>
            </a:r>
            <a:br>
              <a:rPr lang="cs-CZ" sz="4200" dirty="0"/>
            </a:br>
            <a:br>
              <a:rPr lang="cs-CZ" sz="3600" dirty="0"/>
            </a:br>
            <a:r>
              <a:rPr lang="cs-CZ" sz="3600" dirty="0"/>
              <a:t>- </a:t>
            </a:r>
            <a:r>
              <a:rPr lang="en-GB" sz="3300" dirty="0"/>
              <a:t>the introduction of the ‘foreign agents’</a:t>
            </a:r>
            <a:r>
              <a:rPr lang="cs-CZ" sz="3300" dirty="0"/>
              <a:t> </a:t>
            </a:r>
            <a:r>
              <a:rPr lang="en-GB" sz="3300" dirty="0"/>
              <a:t>law in Georgia is considered a pro-Russian political move</a:t>
            </a:r>
            <a:br>
              <a:rPr lang="cs-CZ" sz="3300" dirty="0"/>
            </a:br>
            <a:r>
              <a:rPr lang="cs-CZ" sz="3300" dirty="0"/>
              <a:t>- </a:t>
            </a:r>
            <a:r>
              <a:rPr lang="en-GB" sz="3300" dirty="0"/>
              <a:t>the ‘foreign agents’ law concerns people</a:t>
            </a:r>
            <a:r>
              <a:rPr lang="cs-CZ" sz="3300" dirty="0"/>
              <a:t> </a:t>
            </a:r>
            <a:r>
              <a:rPr lang="en-GB" sz="3300" dirty="0"/>
              <a:t>with foreign citizenship, who are running</a:t>
            </a:r>
            <a:r>
              <a:rPr lang="cs-CZ" sz="3300" dirty="0"/>
              <a:t> </a:t>
            </a:r>
            <a:r>
              <a:rPr lang="en-GB" sz="3300" dirty="0"/>
              <a:t>for a position in politics</a:t>
            </a:r>
            <a:br>
              <a:rPr lang="cs-CZ" sz="3300" dirty="0"/>
            </a:br>
            <a:r>
              <a:rPr lang="cs-CZ" sz="3300" dirty="0"/>
              <a:t>- </a:t>
            </a:r>
            <a:r>
              <a:rPr lang="en-GB" sz="3300" dirty="0"/>
              <a:t>the ‘foreign agents’ law has a negative</a:t>
            </a:r>
            <a:r>
              <a:rPr lang="cs-CZ" sz="3300" dirty="0"/>
              <a:t> </a:t>
            </a:r>
            <a:r>
              <a:rPr lang="en-GB" sz="3300" dirty="0"/>
              <a:t>impact on the freedom of the press</a:t>
            </a:r>
            <a:br>
              <a:rPr lang="cs-CZ" sz="3300" dirty="0"/>
            </a:br>
            <a:r>
              <a:rPr lang="cs-CZ" sz="3300" dirty="0"/>
              <a:t>- </a:t>
            </a:r>
            <a:r>
              <a:rPr lang="en-GB" sz="3300" dirty="0"/>
              <a:t>the ‘foreign agents’ law has resulted in</a:t>
            </a:r>
            <a:r>
              <a:rPr lang="cs-CZ" sz="3300" dirty="0"/>
              <a:t> </a:t>
            </a:r>
            <a:r>
              <a:rPr lang="en-GB" sz="3300" dirty="0"/>
              <a:t>the closing of NGOs</a:t>
            </a:r>
            <a:br>
              <a:rPr lang="cs-CZ" sz="3300" dirty="0"/>
            </a:br>
            <a:endParaRPr lang="cs-CZ" sz="3300" dirty="0"/>
          </a:p>
        </p:txBody>
      </p:sp>
      <p:sp>
        <p:nvSpPr>
          <p:cNvPr id="3" name="Zástupný text 2">
            <a:extLst>
              <a:ext uri="{FF2B5EF4-FFF2-40B4-BE49-F238E27FC236}">
                <a16:creationId xmlns:a16="http://schemas.microsoft.com/office/drawing/2014/main" id="{D64445ED-D3E2-1D4F-D23D-F5D28833E010}"/>
              </a:ext>
            </a:extLst>
          </p:cNvPr>
          <p:cNvSpPr>
            <a:spLocks noGrp="1"/>
          </p:cNvSpPr>
          <p:nvPr>
            <p:ph type="body" sz="half" idx="2"/>
          </p:nvPr>
        </p:nvSpPr>
        <p:spPr/>
        <p:txBody>
          <a:bodyPr>
            <a:normAutofit/>
          </a:bodyPr>
          <a:lstStyle/>
          <a:p>
            <a:r>
              <a:rPr lang="cs-CZ" sz="4300" dirty="0">
                <a:solidFill>
                  <a:schemeClr val="accent1"/>
                </a:solidFill>
                <a:latin typeface="+mj-lt"/>
                <a:ea typeface="+mj-ea"/>
                <a:cs typeface="+mj-cs"/>
              </a:rPr>
              <a:t> </a:t>
            </a:r>
          </a:p>
          <a:p>
            <a:endParaRPr lang="cs-CZ" sz="4300" dirty="0">
              <a:solidFill>
                <a:schemeClr val="accent1"/>
              </a:solidFill>
              <a:latin typeface="+mj-lt"/>
              <a:ea typeface="+mj-ea"/>
              <a:cs typeface="+mj-cs"/>
            </a:endParaRPr>
          </a:p>
        </p:txBody>
      </p:sp>
    </p:spTree>
    <p:extLst>
      <p:ext uri="{BB962C8B-B14F-4D97-AF65-F5344CB8AC3E}">
        <p14:creationId xmlns:p14="http://schemas.microsoft.com/office/powerpoint/2010/main" val="2805999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92F161-19EB-E9DE-D0AD-FBC0579A85C7}"/>
              </a:ext>
            </a:extLst>
          </p:cNvPr>
          <p:cNvSpPr>
            <a:spLocks noGrp="1"/>
          </p:cNvSpPr>
          <p:nvPr>
            <p:ph type="title"/>
          </p:nvPr>
        </p:nvSpPr>
        <p:spPr>
          <a:xfrm>
            <a:off x="685779" y="1548233"/>
            <a:ext cx="10396902" cy="3194903"/>
          </a:xfrm>
        </p:spPr>
        <p:txBody>
          <a:bodyPr>
            <a:normAutofit fontScale="90000"/>
          </a:bodyPr>
          <a:lstStyle/>
          <a:p>
            <a:pPr algn="l"/>
            <a:r>
              <a:rPr lang="en-GB" sz="4200" dirty="0"/>
              <a:t>Which of the following statements regarding the 'foreign agents' law is NOT true?</a:t>
            </a:r>
            <a:br>
              <a:rPr lang="cs-CZ" sz="4200" dirty="0"/>
            </a:br>
            <a:br>
              <a:rPr lang="cs-CZ" sz="3600" dirty="0"/>
            </a:br>
            <a:r>
              <a:rPr lang="cs-CZ" sz="3600" dirty="0"/>
              <a:t>- </a:t>
            </a:r>
            <a:r>
              <a:rPr lang="en-GB" sz="3300" dirty="0"/>
              <a:t>the introduction of the ‘foreign agents’</a:t>
            </a:r>
            <a:r>
              <a:rPr lang="cs-CZ" sz="3300" dirty="0"/>
              <a:t> </a:t>
            </a:r>
            <a:r>
              <a:rPr lang="en-GB" sz="3300" dirty="0"/>
              <a:t>law in Georgia is considered a pro-Russian political move</a:t>
            </a:r>
            <a:br>
              <a:rPr lang="cs-CZ" sz="3300" dirty="0"/>
            </a:br>
            <a:r>
              <a:rPr lang="cs-CZ" sz="3300" dirty="0"/>
              <a:t>- </a:t>
            </a:r>
            <a:r>
              <a:rPr lang="en-GB" sz="3300" u="sng" dirty="0"/>
              <a:t>the ‘foreign agents’ law concerns people</a:t>
            </a:r>
            <a:r>
              <a:rPr lang="cs-CZ" sz="3300" u="sng" dirty="0"/>
              <a:t> </a:t>
            </a:r>
            <a:r>
              <a:rPr lang="en-GB" sz="3300" u="sng" dirty="0"/>
              <a:t>with foreign </a:t>
            </a:r>
            <a:r>
              <a:rPr lang="en-GB" sz="3300" dirty="0"/>
              <a:t>citizenship, who are running</a:t>
            </a:r>
            <a:r>
              <a:rPr lang="cs-CZ" sz="3300" dirty="0"/>
              <a:t> </a:t>
            </a:r>
            <a:r>
              <a:rPr lang="en-GB" sz="3300" dirty="0"/>
              <a:t>for a position in politics</a:t>
            </a:r>
            <a:br>
              <a:rPr lang="cs-CZ" sz="3300" dirty="0"/>
            </a:br>
            <a:r>
              <a:rPr lang="cs-CZ" sz="3300" dirty="0"/>
              <a:t>- </a:t>
            </a:r>
            <a:r>
              <a:rPr lang="en-GB" sz="3300" dirty="0"/>
              <a:t>the ‘foreign agents’ law has a negative</a:t>
            </a:r>
            <a:r>
              <a:rPr lang="cs-CZ" sz="3300" dirty="0"/>
              <a:t> </a:t>
            </a:r>
            <a:r>
              <a:rPr lang="en-GB" sz="3300" dirty="0"/>
              <a:t>impact on the freedom of the press</a:t>
            </a:r>
            <a:br>
              <a:rPr lang="cs-CZ" sz="3300" dirty="0"/>
            </a:br>
            <a:r>
              <a:rPr lang="cs-CZ" sz="3300" dirty="0"/>
              <a:t>- </a:t>
            </a:r>
            <a:r>
              <a:rPr lang="en-GB" sz="3300" dirty="0"/>
              <a:t>the ‘foreign agents’ law has resulted in</a:t>
            </a:r>
            <a:r>
              <a:rPr lang="cs-CZ" sz="3300" dirty="0"/>
              <a:t> </a:t>
            </a:r>
            <a:r>
              <a:rPr lang="en-GB" sz="3300" dirty="0"/>
              <a:t>the closing of NGOs</a:t>
            </a:r>
            <a:br>
              <a:rPr lang="cs-CZ" sz="3300" dirty="0"/>
            </a:br>
            <a:endParaRPr lang="cs-CZ" sz="3300" dirty="0"/>
          </a:p>
        </p:txBody>
      </p:sp>
      <p:sp>
        <p:nvSpPr>
          <p:cNvPr id="3" name="Zástupný text 2">
            <a:extLst>
              <a:ext uri="{FF2B5EF4-FFF2-40B4-BE49-F238E27FC236}">
                <a16:creationId xmlns:a16="http://schemas.microsoft.com/office/drawing/2014/main" id="{D64445ED-D3E2-1D4F-D23D-F5D28833E010}"/>
              </a:ext>
            </a:extLst>
          </p:cNvPr>
          <p:cNvSpPr>
            <a:spLocks noGrp="1"/>
          </p:cNvSpPr>
          <p:nvPr>
            <p:ph type="body" sz="half" idx="2"/>
          </p:nvPr>
        </p:nvSpPr>
        <p:spPr/>
        <p:txBody>
          <a:bodyPr>
            <a:normAutofit/>
          </a:bodyPr>
          <a:lstStyle/>
          <a:p>
            <a:r>
              <a:rPr lang="cs-CZ" sz="4300" dirty="0">
                <a:solidFill>
                  <a:schemeClr val="accent1"/>
                </a:solidFill>
                <a:latin typeface="+mj-lt"/>
                <a:ea typeface="+mj-ea"/>
                <a:cs typeface="+mj-cs"/>
              </a:rPr>
              <a:t> </a:t>
            </a:r>
          </a:p>
          <a:p>
            <a:endParaRPr lang="cs-CZ" sz="4300" dirty="0">
              <a:solidFill>
                <a:schemeClr val="accent1"/>
              </a:solidFill>
              <a:latin typeface="+mj-lt"/>
              <a:ea typeface="+mj-ea"/>
              <a:cs typeface="+mj-cs"/>
            </a:endParaRPr>
          </a:p>
        </p:txBody>
      </p:sp>
    </p:spTree>
    <p:extLst>
      <p:ext uri="{BB962C8B-B14F-4D97-AF65-F5344CB8AC3E}">
        <p14:creationId xmlns:p14="http://schemas.microsoft.com/office/powerpoint/2010/main" val="3799002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92F161-19EB-E9DE-D0AD-FBC0579A85C7}"/>
              </a:ext>
            </a:extLst>
          </p:cNvPr>
          <p:cNvSpPr>
            <a:spLocks noGrp="1"/>
          </p:cNvSpPr>
          <p:nvPr>
            <p:ph type="title"/>
          </p:nvPr>
        </p:nvSpPr>
        <p:spPr>
          <a:xfrm>
            <a:off x="685779" y="1548233"/>
            <a:ext cx="10396902" cy="3194903"/>
          </a:xfrm>
        </p:spPr>
        <p:txBody>
          <a:bodyPr>
            <a:noAutofit/>
          </a:bodyPr>
          <a:lstStyle/>
          <a:p>
            <a:pPr algn="l"/>
            <a:r>
              <a:rPr lang="en-US" sz="2600" dirty="0"/>
              <a:t>What recent advancements have been made in Armenia regarding the rights of women and the LGBTQ+ community?</a:t>
            </a:r>
            <a:br>
              <a:rPr lang="en-US" sz="2600" dirty="0"/>
            </a:br>
            <a:br>
              <a:rPr lang="en-US" sz="2600" dirty="0"/>
            </a:br>
            <a:r>
              <a:rPr lang="en-US" sz="2600" dirty="0"/>
              <a:t>2 correct answers, actually:</a:t>
            </a:r>
            <a:br>
              <a:rPr lang="en-US" sz="2600" dirty="0"/>
            </a:br>
            <a:br>
              <a:rPr lang="en-US" sz="2600" dirty="0"/>
            </a:br>
            <a:r>
              <a:rPr lang="en-US" sz="2600" dirty="0"/>
              <a:t>- Introduction of same-sex marriage legislation </a:t>
            </a:r>
            <a:br>
              <a:rPr lang="en-US" sz="2600" dirty="0"/>
            </a:br>
            <a:r>
              <a:rPr lang="en-US" sz="2600" dirty="0"/>
              <a:t>- Significant increase in the representation of women in the National Assembly</a:t>
            </a:r>
            <a:br>
              <a:rPr lang="en-US" sz="2600" dirty="0"/>
            </a:br>
            <a:r>
              <a:rPr lang="en-US" sz="2600" dirty="0"/>
              <a:t>- Comprehensive anti-discrimination laws protecting LGBTQ+ individuals</a:t>
            </a:r>
            <a:br>
              <a:rPr lang="en-US" sz="2600" dirty="0"/>
            </a:br>
            <a:r>
              <a:rPr lang="en-US" sz="2600" dirty="0"/>
              <a:t>- Establishment of government-funded shelters for victims of domestic violence</a:t>
            </a:r>
            <a:endParaRPr lang="cs-CZ" sz="2600" dirty="0"/>
          </a:p>
        </p:txBody>
      </p:sp>
      <p:sp>
        <p:nvSpPr>
          <p:cNvPr id="3" name="Zástupný text 2">
            <a:extLst>
              <a:ext uri="{FF2B5EF4-FFF2-40B4-BE49-F238E27FC236}">
                <a16:creationId xmlns:a16="http://schemas.microsoft.com/office/drawing/2014/main" id="{D64445ED-D3E2-1D4F-D23D-F5D28833E010}"/>
              </a:ext>
            </a:extLst>
          </p:cNvPr>
          <p:cNvSpPr>
            <a:spLocks noGrp="1"/>
          </p:cNvSpPr>
          <p:nvPr>
            <p:ph type="body" sz="half" idx="2"/>
          </p:nvPr>
        </p:nvSpPr>
        <p:spPr/>
        <p:txBody>
          <a:bodyPr>
            <a:normAutofit/>
          </a:bodyPr>
          <a:lstStyle/>
          <a:p>
            <a:r>
              <a:rPr lang="cs-CZ" sz="4300" dirty="0">
                <a:solidFill>
                  <a:schemeClr val="accent1"/>
                </a:solidFill>
                <a:latin typeface="+mj-lt"/>
                <a:ea typeface="+mj-ea"/>
                <a:cs typeface="+mj-cs"/>
              </a:rPr>
              <a:t>  </a:t>
            </a:r>
          </a:p>
          <a:p>
            <a:endParaRPr lang="cs-CZ" sz="4300" dirty="0">
              <a:solidFill>
                <a:schemeClr val="accent1"/>
              </a:solidFill>
              <a:latin typeface="+mj-lt"/>
              <a:ea typeface="+mj-ea"/>
              <a:cs typeface="+mj-cs"/>
            </a:endParaRPr>
          </a:p>
        </p:txBody>
      </p:sp>
    </p:spTree>
    <p:extLst>
      <p:ext uri="{BB962C8B-B14F-4D97-AF65-F5344CB8AC3E}">
        <p14:creationId xmlns:p14="http://schemas.microsoft.com/office/powerpoint/2010/main" val="2245060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92F161-19EB-E9DE-D0AD-FBC0579A85C7}"/>
              </a:ext>
            </a:extLst>
          </p:cNvPr>
          <p:cNvSpPr>
            <a:spLocks noGrp="1"/>
          </p:cNvSpPr>
          <p:nvPr>
            <p:ph type="title"/>
          </p:nvPr>
        </p:nvSpPr>
        <p:spPr>
          <a:xfrm>
            <a:off x="685779" y="1548233"/>
            <a:ext cx="10396902" cy="3194903"/>
          </a:xfrm>
        </p:spPr>
        <p:txBody>
          <a:bodyPr>
            <a:noAutofit/>
          </a:bodyPr>
          <a:lstStyle/>
          <a:p>
            <a:pPr algn="l"/>
            <a:r>
              <a:rPr lang="en-US" sz="2600" dirty="0"/>
              <a:t>What recent advancements have been made in Armenia regarding the rights of women and the LGBTQ+ community?</a:t>
            </a:r>
            <a:br>
              <a:rPr lang="en-US" sz="2600" dirty="0"/>
            </a:br>
            <a:br>
              <a:rPr lang="en-US" sz="2600" dirty="0"/>
            </a:br>
            <a:r>
              <a:rPr lang="en-US" sz="2600" dirty="0"/>
              <a:t>2 correct answers, actually:</a:t>
            </a:r>
            <a:br>
              <a:rPr lang="en-US" sz="2600" dirty="0"/>
            </a:br>
            <a:br>
              <a:rPr lang="en-US" sz="2600" dirty="0"/>
            </a:br>
            <a:r>
              <a:rPr lang="en-US" sz="2600" dirty="0"/>
              <a:t>- Introduction of same-sex marriage legislation </a:t>
            </a:r>
            <a:br>
              <a:rPr lang="en-US" sz="2600" dirty="0"/>
            </a:br>
            <a:r>
              <a:rPr lang="en-US" sz="2600" dirty="0"/>
              <a:t>- </a:t>
            </a:r>
            <a:r>
              <a:rPr lang="en-US" sz="2600" u="sng" dirty="0"/>
              <a:t>Significant increase in the representation of women in the National Assembly</a:t>
            </a:r>
            <a:br>
              <a:rPr lang="en-US" sz="2600" dirty="0"/>
            </a:br>
            <a:r>
              <a:rPr lang="en-US" sz="2600" dirty="0"/>
              <a:t>- Comprehensive anti-discrimination laws protecting LGBTQ+ individuals</a:t>
            </a:r>
            <a:br>
              <a:rPr lang="en-US" sz="2600" dirty="0"/>
            </a:br>
            <a:r>
              <a:rPr lang="en-US" sz="2600" dirty="0"/>
              <a:t>- </a:t>
            </a:r>
            <a:r>
              <a:rPr lang="en-US" sz="2600" u="sng" dirty="0"/>
              <a:t>Establishment of government-funded shelters for victims of domestic violence</a:t>
            </a:r>
          </a:p>
        </p:txBody>
      </p:sp>
      <p:sp>
        <p:nvSpPr>
          <p:cNvPr id="3" name="Zástupný text 2">
            <a:extLst>
              <a:ext uri="{FF2B5EF4-FFF2-40B4-BE49-F238E27FC236}">
                <a16:creationId xmlns:a16="http://schemas.microsoft.com/office/drawing/2014/main" id="{D64445ED-D3E2-1D4F-D23D-F5D28833E010}"/>
              </a:ext>
            </a:extLst>
          </p:cNvPr>
          <p:cNvSpPr>
            <a:spLocks noGrp="1"/>
          </p:cNvSpPr>
          <p:nvPr>
            <p:ph type="body" sz="half" idx="2"/>
          </p:nvPr>
        </p:nvSpPr>
        <p:spPr/>
        <p:txBody>
          <a:bodyPr>
            <a:normAutofit/>
          </a:bodyPr>
          <a:lstStyle/>
          <a:p>
            <a:r>
              <a:rPr lang="cs-CZ" sz="4300" dirty="0">
                <a:solidFill>
                  <a:schemeClr val="accent1"/>
                </a:solidFill>
                <a:latin typeface="+mj-lt"/>
                <a:ea typeface="+mj-ea"/>
                <a:cs typeface="+mj-cs"/>
              </a:rPr>
              <a:t>  </a:t>
            </a:r>
          </a:p>
          <a:p>
            <a:endParaRPr lang="cs-CZ" sz="4300" dirty="0">
              <a:solidFill>
                <a:schemeClr val="accent1"/>
              </a:solidFill>
              <a:latin typeface="+mj-lt"/>
              <a:ea typeface="+mj-ea"/>
              <a:cs typeface="+mj-cs"/>
            </a:endParaRPr>
          </a:p>
        </p:txBody>
      </p:sp>
    </p:spTree>
    <p:extLst>
      <p:ext uri="{BB962C8B-B14F-4D97-AF65-F5344CB8AC3E}">
        <p14:creationId xmlns:p14="http://schemas.microsoft.com/office/powerpoint/2010/main" val="2516074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94927-358E-2ABB-FEA9-F828A5AEA58B}"/>
              </a:ext>
            </a:extLst>
          </p:cNvPr>
          <p:cNvSpPr>
            <a:spLocks noGrp="1"/>
          </p:cNvSpPr>
          <p:nvPr>
            <p:ph type="title"/>
          </p:nvPr>
        </p:nvSpPr>
        <p:spPr>
          <a:xfrm>
            <a:off x="685779" y="1214307"/>
            <a:ext cx="10396902" cy="3194903"/>
          </a:xfrm>
        </p:spPr>
        <p:txBody>
          <a:bodyPr>
            <a:noAutofit/>
          </a:bodyPr>
          <a:lstStyle/>
          <a:p>
            <a:pPr algn="l">
              <a:spcBef>
                <a:spcPts val="1200"/>
              </a:spcBef>
            </a:pPr>
            <a:r>
              <a:rPr lang="cs-CZ" sz="2000" kern="100" dirty="0">
                <a:effectLst/>
                <a:latin typeface="Calibri" panose="020F0502020204030204" pitchFamily="34" charset="0"/>
                <a:ea typeface="Calibri" panose="020F0502020204030204" pitchFamily="34" charset="0"/>
                <a:cs typeface="Times New Roman" panose="02020603050405020304" pitchFamily="18" charset="0"/>
              </a:rPr>
              <a:t>1.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Human Rights Watch</a:t>
            </a:r>
            <a:br>
              <a:rPr lang="cs-CZ" sz="2000" kern="100" dirty="0">
                <a:effectLst/>
                <a:latin typeface="Calibri" panose="020F0502020204030204" pitchFamily="34" charset="0"/>
                <a:ea typeface="Calibri" panose="020F0502020204030204" pitchFamily="34" charset="0"/>
                <a:cs typeface="Times New Roman" panose="02020603050405020304" pitchFamily="18" charset="0"/>
              </a:rPr>
            </a:br>
            <a:r>
              <a:rPr lang="cs-CZ" sz="2000" kern="100" dirty="0">
                <a:effectLst/>
                <a:latin typeface="Calibri" panose="020F0502020204030204" pitchFamily="34" charset="0"/>
                <a:ea typeface="Calibri" panose="020F0502020204030204" pitchFamily="34" charset="0"/>
                <a:cs typeface="Times New Roman" panose="02020603050405020304" pitchFamily="18" charset="0"/>
              </a:rPr>
              <a:t>2. </a:t>
            </a:r>
            <a:r>
              <a:rPr lang="en-US" sz="2000" kern="100" dirty="0">
                <a:latin typeface="Calibri" panose="020F0502020204030204" pitchFamily="34" charset="0"/>
                <a:cs typeface="Times New Roman" panose="02020603050405020304" pitchFamily="18" charset="0"/>
              </a:rPr>
              <a:t>US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State Department</a:t>
            </a:r>
            <a:r>
              <a:rPr lang="cs-CZ"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Country Reports on Human Rights Practices</a:t>
            </a:r>
            <a:r>
              <a:rPr lang="cs-CZ" sz="2000" kern="100" dirty="0">
                <a:effectLst/>
                <a:latin typeface="Calibri" panose="020F0502020204030204" pitchFamily="34" charset="0"/>
                <a:ea typeface="Calibri" panose="020F0502020204030204" pitchFamily="34" charset="0"/>
                <a:cs typeface="Times New Roman" panose="02020603050405020304" pitchFamily="18" charset="0"/>
              </a:rPr>
              <a:t> </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3. Amnesty International</a:t>
            </a:r>
            <a:br>
              <a:rPr lang="cs-CZ" sz="2000" kern="100" dirty="0">
                <a:effectLst/>
                <a:latin typeface="Calibri" panose="020F0502020204030204" pitchFamily="34" charset="0"/>
                <a:ea typeface="Calibri" panose="020F0502020204030204" pitchFamily="34" charset="0"/>
                <a:cs typeface="Times New Roman" panose="02020603050405020304" pitchFamily="18" charset="0"/>
              </a:rPr>
            </a:b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4</a:t>
            </a:r>
            <a:r>
              <a:rPr lang="cs-CZ"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Freedom House – Freedom in the World</a:t>
            </a:r>
            <a:br>
              <a:rPr lang="cs-CZ" sz="2000" kern="100" dirty="0">
                <a:effectLst/>
                <a:latin typeface="Calibri" panose="020F0502020204030204" pitchFamily="34" charset="0"/>
                <a:ea typeface="Calibri" panose="020F0502020204030204" pitchFamily="34" charset="0"/>
                <a:cs typeface="Times New Roman" panose="02020603050405020304" pitchFamily="18" charset="0"/>
              </a:rPr>
            </a:b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5</a:t>
            </a:r>
            <a:r>
              <a:rPr lang="cs-CZ"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Reporters without Borders</a:t>
            </a:r>
            <a:r>
              <a:rPr lang="cs-CZ" sz="20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000" kern="100" dirty="0">
                <a:latin typeface="Calibri" panose="020F0502020204030204" pitchFamily="34" charset="0"/>
                <a:cs typeface="Times New Roman" panose="02020603050405020304" pitchFamily="18" charset="0"/>
              </a:rPr>
              <a:t> World Press </a:t>
            </a:r>
            <a:r>
              <a:rPr lang="cs-CZ" sz="2000" kern="100" dirty="0">
                <a:latin typeface="Calibri" panose="020F0502020204030204" pitchFamily="34" charset="0"/>
                <a:cs typeface="Times New Roman" panose="02020603050405020304" pitchFamily="18" charset="0"/>
              </a:rPr>
              <a:t> </a:t>
            </a:r>
            <a:r>
              <a:rPr lang="en-US" sz="2000" kern="100" dirty="0">
                <a:latin typeface="Calibri" panose="020F0502020204030204" pitchFamily="34" charset="0"/>
                <a:cs typeface="Times New Roman" panose="02020603050405020304" pitchFamily="18" charset="0"/>
              </a:rPr>
              <a:t>Freedom Index</a:t>
            </a:r>
            <a:br>
              <a:rPr lang="cs-CZ" sz="2000" kern="100" dirty="0">
                <a:latin typeface="Calibri" panose="020F0502020204030204" pitchFamily="34" charset="0"/>
                <a:cs typeface="Times New Roman" panose="02020603050405020304" pitchFamily="18" charset="0"/>
              </a:rPr>
            </a:br>
            <a:r>
              <a:rPr lang="en-US" sz="2000" kern="100" dirty="0">
                <a:latin typeface="Calibri" panose="020F0502020204030204" pitchFamily="34" charset="0"/>
                <a:cs typeface="Times New Roman" panose="02020603050405020304" pitchFamily="18" charset="0"/>
              </a:rPr>
              <a:t>6</a:t>
            </a:r>
            <a:r>
              <a:rPr lang="cs-CZ" sz="2000" kern="100" dirty="0">
                <a:latin typeface="Calibri" panose="020F0502020204030204" pitchFamily="34" charset="0"/>
                <a:cs typeface="Times New Roman" panose="02020603050405020304" pitchFamily="18" charset="0"/>
              </a:rPr>
              <a:t>. </a:t>
            </a:r>
            <a:r>
              <a:rPr lang="cs-CZ" sz="2000" kern="100" dirty="0" err="1">
                <a:latin typeface="Calibri" panose="020F0502020204030204" pitchFamily="34" charset="0"/>
                <a:cs typeface="Times New Roman" panose="02020603050405020304" pitchFamily="18" charset="0"/>
              </a:rPr>
              <a:t>frontline</a:t>
            </a:r>
            <a:r>
              <a:rPr lang="cs-CZ" sz="2000" kern="100" dirty="0">
                <a:latin typeface="Calibri" panose="020F0502020204030204" pitchFamily="34" charset="0"/>
                <a:cs typeface="Times New Roman" panose="02020603050405020304" pitchFamily="18" charset="0"/>
              </a:rPr>
              <a:t> </a:t>
            </a:r>
            <a:r>
              <a:rPr lang="cs-CZ" sz="2000" kern="100" dirty="0" err="1">
                <a:latin typeface="Calibri" panose="020F0502020204030204" pitchFamily="34" charset="0"/>
                <a:cs typeface="Times New Roman" panose="02020603050405020304" pitchFamily="18" charset="0"/>
              </a:rPr>
              <a:t>defenders</a:t>
            </a:r>
            <a:r>
              <a:rPr lang="cs-CZ" sz="2000" kern="100" dirty="0">
                <a:latin typeface="Calibri" panose="020F0502020204030204" pitchFamily="34" charset="0"/>
                <a:cs typeface="Times New Roman" panose="02020603050405020304" pitchFamily="18" charset="0"/>
              </a:rPr>
              <a:t> (on </a:t>
            </a:r>
            <a:r>
              <a:rPr lang="cs-CZ" sz="2000" kern="100" dirty="0" err="1">
                <a:latin typeface="Calibri" panose="020F0502020204030204" pitchFamily="34" charset="0"/>
                <a:cs typeface="Times New Roman" panose="02020603050405020304" pitchFamily="18" charset="0"/>
              </a:rPr>
              <a:t>human</a:t>
            </a:r>
            <a:r>
              <a:rPr lang="cs-CZ" sz="2000" kern="100" dirty="0">
                <a:latin typeface="Calibri" panose="020F0502020204030204" pitchFamily="34" charset="0"/>
                <a:cs typeface="Times New Roman" panose="02020603050405020304" pitchFamily="18" charset="0"/>
              </a:rPr>
              <a:t> </a:t>
            </a:r>
            <a:r>
              <a:rPr lang="cs-CZ" sz="2000" kern="100" dirty="0" err="1">
                <a:latin typeface="Calibri" panose="020F0502020204030204" pitchFamily="34" charset="0"/>
                <a:cs typeface="Times New Roman" panose="02020603050405020304" pitchFamily="18" charset="0"/>
              </a:rPr>
              <a:t>rights</a:t>
            </a:r>
            <a:r>
              <a:rPr lang="cs-CZ" sz="2000" kern="100" dirty="0">
                <a:latin typeface="Calibri" panose="020F0502020204030204" pitchFamily="34" charset="0"/>
                <a:cs typeface="Times New Roman" panose="02020603050405020304" pitchFamily="18" charset="0"/>
              </a:rPr>
              <a:t> </a:t>
            </a:r>
            <a:r>
              <a:rPr lang="cs-CZ" sz="2000" kern="100" dirty="0" err="1">
                <a:latin typeface="Calibri" panose="020F0502020204030204" pitchFamily="34" charset="0"/>
                <a:cs typeface="Times New Roman" panose="02020603050405020304" pitchFamily="18" charset="0"/>
              </a:rPr>
              <a:t>defenders</a:t>
            </a:r>
            <a:r>
              <a:rPr lang="cs-CZ" sz="2000" kern="100" dirty="0">
                <a:latin typeface="Calibri" panose="020F0502020204030204" pitchFamily="34" charset="0"/>
                <a:cs typeface="Times New Roman" panose="02020603050405020304" pitchFamily="18" charset="0"/>
              </a:rPr>
              <a:t>)</a:t>
            </a:r>
            <a:br>
              <a:rPr lang="cs-CZ" sz="2000" kern="100" dirty="0">
                <a:latin typeface="Calibri" panose="020F0502020204030204" pitchFamily="34" charset="0"/>
                <a:cs typeface="Times New Roman" panose="02020603050405020304" pitchFamily="18" charset="0"/>
              </a:rPr>
            </a:br>
            <a:r>
              <a:rPr lang="en-US" sz="2000" kern="100" dirty="0">
                <a:latin typeface="Calibri" panose="020F0502020204030204" pitchFamily="34" charset="0"/>
                <a:cs typeface="Times New Roman" panose="02020603050405020304" pitchFamily="18" charset="0"/>
              </a:rPr>
              <a:t>7</a:t>
            </a:r>
            <a:r>
              <a:rPr lang="cs-CZ" sz="2000" kern="100" dirty="0">
                <a:latin typeface="Calibri" panose="020F0502020204030204" pitchFamily="34" charset="0"/>
                <a:cs typeface="Times New Roman" panose="02020603050405020304" pitchFamily="18" charset="0"/>
              </a:rPr>
              <a:t>. </a:t>
            </a:r>
            <a:r>
              <a:rPr lang="cs-CZ" sz="2000" kern="100" dirty="0" err="1">
                <a:latin typeface="Calibri" panose="020F0502020204030204" pitchFamily="34" charset="0"/>
                <a:cs typeface="Times New Roman" panose="02020603050405020304" pitchFamily="18" charset="0"/>
              </a:rPr>
              <a:t>women‘s</a:t>
            </a:r>
            <a:r>
              <a:rPr lang="cs-CZ" sz="2000" kern="100" dirty="0">
                <a:latin typeface="Calibri" panose="020F0502020204030204" pitchFamily="34" charset="0"/>
                <a:cs typeface="Times New Roman" panose="02020603050405020304" pitchFamily="18" charset="0"/>
              </a:rPr>
              <a:t> </a:t>
            </a:r>
            <a:r>
              <a:rPr lang="cs-CZ" sz="2000" kern="100" dirty="0" err="1">
                <a:latin typeface="Calibri" panose="020F0502020204030204" pitchFamily="34" charset="0"/>
                <a:cs typeface="Times New Roman" panose="02020603050405020304" pitchFamily="18" charset="0"/>
              </a:rPr>
              <a:t>rights</a:t>
            </a:r>
            <a:r>
              <a:rPr lang="cs-CZ" sz="2000" kern="100" dirty="0">
                <a:latin typeface="Calibri" panose="020F0502020204030204" pitchFamily="34" charset="0"/>
                <a:cs typeface="Times New Roman" panose="02020603050405020304" pitchFamily="18" charset="0"/>
              </a:rPr>
              <a:t>:</a:t>
            </a:r>
            <a:br>
              <a:rPr lang="cs-CZ" sz="2000" kern="100" dirty="0">
                <a:latin typeface="Calibri" panose="020F0502020204030204" pitchFamily="34" charset="0"/>
                <a:cs typeface="Times New Roman" panose="02020603050405020304" pitchFamily="18" charset="0"/>
              </a:rPr>
            </a:br>
            <a:r>
              <a:rPr lang="cs-CZ" sz="2000" kern="100" dirty="0">
                <a:latin typeface="Calibri" panose="020F0502020204030204" pitchFamily="34" charset="0"/>
                <a:cs typeface="Times New Roman" panose="02020603050405020304" pitchFamily="18" charset="0"/>
              </a:rPr>
              <a:t>     a) </a:t>
            </a:r>
            <a:r>
              <a:rPr lang="cs-CZ" sz="2000" kern="100" dirty="0" err="1">
                <a:latin typeface="Calibri" panose="020F0502020204030204" pitchFamily="34" charset="0"/>
                <a:cs typeface="Times New Roman" panose="02020603050405020304" pitchFamily="18" charset="0"/>
              </a:rPr>
              <a:t>un</a:t>
            </a:r>
            <a:r>
              <a:rPr lang="cs-CZ" sz="2000" kern="100" dirty="0">
                <a:latin typeface="Calibri" panose="020F0502020204030204" pitchFamily="34" charset="0"/>
                <a:cs typeface="Times New Roman" panose="02020603050405020304" pitchFamily="18" charset="0"/>
              </a:rPr>
              <a:t> </a:t>
            </a:r>
            <a:r>
              <a:rPr lang="cs-CZ" sz="2000" kern="100" dirty="0" err="1">
                <a:latin typeface="Calibri" panose="020F0502020204030204" pitchFamily="34" charset="0"/>
                <a:cs typeface="Times New Roman" panose="02020603050405020304" pitchFamily="18" charset="0"/>
              </a:rPr>
              <a:t>women</a:t>
            </a:r>
            <a:r>
              <a:rPr lang="cs-CZ" sz="2000" kern="100" dirty="0">
                <a:latin typeface="Calibri" panose="020F0502020204030204" pitchFamily="34" charset="0"/>
                <a:cs typeface="Times New Roman" panose="02020603050405020304" pitchFamily="18" charset="0"/>
              </a:rPr>
              <a:t> – country </a:t>
            </a:r>
            <a:r>
              <a:rPr lang="cs-CZ" sz="2000" kern="100" dirty="0" err="1">
                <a:latin typeface="Calibri" panose="020F0502020204030204" pitchFamily="34" charset="0"/>
                <a:cs typeface="Times New Roman" panose="02020603050405020304" pitchFamily="18" charset="0"/>
              </a:rPr>
              <a:t>fact</a:t>
            </a:r>
            <a:r>
              <a:rPr lang="cs-CZ" sz="2000" kern="100" dirty="0">
                <a:latin typeface="Calibri" panose="020F0502020204030204" pitchFamily="34" charset="0"/>
                <a:cs typeface="Times New Roman" panose="02020603050405020304" pitchFamily="18" charset="0"/>
              </a:rPr>
              <a:t> </a:t>
            </a:r>
            <a:r>
              <a:rPr lang="cs-CZ" sz="2000" kern="100" dirty="0" err="1">
                <a:latin typeface="Calibri" panose="020F0502020204030204" pitchFamily="34" charset="0"/>
                <a:cs typeface="Times New Roman" panose="02020603050405020304" pitchFamily="18" charset="0"/>
              </a:rPr>
              <a:t>sheets</a:t>
            </a:r>
            <a:br>
              <a:rPr lang="en-US" sz="2000" kern="100" dirty="0">
                <a:latin typeface="Calibri" panose="020F0502020204030204" pitchFamily="34" charset="0"/>
                <a:cs typeface="Times New Roman" panose="02020603050405020304" pitchFamily="18" charset="0"/>
              </a:rPr>
            </a:br>
            <a:r>
              <a:rPr lang="cs-CZ" sz="2000" kern="100" dirty="0">
                <a:latin typeface="Calibri" panose="020F0502020204030204" pitchFamily="34" charset="0"/>
                <a:cs typeface="Times New Roman" panose="02020603050405020304" pitchFamily="18" charset="0"/>
              </a:rPr>
              <a:t>     b) </a:t>
            </a:r>
            <a:r>
              <a:rPr lang="cs-CZ" sz="2000" kern="100" dirty="0" err="1">
                <a:latin typeface="Calibri" panose="020F0502020204030204" pitchFamily="34" charset="0"/>
                <a:cs typeface="Times New Roman" panose="02020603050405020304" pitchFamily="18" charset="0"/>
              </a:rPr>
              <a:t>oecd</a:t>
            </a:r>
            <a:r>
              <a:rPr lang="cs-CZ" sz="2000" kern="100" dirty="0">
                <a:latin typeface="Calibri" panose="020F0502020204030204" pitchFamily="34" charset="0"/>
                <a:cs typeface="Times New Roman" panose="02020603050405020304" pitchFamily="18" charset="0"/>
              </a:rPr>
              <a:t> gender </a:t>
            </a:r>
            <a:r>
              <a:rPr lang="cs-CZ" sz="2000" kern="100" dirty="0" err="1">
                <a:latin typeface="Calibri" panose="020F0502020204030204" pitchFamily="34" charset="0"/>
                <a:cs typeface="Times New Roman" panose="02020603050405020304" pitchFamily="18" charset="0"/>
              </a:rPr>
              <a:t>wage</a:t>
            </a:r>
            <a:r>
              <a:rPr lang="cs-CZ" sz="2000" kern="100" dirty="0">
                <a:latin typeface="Calibri" panose="020F0502020204030204" pitchFamily="34" charset="0"/>
                <a:cs typeface="Times New Roman" panose="02020603050405020304" pitchFamily="18" charset="0"/>
              </a:rPr>
              <a:t> gap</a:t>
            </a:r>
            <a:br>
              <a:rPr lang="cs-CZ" sz="2000" kern="100" dirty="0">
                <a:latin typeface="Calibri" panose="020F0502020204030204" pitchFamily="34" charset="0"/>
                <a:cs typeface="Times New Roman" panose="02020603050405020304" pitchFamily="18" charset="0"/>
              </a:rPr>
            </a:br>
            <a:r>
              <a:rPr lang="en-US" sz="2000" kern="100" dirty="0">
                <a:latin typeface="Calibri" panose="020F0502020204030204" pitchFamily="34" charset="0"/>
                <a:cs typeface="Times New Roman" panose="02020603050405020304" pitchFamily="18" charset="0"/>
              </a:rPr>
              <a:t>9</a:t>
            </a:r>
            <a:r>
              <a:rPr lang="cs-CZ"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kern="100" dirty="0" err="1">
                <a:effectLst/>
                <a:latin typeface="Calibri" panose="020F0502020204030204" pitchFamily="34" charset="0"/>
                <a:ea typeface="Calibri" panose="020F0502020204030204" pitchFamily="34" charset="0"/>
                <a:cs typeface="Times New Roman" panose="02020603050405020304" pitchFamily="18" charset="0"/>
              </a:rPr>
              <a:t>Transparency</a:t>
            </a:r>
            <a:r>
              <a:rPr lang="cs-CZ"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kern="100" dirty="0" err="1">
                <a:effectLst/>
                <a:latin typeface="Calibri" panose="020F0502020204030204" pitchFamily="34" charset="0"/>
                <a:ea typeface="Calibri" panose="020F0502020204030204" pitchFamily="34" charset="0"/>
                <a:cs typeface="Times New Roman" panose="02020603050405020304" pitchFamily="18" charset="0"/>
              </a:rPr>
              <a:t>international</a:t>
            </a:r>
            <a:r>
              <a:rPr lang="cs-CZ" sz="2000" kern="100" dirty="0">
                <a:effectLst/>
                <a:latin typeface="Calibri" panose="020F0502020204030204" pitchFamily="34" charset="0"/>
                <a:ea typeface="Calibri" panose="020F0502020204030204" pitchFamily="34" charset="0"/>
                <a:cs typeface="Times New Roman" panose="02020603050405020304" pitchFamily="18" charset="0"/>
              </a:rPr>
              <a:t>: </a:t>
            </a:r>
            <a:br>
              <a:rPr lang="cs-CZ" sz="2000" kern="100" dirty="0">
                <a:effectLst/>
                <a:latin typeface="Calibri" panose="020F0502020204030204" pitchFamily="34" charset="0"/>
                <a:ea typeface="Calibri" panose="020F0502020204030204" pitchFamily="34" charset="0"/>
                <a:cs typeface="Times New Roman" panose="02020603050405020304" pitchFamily="18" charset="0"/>
              </a:rPr>
            </a:br>
            <a:r>
              <a:rPr lang="cs-CZ" sz="2000" kern="100" dirty="0">
                <a:effectLst/>
                <a:latin typeface="Calibri" panose="020F0502020204030204" pitchFamily="34" charset="0"/>
                <a:ea typeface="Calibri" panose="020F0502020204030204" pitchFamily="34" charset="0"/>
                <a:cs typeface="Times New Roman" panose="02020603050405020304" pitchFamily="18" charset="0"/>
              </a:rPr>
              <a:t>     a) </a:t>
            </a:r>
            <a:r>
              <a:rPr lang="cs-CZ" sz="2000" kern="100" dirty="0" err="1">
                <a:effectLst/>
                <a:latin typeface="Calibri" panose="020F0502020204030204" pitchFamily="34" charset="0"/>
                <a:ea typeface="Calibri" panose="020F0502020204030204" pitchFamily="34" charset="0"/>
                <a:cs typeface="Times New Roman" panose="02020603050405020304" pitchFamily="18" charset="0"/>
              </a:rPr>
              <a:t>corruption</a:t>
            </a:r>
            <a:r>
              <a:rPr lang="cs-CZ"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kern="100" dirty="0" err="1">
                <a:effectLst/>
                <a:latin typeface="Calibri" panose="020F0502020204030204" pitchFamily="34" charset="0"/>
                <a:ea typeface="Calibri" panose="020F0502020204030204" pitchFamily="34" charset="0"/>
                <a:cs typeface="Times New Roman" panose="02020603050405020304" pitchFamily="18" charset="0"/>
              </a:rPr>
              <a:t>perception</a:t>
            </a:r>
            <a:r>
              <a:rPr lang="cs-CZ" sz="2000" kern="100" dirty="0">
                <a:effectLst/>
                <a:latin typeface="Calibri" panose="020F0502020204030204" pitchFamily="34" charset="0"/>
                <a:ea typeface="Calibri" panose="020F0502020204030204" pitchFamily="34" charset="0"/>
                <a:cs typeface="Times New Roman" panose="02020603050405020304" pitchFamily="18" charset="0"/>
              </a:rPr>
              <a:t> index</a:t>
            </a:r>
            <a:br>
              <a:rPr lang="cs-CZ" sz="2000" kern="100" dirty="0">
                <a:effectLst/>
                <a:latin typeface="Calibri" panose="020F0502020204030204" pitchFamily="34" charset="0"/>
                <a:ea typeface="Calibri" panose="020F0502020204030204" pitchFamily="34" charset="0"/>
                <a:cs typeface="Times New Roman" panose="02020603050405020304" pitchFamily="18" charset="0"/>
              </a:rPr>
            </a:br>
            <a:r>
              <a:rPr lang="cs-CZ" sz="2000" kern="100" dirty="0">
                <a:effectLst/>
                <a:latin typeface="Calibri" panose="020F0502020204030204" pitchFamily="34" charset="0"/>
                <a:ea typeface="Calibri" panose="020F0502020204030204" pitchFamily="34" charset="0"/>
                <a:cs typeface="Times New Roman" panose="02020603050405020304" pitchFamily="18" charset="0"/>
              </a:rPr>
              <a:t>     B) </a:t>
            </a:r>
            <a:r>
              <a:rPr lang="cs-CZ" sz="2000" kern="100" dirty="0" err="1">
                <a:effectLst/>
                <a:latin typeface="Calibri" panose="020F0502020204030204" pitchFamily="34" charset="0"/>
                <a:ea typeface="Calibri" panose="020F0502020204030204" pitchFamily="34" charset="0"/>
                <a:cs typeface="Times New Roman" panose="02020603050405020304" pitchFamily="18" charset="0"/>
              </a:rPr>
              <a:t>global</a:t>
            </a:r>
            <a:r>
              <a:rPr lang="cs-CZ"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kern="100" dirty="0" err="1">
                <a:effectLst/>
                <a:latin typeface="Calibri" panose="020F0502020204030204" pitchFamily="34" charset="0"/>
                <a:ea typeface="Calibri" panose="020F0502020204030204" pitchFamily="34" charset="0"/>
                <a:cs typeface="Times New Roman" panose="02020603050405020304" pitchFamily="18" charset="0"/>
              </a:rPr>
              <a:t>corruption</a:t>
            </a:r>
            <a:r>
              <a:rPr lang="cs-CZ"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kern="100" dirty="0" err="1">
                <a:effectLst/>
                <a:latin typeface="Calibri" panose="020F0502020204030204" pitchFamily="34" charset="0"/>
                <a:ea typeface="Calibri" panose="020F0502020204030204" pitchFamily="34" charset="0"/>
                <a:cs typeface="Times New Roman" panose="02020603050405020304" pitchFamily="18" charset="0"/>
              </a:rPr>
              <a:t>barometer</a:t>
            </a:r>
            <a:br>
              <a:rPr lang="cs-CZ" sz="2000" kern="100" dirty="0">
                <a:effectLst/>
                <a:latin typeface="Calibri" panose="020F0502020204030204" pitchFamily="34" charset="0"/>
                <a:ea typeface="Calibri" panose="020F0502020204030204" pitchFamily="34" charset="0"/>
                <a:cs typeface="Times New Roman" panose="02020603050405020304" pitchFamily="18" charset="0"/>
              </a:rPr>
            </a:br>
            <a:r>
              <a:rPr lang="en-US" sz="2000" kern="100" dirty="0">
                <a:latin typeface="Calibri" panose="020F0502020204030204" pitchFamily="34" charset="0"/>
                <a:ea typeface="Calibri" panose="020F0502020204030204" pitchFamily="34" charset="0"/>
                <a:cs typeface="Times New Roman" panose="02020603050405020304" pitchFamily="18" charset="0"/>
              </a:rPr>
              <a:t>10</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kern="100" dirty="0">
                <a:effectLst/>
                <a:latin typeface="Calibri" panose="020F0502020204030204" pitchFamily="34" charset="0"/>
                <a:ea typeface="Calibri" panose="020F0502020204030204" pitchFamily="34" charset="0"/>
                <a:cs typeface="Times New Roman" panose="02020603050405020304" pitchFamily="18" charset="0"/>
              </a:rPr>
              <a:t>LGBTQ+ </a:t>
            </a:r>
            <a:r>
              <a:rPr lang="cs-CZ" sz="2000" kern="100" dirty="0" err="1">
                <a:effectLst/>
                <a:latin typeface="Calibri" panose="020F0502020204030204" pitchFamily="34" charset="0"/>
                <a:ea typeface="Calibri" panose="020F0502020204030204" pitchFamily="34" charset="0"/>
                <a:cs typeface="Times New Roman" panose="02020603050405020304" pitchFamily="18" charset="0"/>
              </a:rPr>
              <a:t>rights</a:t>
            </a:r>
            <a:r>
              <a:rPr lang="cs-CZ" sz="2000" kern="100" dirty="0">
                <a:effectLst/>
                <a:latin typeface="Calibri" panose="020F0502020204030204" pitchFamily="34" charset="0"/>
                <a:ea typeface="Calibri" panose="020F0502020204030204" pitchFamily="34" charset="0"/>
                <a:cs typeface="Times New Roman" panose="02020603050405020304" pitchFamily="18" charset="0"/>
              </a:rPr>
              <a:t>:</a:t>
            </a:r>
            <a:br>
              <a:rPr lang="cs-CZ" sz="2000" kern="100" dirty="0">
                <a:effectLst/>
                <a:latin typeface="Calibri" panose="020F0502020204030204" pitchFamily="34" charset="0"/>
                <a:ea typeface="Calibri" panose="020F0502020204030204" pitchFamily="34" charset="0"/>
                <a:cs typeface="Times New Roman" panose="02020603050405020304" pitchFamily="18" charset="0"/>
              </a:rPr>
            </a:br>
            <a:r>
              <a:rPr lang="cs-CZ" sz="2000" kern="100" dirty="0">
                <a:effectLst/>
                <a:latin typeface="Calibri" panose="020F0502020204030204" pitchFamily="34" charset="0"/>
                <a:ea typeface="Calibri" panose="020F0502020204030204" pitchFamily="34" charset="0"/>
                <a:cs typeface="Times New Roman" panose="02020603050405020304" pitchFamily="18" charset="0"/>
              </a:rPr>
              <a:t>      a)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ILGA Europe - Rainbow Europe</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r>
              <a:rPr lang="cs-CZ"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kern="100" dirty="0">
                <a:latin typeface="Calibri" panose="020F0502020204030204" pitchFamily="34" charset="0"/>
                <a:ea typeface="Calibri" panose="020F0502020204030204" pitchFamily="34" charset="0"/>
                <a:cs typeface="Times New Roman" panose="02020603050405020304" pitchFamily="18" charset="0"/>
              </a:rPr>
              <a:t>b)</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kern="100" dirty="0" err="1">
                <a:latin typeface="Calibri" panose="020F0502020204030204" pitchFamily="34" charset="0"/>
                <a:cs typeface="Times New Roman" panose="02020603050405020304" pitchFamily="18" charset="0"/>
              </a:rPr>
              <a:t>Equaldex</a:t>
            </a:r>
            <a:r>
              <a:rPr lang="cs-CZ" sz="2000" kern="100" dirty="0">
                <a:latin typeface="Calibri" panose="020F0502020204030204" pitchFamily="34" charset="0"/>
                <a:cs typeface="Times New Roman" panose="02020603050405020304" pitchFamily="18" charset="0"/>
              </a:rPr>
              <a:t>: </a:t>
            </a:r>
            <a:r>
              <a:rPr lang="cs-CZ" sz="2000" kern="100" dirty="0" err="1">
                <a:latin typeface="Calibri" panose="020F0502020204030204" pitchFamily="34" charset="0"/>
                <a:cs typeface="Times New Roman" panose="02020603050405020304" pitchFamily="18" charset="0"/>
              </a:rPr>
              <a:t>lgbt</a:t>
            </a:r>
            <a:r>
              <a:rPr lang="cs-CZ" sz="2000" kern="100" dirty="0">
                <a:latin typeface="Calibri" panose="020F0502020204030204" pitchFamily="34" charset="0"/>
                <a:cs typeface="Times New Roman" panose="02020603050405020304" pitchFamily="18" charset="0"/>
              </a:rPr>
              <a:t> </a:t>
            </a:r>
            <a:r>
              <a:rPr lang="cs-CZ" sz="2000" kern="100" dirty="0" err="1">
                <a:latin typeface="Calibri" panose="020F0502020204030204" pitchFamily="34" charset="0"/>
                <a:cs typeface="Times New Roman" panose="02020603050405020304" pitchFamily="18" charset="0"/>
              </a:rPr>
              <a:t>equality</a:t>
            </a:r>
            <a:r>
              <a:rPr lang="cs-CZ" sz="2000" kern="100" dirty="0">
                <a:latin typeface="Calibri" panose="020F0502020204030204" pitchFamily="34" charset="0"/>
                <a:cs typeface="Times New Roman" panose="02020603050405020304" pitchFamily="18" charset="0"/>
              </a:rPr>
              <a:t> index</a:t>
            </a:r>
            <a:br>
              <a:rPr lang="cs-CZ" sz="2000" kern="100" dirty="0">
                <a:latin typeface="Calibri" panose="020F0502020204030204" pitchFamily="34" charset="0"/>
                <a:cs typeface="Times New Roman" panose="02020603050405020304" pitchFamily="18" charset="0"/>
              </a:rPr>
            </a:br>
            <a:r>
              <a:rPr lang="cs-CZ" sz="2000" kern="100" dirty="0">
                <a:latin typeface="Calibri" panose="020F0502020204030204" pitchFamily="34" charset="0"/>
                <a:cs typeface="Times New Roman" panose="02020603050405020304" pitchFamily="18" charset="0"/>
              </a:rPr>
              <a:t>nor </a:t>
            </a:r>
            <a:r>
              <a:rPr lang="cs-CZ" sz="2000" kern="100" dirty="0" err="1">
                <a:latin typeface="Calibri" panose="020F0502020204030204" pitchFamily="34" charset="0"/>
                <a:cs typeface="Times New Roman" panose="02020603050405020304" pitchFamily="18" charset="0"/>
              </a:rPr>
              <a:t>really</a:t>
            </a:r>
            <a:r>
              <a:rPr lang="cs-CZ" sz="2000" kern="100" dirty="0">
                <a:latin typeface="Calibri" panose="020F0502020204030204" pitchFamily="34" charset="0"/>
                <a:cs typeface="Times New Roman" panose="02020603050405020304" pitchFamily="18" charset="0"/>
              </a:rPr>
              <a:t> </a:t>
            </a:r>
            <a:r>
              <a:rPr lang="cs-CZ" sz="2000" kern="100" dirty="0" err="1">
                <a:latin typeface="Calibri" panose="020F0502020204030204" pitchFamily="34" charset="0"/>
                <a:cs typeface="Times New Roman" panose="02020603050405020304" pitchFamily="18" charset="0"/>
              </a:rPr>
              <a:t>Reporters</a:t>
            </a:r>
            <a:r>
              <a:rPr lang="cs-CZ" sz="2000" kern="100" dirty="0">
                <a:latin typeface="Calibri" panose="020F0502020204030204" pitchFamily="34" charset="0"/>
                <a:cs typeface="Times New Roman" panose="02020603050405020304" pitchFamily="18" charset="0"/>
              </a:rPr>
              <a:t> </a:t>
            </a:r>
            <a:r>
              <a:rPr lang="cs-CZ" sz="2000" kern="100" dirty="0" err="1">
                <a:latin typeface="Calibri" panose="020F0502020204030204" pitchFamily="34" charset="0"/>
                <a:cs typeface="Times New Roman" panose="02020603050405020304" pitchFamily="18" charset="0"/>
              </a:rPr>
              <a:t>without</a:t>
            </a:r>
            <a:r>
              <a:rPr lang="cs-CZ" sz="2000" kern="100" dirty="0">
                <a:latin typeface="Calibri" panose="020F0502020204030204" pitchFamily="34" charset="0"/>
                <a:cs typeface="Times New Roman" panose="02020603050405020304" pitchFamily="18" charset="0"/>
              </a:rPr>
              <a:t> </a:t>
            </a:r>
            <a:r>
              <a:rPr lang="cs-CZ" sz="2000" kern="100" dirty="0" err="1">
                <a:latin typeface="Calibri" panose="020F0502020204030204" pitchFamily="34" charset="0"/>
                <a:cs typeface="Times New Roman" panose="02020603050405020304" pitchFamily="18" charset="0"/>
              </a:rPr>
              <a:t>borders</a:t>
            </a:r>
            <a:r>
              <a:rPr lang="cs-CZ" sz="2000" kern="100" dirty="0">
                <a:latin typeface="Calibri" panose="020F0502020204030204" pitchFamily="34" charset="0"/>
                <a:cs typeface="Times New Roman" panose="02020603050405020304" pitchFamily="18" charset="0"/>
              </a:rPr>
              <a:t>, NESEHNUTI, </a:t>
            </a:r>
            <a:r>
              <a:rPr lang="cs-CZ" sz="2000" kern="100" dirty="0" err="1">
                <a:latin typeface="Calibri" panose="020F0502020204030204" pitchFamily="34" charset="0"/>
                <a:cs typeface="Times New Roman" panose="02020603050405020304" pitchFamily="18" charset="0"/>
              </a:rPr>
              <a:t>voxpot</a:t>
            </a:r>
            <a:r>
              <a:rPr lang="cs-CZ" sz="2000" kern="100" dirty="0">
                <a:latin typeface="Calibri" panose="020F0502020204030204" pitchFamily="34" charset="0"/>
                <a:cs typeface="Times New Roman" panose="02020603050405020304" pitchFamily="18" charset="0"/>
              </a:rPr>
              <a:t>, </a:t>
            </a:r>
            <a:r>
              <a:rPr lang="cs-CZ" sz="2000" kern="100" dirty="0" err="1">
                <a:latin typeface="Calibri" panose="020F0502020204030204" pitchFamily="34" charset="0"/>
                <a:cs typeface="Times New Roman" panose="02020603050405020304" pitchFamily="18" charset="0"/>
              </a:rPr>
              <a:t>Red</a:t>
            </a:r>
            <a:r>
              <a:rPr lang="cs-CZ" sz="2000" kern="100" dirty="0">
                <a:latin typeface="Calibri" panose="020F0502020204030204" pitchFamily="34" charset="0"/>
                <a:cs typeface="Times New Roman" panose="02020603050405020304" pitchFamily="18" charset="0"/>
              </a:rPr>
              <a:t> </a:t>
            </a:r>
            <a:r>
              <a:rPr lang="cs-CZ" sz="2000" kern="100" dirty="0" err="1">
                <a:latin typeface="Calibri" panose="020F0502020204030204" pitchFamily="34" charset="0"/>
                <a:cs typeface="Times New Roman" panose="02020603050405020304" pitchFamily="18" charset="0"/>
              </a:rPr>
              <a:t>cross</a:t>
            </a:r>
            <a:r>
              <a:rPr lang="cs-CZ" sz="2000" kern="100" dirty="0">
                <a:latin typeface="Calibri" panose="020F0502020204030204" pitchFamily="34" charset="0"/>
                <a:cs typeface="Times New Roman" panose="02020603050405020304" pitchFamily="18" charset="0"/>
              </a:rPr>
              <a:t>, pin, </a:t>
            </a:r>
            <a:r>
              <a:rPr lang="cs-CZ" sz="2000" kern="100" dirty="0" err="1">
                <a:latin typeface="Calibri" panose="020F0502020204030204" pitchFamily="34" charset="0"/>
                <a:cs typeface="Times New Roman" panose="02020603050405020304" pitchFamily="18" charset="0"/>
              </a:rPr>
              <a:t>B'Tselem</a:t>
            </a:r>
            <a:endParaRPr lang="cs-CZ" sz="2000" kern="100" dirty="0">
              <a:latin typeface="Calibri" panose="020F0502020204030204" pitchFamily="34" charset="0"/>
              <a:cs typeface="Times New Roman" panose="02020603050405020304" pitchFamily="18" charset="0"/>
            </a:endParaRPr>
          </a:p>
        </p:txBody>
      </p:sp>
      <p:sp>
        <p:nvSpPr>
          <p:cNvPr id="3" name="Zástupný text 2">
            <a:extLst>
              <a:ext uri="{FF2B5EF4-FFF2-40B4-BE49-F238E27FC236}">
                <a16:creationId xmlns:a16="http://schemas.microsoft.com/office/drawing/2014/main" id="{64E396FC-519E-FAEE-66EE-53B480F164BE}"/>
              </a:ext>
            </a:extLst>
          </p:cNvPr>
          <p:cNvSpPr>
            <a:spLocks noGrp="1"/>
          </p:cNvSpPr>
          <p:nvPr>
            <p:ph type="body" sz="half" idx="2"/>
          </p:nvPr>
        </p:nvSpPr>
        <p:spPr>
          <a:xfrm>
            <a:off x="685779" y="5083727"/>
            <a:ext cx="10394729" cy="296211"/>
          </a:xfrm>
        </p:spPr>
        <p:txBody>
          <a:bodyPr>
            <a:normAutofit fontScale="70000" lnSpcReduction="20000"/>
          </a:bodyPr>
          <a:lstStyle/>
          <a:p>
            <a:endParaRPr lang="cs-CZ" dirty="0"/>
          </a:p>
          <a:p>
            <a:endParaRPr lang="cs-CZ" sz="3300" kern="100" dirty="0">
              <a:solidFill>
                <a:schemeClr val="accent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1901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92F161-19EB-E9DE-D0AD-FBC0579A85C7}"/>
              </a:ext>
            </a:extLst>
          </p:cNvPr>
          <p:cNvSpPr>
            <a:spLocks noGrp="1"/>
          </p:cNvSpPr>
          <p:nvPr>
            <p:ph type="title"/>
          </p:nvPr>
        </p:nvSpPr>
        <p:spPr>
          <a:xfrm>
            <a:off x="685779" y="1548233"/>
            <a:ext cx="10396902" cy="3194903"/>
          </a:xfrm>
        </p:spPr>
        <p:txBody>
          <a:bodyPr>
            <a:normAutofit fontScale="90000"/>
          </a:bodyPr>
          <a:lstStyle/>
          <a:p>
            <a:r>
              <a:rPr lang="cs-CZ" dirty="0" err="1"/>
              <a:t>What</a:t>
            </a:r>
            <a:r>
              <a:rPr lang="cs-CZ" dirty="0"/>
              <a:t> do these </a:t>
            </a:r>
            <a:r>
              <a:rPr lang="cs-CZ" dirty="0" err="1"/>
              <a:t>abbreviations</a:t>
            </a:r>
            <a:r>
              <a:rPr lang="cs-CZ" dirty="0"/>
              <a:t> </a:t>
            </a:r>
            <a:r>
              <a:rPr lang="cs-CZ" dirty="0" err="1"/>
              <a:t>stand</a:t>
            </a:r>
            <a:r>
              <a:rPr lang="cs-CZ" dirty="0"/>
              <a:t> </a:t>
            </a:r>
            <a:r>
              <a:rPr lang="cs-CZ" dirty="0" err="1"/>
              <a:t>for</a:t>
            </a:r>
            <a:r>
              <a:rPr lang="cs-CZ" dirty="0"/>
              <a:t>?</a:t>
            </a:r>
            <a:br>
              <a:rPr lang="cs-CZ" dirty="0"/>
            </a:br>
            <a:r>
              <a:rPr lang="cs-CZ" dirty="0"/>
              <a:t>HRD</a:t>
            </a:r>
            <a:br>
              <a:rPr lang="cs-CZ" dirty="0"/>
            </a:br>
            <a:r>
              <a:rPr lang="cs-CZ" dirty="0"/>
              <a:t>EU </a:t>
            </a:r>
            <a:r>
              <a:rPr lang="cs-CZ" dirty="0" err="1"/>
              <a:t>EaP</a:t>
            </a:r>
            <a:br>
              <a:rPr lang="cs-CZ" dirty="0"/>
            </a:br>
            <a:r>
              <a:rPr lang="cs-CZ" dirty="0"/>
              <a:t>MFA</a:t>
            </a:r>
            <a:br>
              <a:rPr lang="cs-CZ" dirty="0"/>
            </a:br>
            <a:r>
              <a:rPr lang="cs-CZ" dirty="0"/>
              <a:t>CSO </a:t>
            </a:r>
            <a:br>
              <a:rPr lang="cs-CZ" dirty="0"/>
            </a:br>
            <a:r>
              <a:rPr lang="cs-CZ" dirty="0"/>
              <a:t>NGO</a:t>
            </a:r>
            <a:br>
              <a:rPr lang="cs-CZ" dirty="0"/>
            </a:br>
            <a:endParaRPr lang="cs-CZ" dirty="0"/>
          </a:p>
        </p:txBody>
      </p:sp>
      <p:sp>
        <p:nvSpPr>
          <p:cNvPr id="3" name="Zástupný text 2">
            <a:extLst>
              <a:ext uri="{FF2B5EF4-FFF2-40B4-BE49-F238E27FC236}">
                <a16:creationId xmlns:a16="http://schemas.microsoft.com/office/drawing/2014/main" id="{D64445ED-D3E2-1D4F-D23D-F5D28833E010}"/>
              </a:ext>
            </a:extLst>
          </p:cNvPr>
          <p:cNvSpPr>
            <a:spLocks noGrp="1"/>
          </p:cNvSpPr>
          <p:nvPr>
            <p:ph type="body" sz="half" idx="2"/>
          </p:nvPr>
        </p:nvSpPr>
        <p:spPr/>
        <p:txBody>
          <a:bodyPr/>
          <a:lstStyle/>
          <a:p>
            <a:endParaRPr lang="cs-CZ"/>
          </a:p>
        </p:txBody>
      </p:sp>
    </p:spTree>
    <p:extLst>
      <p:ext uri="{BB962C8B-B14F-4D97-AF65-F5344CB8AC3E}">
        <p14:creationId xmlns:p14="http://schemas.microsoft.com/office/powerpoint/2010/main" val="3683903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6BE985-A4FA-0072-A0A4-E6F4C62D78C5}"/>
              </a:ext>
            </a:extLst>
          </p:cNvPr>
          <p:cNvSpPr>
            <a:spLocks noGrp="1"/>
          </p:cNvSpPr>
          <p:nvPr>
            <p:ph type="title"/>
          </p:nvPr>
        </p:nvSpPr>
        <p:spPr>
          <a:xfrm>
            <a:off x="683606" y="1407253"/>
            <a:ext cx="10396902" cy="3194903"/>
          </a:xfrm>
        </p:spPr>
        <p:txBody>
          <a:bodyPr>
            <a:normAutofit fontScale="90000"/>
          </a:bodyPr>
          <a:lstStyle/>
          <a:p>
            <a:r>
              <a:rPr lang="cs-CZ" dirty="0"/>
              <a:t>HRD – </a:t>
            </a:r>
            <a:r>
              <a:rPr lang="cs-CZ" dirty="0" err="1"/>
              <a:t>human</a:t>
            </a:r>
            <a:r>
              <a:rPr lang="cs-CZ" dirty="0"/>
              <a:t> </a:t>
            </a:r>
            <a:r>
              <a:rPr lang="cs-CZ" dirty="0" err="1"/>
              <a:t>righTs</a:t>
            </a:r>
            <a:r>
              <a:rPr lang="cs-CZ" dirty="0"/>
              <a:t> </a:t>
            </a:r>
            <a:r>
              <a:rPr lang="cs-CZ" dirty="0" err="1"/>
              <a:t>defender</a:t>
            </a:r>
            <a:br>
              <a:rPr lang="cs-CZ" dirty="0"/>
            </a:br>
            <a:r>
              <a:rPr lang="en-GB" sz="2900" dirty="0">
                <a:solidFill>
                  <a:srgbClr val="040C28"/>
                </a:solidFill>
                <a:latin typeface="Google Sans"/>
                <a:ea typeface="+mn-ea"/>
                <a:cs typeface="+mn-cs"/>
              </a:rPr>
              <a:t>Universal Declaration of Human Rights (UDHR)</a:t>
            </a:r>
            <a:br>
              <a:rPr lang="cs-CZ" sz="2900" dirty="0">
                <a:solidFill>
                  <a:srgbClr val="040C28"/>
                </a:solidFill>
                <a:latin typeface="Google Sans"/>
                <a:ea typeface="+mn-ea"/>
                <a:cs typeface="+mn-cs"/>
              </a:rPr>
            </a:br>
            <a:r>
              <a:rPr lang="cs-CZ" dirty="0"/>
              <a:t>EU </a:t>
            </a:r>
            <a:r>
              <a:rPr lang="cs-CZ" dirty="0" err="1"/>
              <a:t>EaP</a:t>
            </a:r>
            <a:r>
              <a:rPr lang="cs-CZ" dirty="0"/>
              <a:t> – </a:t>
            </a:r>
            <a:r>
              <a:rPr lang="cs-CZ" dirty="0" err="1"/>
              <a:t>eastern</a:t>
            </a:r>
            <a:r>
              <a:rPr lang="cs-CZ" dirty="0"/>
              <a:t> </a:t>
            </a:r>
            <a:r>
              <a:rPr lang="cs-CZ" dirty="0" err="1"/>
              <a:t>partnership</a:t>
            </a:r>
            <a:r>
              <a:rPr lang="cs-CZ" dirty="0"/>
              <a:t> </a:t>
            </a:r>
            <a:r>
              <a:rPr lang="cs-CZ" dirty="0" err="1"/>
              <a:t>of</a:t>
            </a:r>
            <a:r>
              <a:rPr lang="cs-CZ" dirty="0"/>
              <a:t> </a:t>
            </a:r>
            <a:r>
              <a:rPr lang="cs-CZ" dirty="0" err="1"/>
              <a:t>the</a:t>
            </a:r>
            <a:r>
              <a:rPr lang="cs-CZ" dirty="0"/>
              <a:t> </a:t>
            </a:r>
            <a:r>
              <a:rPr lang="cs-CZ" dirty="0" err="1"/>
              <a:t>eu</a:t>
            </a:r>
            <a:br>
              <a:rPr lang="cs-CZ" dirty="0"/>
            </a:br>
            <a:r>
              <a:rPr lang="cs-CZ" dirty="0"/>
              <a:t>MFA – ministry </a:t>
            </a:r>
            <a:r>
              <a:rPr lang="cs-CZ" dirty="0" err="1"/>
              <a:t>of</a:t>
            </a:r>
            <a:r>
              <a:rPr lang="cs-CZ" dirty="0"/>
              <a:t> </a:t>
            </a:r>
            <a:r>
              <a:rPr lang="cs-CZ" dirty="0" err="1"/>
              <a:t>foreign</a:t>
            </a:r>
            <a:r>
              <a:rPr lang="cs-CZ" dirty="0"/>
              <a:t> </a:t>
            </a:r>
            <a:r>
              <a:rPr lang="cs-CZ" dirty="0" err="1"/>
              <a:t>affairs</a:t>
            </a:r>
            <a:br>
              <a:rPr lang="cs-CZ" dirty="0"/>
            </a:br>
            <a:r>
              <a:rPr lang="cs-CZ" dirty="0"/>
              <a:t>CSO – civil society </a:t>
            </a:r>
            <a:r>
              <a:rPr lang="cs-CZ" dirty="0" err="1"/>
              <a:t>organization</a:t>
            </a:r>
            <a:r>
              <a:rPr lang="cs-CZ" dirty="0"/>
              <a:t> </a:t>
            </a:r>
            <a:br>
              <a:rPr lang="cs-CZ" dirty="0"/>
            </a:br>
            <a:r>
              <a:rPr lang="cs-CZ" dirty="0"/>
              <a:t>NGO – non-</a:t>
            </a:r>
            <a:r>
              <a:rPr lang="cs-CZ" dirty="0" err="1"/>
              <a:t>governmental</a:t>
            </a:r>
            <a:r>
              <a:rPr lang="cs-CZ" dirty="0"/>
              <a:t> </a:t>
            </a:r>
            <a:r>
              <a:rPr lang="cs-CZ" dirty="0" err="1"/>
              <a:t>organization</a:t>
            </a:r>
            <a:br>
              <a:rPr lang="cs-CZ" dirty="0"/>
            </a:br>
            <a:endParaRPr lang="cs-CZ" dirty="0"/>
          </a:p>
        </p:txBody>
      </p:sp>
      <p:sp>
        <p:nvSpPr>
          <p:cNvPr id="3" name="Zástupný text 2">
            <a:extLst>
              <a:ext uri="{FF2B5EF4-FFF2-40B4-BE49-F238E27FC236}">
                <a16:creationId xmlns:a16="http://schemas.microsoft.com/office/drawing/2014/main" id="{90E23F27-3029-8AA6-2F1D-EB8F205061EA}"/>
              </a:ext>
            </a:extLst>
          </p:cNvPr>
          <p:cNvSpPr>
            <a:spLocks noGrp="1"/>
          </p:cNvSpPr>
          <p:nvPr>
            <p:ph type="body" sz="half" idx="2"/>
          </p:nvPr>
        </p:nvSpPr>
        <p:spPr/>
        <p:txBody>
          <a:bodyPr/>
          <a:lstStyle/>
          <a:p>
            <a:r>
              <a:rPr lang="en-GB" b="0" i="0" dirty="0">
                <a:solidFill>
                  <a:srgbClr val="040C28"/>
                </a:solidFill>
                <a:effectLst/>
                <a:latin typeface="Google Sans"/>
              </a:rPr>
              <a:t>CSO</a:t>
            </a:r>
            <a:r>
              <a:rPr lang="cs-CZ" b="0" i="0" dirty="0">
                <a:solidFill>
                  <a:srgbClr val="040C28"/>
                </a:solidFill>
                <a:effectLst/>
                <a:latin typeface="Google Sans"/>
              </a:rPr>
              <a:t>s</a:t>
            </a:r>
            <a:r>
              <a:rPr lang="en-GB" b="0" i="0" dirty="0">
                <a:solidFill>
                  <a:srgbClr val="040C28"/>
                </a:solidFill>
                <a:effectLst/>
                <a:latin typeface="Google Sans"/>
              </a:rPr>
              <a:t> include nongovernment</a:t>
            </a:r>
            <a:r>
              <a:rPr lang="cs-CZ" b="0" i="0" dirty="0">
                <a:solidFill>
                  <a:srgbClr val="040C28"/>
                </a:solidFill>
                <a:effectLst/>
                <a:latin typeface="Google Sans"/>
              </a:rPr>
              <a:t>al</a:t>
            </a:r>
            <a:r>
              <a:rPr lang="en-GB" b="0" i="0" dirty="0">
                <a:solidFill>
                  <a:srgbClr val="040C28"/>
                </a:solidFill>
                <a:effectLst/>
                <a:latin typeface="Google Sans"/>
              </a:rPr>
              <a:t> organizations (NGOs</a:t>
            </a:r>
            <a:r>
              <a:rPr lang="en-GB" dirty="0">
                <a:solidFill>
                  <a:srgbClr val="040C28"/>
                </a:solidFill>
                <a:latin typeface="Google Sans"/>
              </a:rPr>
              <a:t>), </a:t>
            </a:r>
            <a:r>
              <a:rPr lang="cs-CZ" dirty="0">
                <a:solidFill>
                  <a:srgbClr val="040C28"/>
                </a:solidFill>
                <a:latin typeface="Google Sans"/>
              </a:rPr>
              <a:t>but </a:t>
            </a:r>
            <a:r>
              <a:rPr lang="cs-CZ" dirty="0" err="1">
                <a:solidFill>
                  <a:srgbClr val="040C28"/>
                </a:solidFill>
                <a:latin typeface="Google Sans"/>
              </a:rPr>
              <a:t>also</a:t>
            </a:r>
            <a:r>
              <a:rPr lang="cs-CZ" dirty="0">
                <a:solidFill>
                  <a:srgbClr val="040C28"/>
                </a:solidFill>
                <a:latin typeface="Google Sans"/>
              </a:rPr>
              <a:t> </a:t>
            </a:r>
            <a:r>
              <a:rPr lang="en-GB" dirty="0">
                <a:solidFill>
                  <a:srgbClr val="040C28"/>
                </a:solidFill>
                <a:latin typeface="Google Sans"/>
              </a:rPr>
              <a:t>professional associations, foundations, independent research institutes, community-based organizations, faith-based organizations, social movements, and </a:t>
            </a:r>
            <a:r>
              <a:rPr lang="en-GB" dirty="0" err="1">
                <a:solidFill>
                  <a:srgbClr val="040C28"/>
                </a:solidFill>
                <a:latin typeface="Google Sans"/>
              </a:rPr>
              <a:t>labor</a:t>
            </a:r>
            <a:r>
              <a:rPr lang="en-GB" dirty="0">
                <a:solidFill>
                  <a:srgbClr val="040C28"/>
                </a:solidFill>
                <a:latin typeface="Google Sans"/>
              </a:rPr>
              <a:t> unions.</a:t>
            </a:r>
            <a:endParaRPr lang="cs-CZ" dirty="0">
              <a:solidFill>
                <a:srgbClr val="040C28"/>
              </a:solidFill>
              <a:latin typeface="Google Sans"/>
            </a:endParaRPr>
          </a:p>
        </p:txBody>
      </p:sp>
    </p:spTree>
    <p:extLst>
      <p:ext uri="{BB962C8B-B14F-4D97-AF65-F5344CB8AC3E}">
        <p14:creationId xmlns:p14="http://schemas.microsoft.com/office/powerpoint/2010/main" val="2170476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DF3196-7172-786A-C2C6-0A98988D600D}"/>
              </a:ext>
            </a:extLst>
          </p:cNvPr>
          <p:cNvSpPr>
            <a:spLocks noGrp="1"/>
          </p:cNvSpPr>
          <p:nvPr>
            <p:ph type="title"/>
          </p:nvPr>
        </p:nvSpPr>
        <p:spPr/>
        <p:txBody>
          <a:bodyPr/>
          <a:lstStyle/>
          <a:p>
            <a:r>
              <a:rPr lang="en-GB" dirty="0"/>
              <a:t>Name a media or journalist that brings news from the region we studied</a:t>
            </a:r>
            <a:r>
              <a:rPr lang="cs-CZ" dirty="0"/>
              <a:t> </a:t>
            </a:r>
          </a:p>
        </p:txBody>
      </p:sp>
      <p:sp>
        <p:nvSpPr>
          <p:cNvPr id="3" name="Zástupný text 2">
            <a:extLst>
              <a:ext uri="{FF2B5EF4-FFF2-40B4-BE49-F238E27FC236}">
                <a16:creationId xmlns:a16="http://schemas.microsoft.com/office/drawing/2014/main" id="{FD9B79E9-998C-EF87-8D0F-05B732E8C130}"/>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2689120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B17FF-60AB-30A1-CA86-E38E3FCA8974}"/>
              </a:ext>
            </a:extLst>
          </p:cNvPr>
          <p:cNvSpPr>
            <a:spLocks noGrp="1"/>
          </p:cNvSpPr>
          <p:nvPr>
            <p:ph type="title"/>
          </p:nvPr>
        </p:nvSpPr>
        <p:spPr>
          <a:xfrm>
            <a:off x="828414" y="964734"/>
            <a:ext cx="10394707" cy="4634297"/>
          </a:xfrm>
        </p:spPr>
        <p:txBody>
          <a:bodyPr>
            <a:noAutofit/>
          </a:bodyPr>
          <a:lstStyle/>
          <a:p>
            <a:r>
              <a:rPr lang="cs-CZ" sz="1200" u="sng" dirty="0">
                <a:solidFill>
                  <a:srgbClr val="000000"/>
                </a:solidFill>
                <a:effectLst/>
                <a:latin typeface="+mn-lt"/>
                <a:ea typeface="Times New Roman" panose="02020603050405020304" pitchFamily="18" charset="0"/>
                <a:cs typeface="Times New Roman" panose="02020603050405020304" pitchFamily="18" charset="0"/>
              </a:rPr>
              <a:t>All </a:t>
            </a:r>
            <a:r>
              <a:rPr lang="cs-CZ" sz="1200" u="sng" dirty="0" err="1">
                <a:solidFill>
                  <a:srgbClr val="000000"/>
                </a:solidFill>
                <a:effectLst/>
                <a:latin typeface="+mn-lt"/>
                <a:ea typeface="Times New Roman" panose="02020603050405020304" pitchFamily="18" charset="0"/>
                <a:cs typeface="Times New Roman" panose="02020603050405020304" pitchFamily="18" charset="0"/>
              </a:rPr>
              <a:t>our</a:t>
            </a:r>
            <a:r>
              <a:rPr lang="cs-CZ" sz="1200" u="sng" dirty="0">
                <a:solidFill>
                  <a:srgbClr val="000000"/>
                </a:solidFill>
                <a:effectLst/>
                <a:latin typeface="+mn-lt"/>
                <a:ea typeface="Times New Roman" panose="02020603050405020304" pitchFamily="18" charset="0"/>
                <a:cs typeface="Times New Roman" panose="02020603050405020304" pitchFamily="18" charset="0"/>
              </a:rPr>
              <a:t> region and more:</a:t>
            </a:r>
            <a:r>
              <a:rPr lang="cs-CZ" sz="1200" b="1" dirty="0">
                <a:solidFill>
                  <a:srgbClr val="000000"/>
                </a:solidFill>
                <a:effectLst/>
                <a:latin typeface="+mn-lt"/>
                <a:ea typeface="Times New Roman" panose="02020603050405020304" pitchFamily="18" charset="0"/>
                <a:cs typeface="Times New Roman" panose="02020603050405020304" pitchFamily="18" charset="0"/>
              </a:rPr>
              <a:t> </a:t>
            </a:r>
            <a:r>
              <a:rPr lang="cs-CZ" sz="1200" dirty="0">
                <a:solidFill>
                  <a:srgbClr val="000000"/>
                </a:solidFill>
                <a:effectLst/>
                <a:latin typeface="+mn-lt"/>
                <a:ea typeface="Times New Roman" panose="02020603050405020304" pitchFamily="18" charset="0"/>
                <a:cs typeface="Times New Roman" panose="02020603050405020304" pitchFamily="18" charset="0"/>
                <a:hlinkClick r:id="rId2"/>
              </a:rPr>
              <a:t>Radio Free </a:t>
            </a:r>
            <a:r>
              <a:rPr lang="cs-CZ" sz="1200" dirty="0" err="1">
                <a:solidFill>
                  <a:srgbClr val="000000"/>
                </a:solidFill>
                <a:effectLst/>
                <a:latin typeface="+mn-lt"/>
                <a:ea typeface="Times New Roman" panose="02020603050405020304" pitchFamily="18" charset="0"/>
                <a:cs typeface="Times New Roman" panose="02020603050405020304" pitchFamily="18" charset="0"/>
                <a:hlinkClick r:id="rId2"/>
              </a:rPr>
              <a:t>Europe</a:t>
            </a:r>
            <a:r>
              <a:rPr lang="cs-CZ" sz="1200" dirty="0">
                <a:solidFill>
                  <a:srgbClr val="000000"/>
                </a:solidFill>
                <a:effectLst/>
                <a:latin typeface="+mn-lt"/>
                <a:ea typeface="Times New Roman" panose="02020603050405020304" pitchFamily="18" charset="0"/>
                <a:cs typeface="Times New Roman" panose="02020603050405020304" pitchFamily="18" charset="0"/>
                <a:hlinkClick r:id="rId2"/>
              </a:rPr>
              <a:t>/</a:t>
            </a:r>
            <a:r>
              <a:rPr lang="cs-CZ" sz="1200" dirty="0" err="1">
                <a:solidFill>
                  <a:srgbClr val="000000"/>
                </a:solidFill>
                <a:effectLst/>
                <a:latin typeface="+mn-lt"/>
                <a:ea typeface="Times New Roman" panose="02020603050405020304" pitchFamily="18" charset="0"/>
                <a:cs typeface="Times New Roman" panose="02020603050405020304" pitchFamily="18" charset="0"/>
                <a:hlinkClick r:id="rId2"/>
              </a:rPr>
              <a:t>radio</a:t>
            </a:r>
            <a:r>
              <a:rPr lang="cs-CZ" sz="1200" dirty="0">
                <a:solidFill>
                  <a:srgbClr val="000000"/>
                </a:solidFill>
                <a:effectLst/>
                <a:latin typeface="+mn-lt"/>
                <a:ea typeface="Times New Roman" panose="02020603050405020304" pitchFamily="18" charset="0"/>
                <a:cs typeface="Times New Roman" panose="02020603050405020304" pitchFamily="18" charset="0"/>
                <a:hlinkClick r:id="rId2"/>
              </a:rPr>
              <a:t> </a:t>
            </a:r>
            <a:r>
              <a:rPr lang="cs-CZ" sz="1200" dirty="0" err="1">
                <a:solidFill>
                  <a:srgbClr val="000000"/>
                </a:solidFill>
                <a:effectLst/>
                <a:latin typeface="+mn-lt"/>
                <a:ea typeface="Times New Roman" panose="02020603050405020304" pitchFamily="18" charset="0"/>
                <a:cs typeface="Times New Roman" panose="02020603050405020304" pitchFamily="18" charset="0"/>
                <a:hlinkClick r:id="rId2"/>
              </a:rPr>
              <a:t>liberty</a:t>
            </a:r>
            <a:r>
              <a:rPr lang="cs-CZ" sz="1200" dirty="0">
                <a:solidFill>
                  <a:srgbClr val="000000"/>
                </a:solidFill>
                <a:effectLst/>
                <a:latin typeface="+mn-lt"/>
                <a:ea typeface="Times New Roman" panose="02020603050405020304" pitchFamily="18" charset="0"/>
                <a:cs typeface="Times New Roman" panose="02020603050405020304" pitchFamily="18" charset="0"/>
              </a:rPr>
              <a:t>, </a:t>
            </a:r>
            <a:r>
              <a:rPr lang="cs-CZ" sz="1200" dirty="0">
                <a:solidFill>
                  <a:srgbClr val="000000"/>
                </a:solidFill>
                <a:effectLst/>
                <a:latin typeface="+mn-lt"/>
                <a:ea typeface="Times New Roman" panose="02020603050405020304" pitchFamily="18" charset="0"/>
                <a:cs typeface="Times New Roman" panose="02020603050405020304" pitchFamily="18" charset="0"/>
                <a:hlinkClick r:id="rId3"/>
              </a:rPr>
              <a:t>https://www.codastory.com/</a:t>
            </a:r>
            <a:r>
              <a:rPr lang="cs-CZ" sz="1200" dirty="0">
                <a:solidFill>
                  <a:srgbClr val="000000"/>
                </a:solidFill>
                <a:effectLst/>
                <a:latin typeface="+mn-lt"/>
                <a:ea typeface="Times New Roman" panose="02020603050405020304" pitchFamily="18" charset="0"/>
                <a:cs typeface="Times New Roman" panose="02020603050405020304" pitchFamily="18" charset="0"/>
              </a:rPr>
              <a:t> </a:t>
            </a:r>
            <a:br>
              <a:rPr lang="cs-CZ" sz="1200" dirty="0">
                <a:solidFill>
                  <a:srgbClr val="000000"/>
                </a:solidFill>
                <a:latin typeface="+mn-lt"/>
                <a:ea typeface="Times New Roman" panose="02020603050405020304" pitchFamily="18" charset="0"/>
                <a:cs typeface="Times New Roman" panose="02020603050405020304" pitchFamily="18" charset="0"/>
              </a:rPr>
            </a:br>
            <a:br>
              <a:rPr lang="cs-CZ" sz="1200" u="sng" dirty="0">
                <a:solidFill>
                  <a:srgbClr val="000000"/>
                </a:solidFill>
                <a:latin typeface="+mn-lt"/>
                <a:ea typeface="Times New Roman" panose="02020603050405020304" pitchFamily="18" charset="0"/>
                <a:cs typeface="Times New Roman" panose="02020603050405020304" pitchFamily="18" charset="0"/>
              </a:rPr>
            </a:br>
            <a:r>
              <a:rPr lang="cs-CZ" sz="1200" u="sng" dirty="0" err="1">
                <a:solidFill>
                  <a:srgbClr val="000000"/>
                </a:solidFill>
                <a:latin typeface="+mn-lt"/>
                <a:ea typeface="Times New Roman" panose="02020603050405020304" pitchFamily="18" charset="0"/>
                <a:cs typeface="Times New Roman" panose="02020603050405020304" pitchFamily="18" charset="0"/>
              </a:rPr>
              <a:t>individual</a:t>
            </a:r>
            <a:r>
              <a:rPr lang="cs-CZ" sz="1200" u="sng" dirty="0">
                <a:solidFill>
                  <a:srgbClr val="000000"/>
                </a:solidFill>
                <a:latin typeface="+mn-lt"/>
                <a:ea typeface="Times New Roman" panose="02020603050405020304" pitchFamily="18" charset="0"/>
                <a:cs typeface="Times New Roman" panose="02020603050405020304" pitchFamily="18" charset="0"/>
              </a:rPr>
              <a:t> </a:t>
            </a:r>
            <a:r>
              <a:rPr lang="cs-CZ" sz="1200" u="sng" dirty="0" err="1">
                <a:solidFill>
                  <a:srgbClr val="000000"/>
                </a:solidFill>
                <a:latin typeface="+mn-lt"/>
                <a:ea typeface="Times New Roman" panose="02020603050405020304" pitchFamily="18" charset="0"/>
                <a:cs typeface="Times New Roman" panose="02020603050405020304" pitchFamily="18" charset="0"/>
              </a:rPr>
              <a:t>countries</a:t>
            </a:r>
            <a:r>
              <a:rPr lang="cs-CZ" sz="1200" u="sng" dirty="0">
                <a:solidFill>
                  <a:srgbClr val="000000"/>
                </a:solidFill>
                <a:latin typeface="+mn-lt"/>
                <a:ea typeface="Times New Roman" panose="02020603050405020304" pitchFamily="18" charset="0"/>
                <a:cs typeface="Times New Roman" panose="02020603050405020304" pitchFamily="18" charset="0"/>
              </a:rPr>
              <a:t>:</a:t>
            </a:r>
            <a:br>
              <a:rPr lang="cs-CZ" sz="1200" b="1" dirty="0">
                <a:solidFill>
                  <a:srgbClr val="000000"/>
                </a:solidFill>
                <a:latin typeface="+mn-lt"/>
                <a:ea typeface="Times New Roman" panose="02020603050405020304" pitchFamily="18" charset="0"/>
                <a:cs typeface="Times New Roman" panose="02020603050405020304" pitchFamily="18" charset="0"/>
              </a:rPr>
            </a:br>
            <a:br>
              <a:rPr lang="cs-CZ" sz="1200" dirty="0">
                <a:solidFill>
                  <a:srgbClr val="000000"/>
                </a:solidFill>
                <a:latin typeface="+mn-lt"/>
                <a:ea typeface="Times New Roman" panose="02020603050405020304" pitchFamily="18" charset="0"/>
                <a:cs typeface="Times New Roman" panose="02020603050405020304" pitchFamily="18" charset="0"/>
              </a:rPr>
            </a:br>
            <a:r>
              <a:rPr lang="cs-CZ" sz="1200" dirty="0" err="1">
                <a:solidFill>
                  <a:srgbClr val="000000"/>
                </a:solidFill>
                <a:effectLst/>
                <a:latin typeface="+mn-lt"/>
                <a:ea typeface="Times New Roman" panose="02020603050405020304" pitchFamily="18" charset="0"/>
                <a:cs typeface="Times New Roman" panose="02020603050405020304" pitchFamily="18" charset="0"/>
              </a:rPr>
              <a:t>Ukraine</a:t>
            </a:r>
            <a:r>
              <a:rPr lang="cs-CZ" sz="1200" dirty="0">
                <a:solidFill>
                  <a:srgbClr val="000000"/>
                </a:solidFill>
                <a:effectLst/>
                <a:latin typeface="+mn-lt"/>
                <a:ea typeface="Times New Roman" panose="02020603050405020304" pitchFamily="18" charset="0"/>
                <a:cs typeface="Times New Roman" panose="02020603050405020304" pitchFamily="18" charset="0"/>
              </a:rPr>
              <a:t>: </a:t>
            </a:r>
            <a:r>
              <a:rPr lang="cs-CZ" sz="1200" dirty="0" err="1">
                <a:solidFill>
                  <a:srgbClr val="000000"/>
                </a:solidFill>
                <a:effectLst/>
                <a:latin typeface="+mn-lt"/>
                <a:ea typeface="Times New Roman" panose="02020603050405020304" pitchFamily="18" charset="0"/>
                <a:cs typeface="Times New Roman" panose="02020603050405020304" pitchFamily="18" charset="0"/>
              </a:rPr>
              <a:t>Kyiv</a:t>
            </a:r>
            <a:r>
              <a:rPr lang="cs-CZ" sz="1200" dirty="0">
                <a:solidFill>
                  <a:srgbClr val="000000"/>
                </a:solidFill>
                <a:effectLst/>
                <a:latin typeface="+mn-lt"/>
                <a:ea typeface="Times New Roman" panose="02020603050405020304" pitchFamily="18" charset="0"/>
                <a:cs typeface="Times New Roman" panose="02020603050405020304" pitchFamily="18" charset="0"/>
              </a:rPr>
              <a:t> Independent, Pravda, </a:t>
            </a:r>
            <a:r>
              <a:rPr lang="cs-CZ" sz="1200" dirty="0">
                <a:solidFill>
                  <a:srgbClr val="FF0000"/>
                </a:solidFill>
                <a:latin typeface="+mn-lt"/>
                <a:cs typeface="Times New Roman" panose="02020603050405020304" pitchFamily="18" charset="0"/>
                <a:hlinkClick r:id="rId4">
                  <a:extLst>
                    <a:ext uri="{A12FA001-AC4F-418D-AE19-62706E023703}">
                      <ahyp:hlinkClr xmlns:ahyp="http://schemas.microsoft.com/office/drawing/2018/hyperlinkcolor" val="tx"/>
                    </a:ext>
                  </a:extLst>
                </a:hlinkClick>
              </a:rPr>
              <a:t>https://hromadske.ua/</a:t>
            </a:r>
            <a:br>
              <a:rPr lang="cs-CZ" sz="1200" dirty="0">
                <a:solidFill>
                  <a:srgbClr val="000000"/>
                </a:solidFill>
                <a:effectLst/>
                <a:latin typeface="+mn-lt"/>
                <a:ea typeface="Times New Roman" panose="02020603050405020304" pitchFamily="18" charset="0"/>
                <a:cs typeface="Times New Roman" panose="02020603050405020304" pitchFamily="18" charset="0"/>
              </a:rPr>
            </a:br>
            <a:br>
              <a:rPr lang="cs-CZ" sz="1200" dirty="0">
                <a:solidFill>
                  <a:srgbClr val="000000"/>
                </a:solidFill>
                <a:effectLst/>
                <a:latin typeface="+mn-lt"/>
                <a:ea typeface="Times New Roman" panose="02020603050405020304" pitchFamily="18" charset="0"/>
                <a:cs typeface="Times New Roman" panose="02020603050405020304" pitchFamily="18" charset="0"/>
              </a:rPr>
            </a:br>
            <a:r>
              <a:rPr lang="cs-CZ" sz="1200" dirty="0" err="1">
                <a:solidFill>
                  <a:srgbClr val="000000"/>
                </a:solidFill>
                <a:effectLst/>
                <a:latin typeface="+mn-lt"/>
                <a:ea typeface="Times New Roman" panose="02020603050405020304" pitchFamily="18" charset="0"/>
                <a:cs typeface="Times New Roman" panose="02020603050405020304" pitchFamily="18" charset="0"/>
              </a:rPr>
              <a:t>Russia</a:t>
            </a:r>
            <a:r>
              <a:rPr lang="cs-CZ" sz="1200" dirty="0">
                <a:solidFill>
                  <a:srgbClr val="000000"/>
                </a:solidFill>
                <a:effectLst/>
                <a:latin typeface="+mn-lt"/>
                <a:ea typeface="Times New Roman" panose="02020603050405020304" pitchFamily="18" charset="0"/>
                <a:cs typeface="Times New Roman" panose="02020603050405020304" pitchFamily="18" charset="0"/>
              </a:rPr>
              <a:t>: </a:t>
            </a:r>
            <a:r>
              <a:rPr lang="cs-CZ" sz="1200" dirty="0" err="1">
                <a:solidFill>
                  <a:srgbClr val="000000"/>
                </a:solidFill>
                <a:effectLst/>
                <a:latin typeface="+mn-lt"/>
                <a:ea typeface="Times New Roman" panose="02020603050405020304" pitchFamily="18" charset="0"/>
                <a:cs typeface="Times New Roman" panose="02020603050405020304" pitchFamily="18" charset="0"/>
              </a:rPr>
              <a:t>Meduza</a:t>
            </a:r>
            <a:r>
              <a:rPr lang="cs-CZ" sz="1200" dirty="0">
                <a:solidFill>
                  <a:srgbClr val="000000"/>
                </a:solidFill>
                <a:latin typeface="+mn-lt"/>
                <a:ea typeface="Times New Roman" panose="02020603050405020304" pitchFamily="18" charset="0"/>
                <a:cs typeface="Times New Roman" panose="02020603050405020304" pitchFamily="18" charset="0"/>
              </a:rPr>
              <a:t>,</a:t>
            </a:r>
            <a:r>
              <a:rPr lang="cs-CZ" sz="1200" dirty="0">
                <a:solidFill>
                  <a:srgbClr val="000000"/>
                </a:solidFill>
                <a:effectLst/>
                <a:latin typeface="+mn-lt"/>
                <a:ea typeface="Times New Roman" panose="02020603050405020304" pitchFamily="18" charset="0"/>
                <a:cs typeface="Times New Roman" panose="02020603050405020304" pitchFamily="18" charset="0"/>
              </a:rPr>
              <a:t> </a:t>
            </a:r>
            <a:r>
              <a:rPr lang="cs-CZ" sz="1200" dirty="0" err="1">
                <a:solidFill>
                  <a:srgbClr val="000000"/>
                </a:solidFill>
                <a:effectLst/>
                <a:latin typeface="+mn-lt"/>
                <a:ea typeface="Times New Roman" panose="02020603050405020304" pitchFamily="18" charset="0"/>
                <a:cs typeface="Times New Roman" panose="02020603050405020304" pitchFamily="18" charset="0"/>
              </a:rPr>
              <a:t>Dozhd</a:t>
            </a:r>
            <a:r>
              <a:rPr lang="cs-CZ" sz="1200" dirty="0">
                <a:solidFill>
                  <a:srgbClr val="000000"/>
                </a:solidFill>
                <a:effectLst/>
                <a:latin typeface="+mn-lt"/>
                <a:ea typeface="Times New Roman" panose="02020603050405020304" pitchFamily="18" charset="0"/>
                <a:cs typeface="Times New Roman" panose="02020603050405020304" pitchFamily="18" charset="0"/>
              </a:rPr>
              <a:t> (</a:t>
            </a:r>
            <a:r>
              <a:rPr lang="cs-CZ" sz="1200" dirty="0" err="1">
                <a:solidFill>
                  <a:srgbClr val="000000"/>
                </a:solidFill>
                <a:effectLst/>
                <a:latin typeface="+mn-lt"/>
                <a:ea typeface="Times New Roman" panose="02020603050405020304" pitchFamily="18" charset="0"/>
                <a:cs typeface="Times New Roman" panose="02020603050405020304" pitchFamily="18" charset="0"/>
              </a:rPr>
              <a:t>Tv</a:t>
            </a:r>
            <a:r>
              <a:rPr lang="cs-CZ" sz="1200" dirty="0">
                <a:solidFill>
                  <a:srgbClr val="000000"/>
                </a:solidFill>
                <a:effectLst/>
                <a:latin typeface="+mn-lt"/>
                <a:ea typeface="Times New Roman" panose="02020603050405020304" pitchFamily="18" charset="0"/>
                <a:cs typeface="Times New Roman" panose="02020603050405020304" pitchFamily="18" charset="0"/>
              </a:rPr>
              <a:t> </a:t>
            </a:r>
            <a:r>
              <a:rPr lang="cs-CZ" sz="1200" dirty="0" err="1">
                <a:solidFill>
                  <a:srgbClr val="000000"/>
                </a:solidFill>
                <a:effectLst/>
                <a:latin typeface="+mn-lt"/>
                <a:ea typeface="Times New Roman" panose="02020603050405020304" pitchFamily="18" charset="0"/>
                <a:cs typeface="Times New Roman" panose="02020603050405020304" pitchFamily="18" charset="0"/>
              </a:rPr>
              <a:t>Rain</a:t>
            </a:r>
            <a:r>
              <a:rPr lang="cs-CZ" sz="1200" dirty="0">
                <a:solidFill>
                  <a:srgbClr val="000000"/>
                </a:solidFill>
                <a:effectLst/>
                <a:latin typeface="+mn-lt"/>
                <a:ea typeface="Times New Roman" panose="02020603050405020304" pitchFamily="18" charset="0"/>
                <a:cs typeface="Times New Roman" panose="02020603050405020304" pitchFamily="18" charset="0"/>
              </a:rPr>
              <a:t>)</a:t>
            </a:r>
            <a:br>
              <a:rPr lang="cs-CZ" sz="1200" dirty="0">
                <a:effectLst/>
                <a:latin typeface="+mn-lt"/>
                <a:ea typeface="Calibri" panose="020F0502020204030204" pitchFamily="34" charset="0"/>
                <a:cs typeface="Times New Roman" panose="02020603050405020304" pitchFamily="18" charset="0"/>
              </a:rPr>
            </a:br>
            <a:br>
              <a:rPr lang="cs-CZ" sz="1200" dirty="0">
                <a:effectLst/>
                <a:latin typeface="+mn-lt"/>
                <a:ea typeface="Calibri" panose="020F0502020204030204" pitchFamily="34" charset="0"/>
                <a:cs typeface="Times New Roman" panose="02020603050405020304" pitchFamily="18" charset="0"/>
              </a:rPr>
            </a:br>
            <a:r>
              <a:rPr lang="cs-CZ" sz="1200" dirty="0" err="1">
                <a:solidFill>
                  <a:srgbClr val="000000"/>
                </a:solidFill>
                <a:effectLst/>
                <a:latin typeface="+mn-lt"/>
                <a:ea typeface="Times New Roman" panose="02020603050405020304" pitchFamily="18" charset="0"/>
                <a:cs typeface="Times New Roman" panose="02020603050405020304" pitchFamily="18" charset="0"/>
              </a:rPr>
              <a:t>Belarus</a:t>
            </a:r>
            <a:r>
              <a:rPr lang="cs-CZ" sz="1200" dirty="0">
                <a:solidFill>
                  <a:srgbClr val="000000"/>
                </a:solidFill>
                <a:effectLst/>
                <a:latin typeface="+mn-lt"/>
                <a:ea typeface="Times New Roman" panose="02020603050405020304" pitchFamily="18" charset="0"/>
                <a:cs typeface="Times New Roman" panose="02020603050405020304" pitchFamily="18" charset="0"/>
              </a:rPr>
              <a:t>: </a:t>
            </a:r>
            <a:r>
              <a:rPr lang="cs-CZ" sz="1200" dirty="0">
                <a:solidFill>
                  <a:srgbClr val="000000"/>
                </a:solidFill>
                <a:effectLst/>
                <a:latin typeface="+mn-lt"/>
                <a:ea typeface="Times New Roman" panose="02020603050405020304" pitchFamily="18" charset="0"/>
                <a:cs typeface="Times New Roman" panose="02020603050405020304" pitchFamily="18" charset="0"/>
                <a:hlinkClick r:id="rId5"/>
              </a:rPr>
              <a:t>https://www.zerkalo.io/</a:t>
            </a:r>
            <a:r>
              <a:rPr lang="cs-CZ" sz="1200" dirty="0">
                <a:solidFill>
                  <a:srgbClr val="000000"/>
                </a:solidFill>
                <a:effectLst/>
                <a:latin typeface="+mn-lt"/>
                <a:ea typeface="Times New Roman" panose="02020603050405020304" pitchFamily="18" charset="0"/>
                <a:cs typeface="Times New Roman" panose="02020603050405020304" pitchFamily="18" charset="0"/>
              </a:rPr>
              <a:t>, </a:t>
            </a:r>
            <a:r>
              <a:rPr lang="cs-CZ" sz="1200" dirty="0">
                <a:solidFill>
                  <a:srgbClr val="FF0000"/>
                </a:solidFill>
                <a:latin typeface="+mn-lt"/>
                <a:cs typeface="Times New Roman" panose="02020603050405020304" pitchFamily="18" charset="0"/>
                <a:hlinkClick r:id="rId6">
                  <a:extLst>
                    <a:ext uri="{A12FA001-AC4F-418D-AE19-62706E023703}">
                      <ahyp:hlinkClr xmlns:ahyp="http://schemas.microsoft.com/office/drawing/2018/hyperlinkcolor" val="tx"/>
                    </a:ext>
                  </a:extLst>
                </a:hlinkClick>
              </a:rPr>
              <a:t>https://nexta.tv/</a:t>
            </a:r>
            <a:r>
              <a:rPr lang="cs-CZ" sz="1200" dirty="0">
                <a:solidFill>
                  <a:srgbClr val="FF0000"/>
                </a:solidFill>
                <a:latin typeface="+mn-lt"/>
                <a:cs typeface="Times New Roman" panose="02020603050405020304" pitchFamily="18" charset="0"/>
              </a:rPr>
              <a:t> </a:t>
            </a:r>
            <a:br>
              <a:rPr lang="cs-CZ" sz="1200" dirty="0">
                <a:solidFill>
                  <a:srgbClr val="000000"/>
                </a:solidFill>
                <a:effectLst/>
                <a:latin typeface="+mn-lt"/>
                <a:ea typeface="Times New Roman" panose="02020603050405020304" pitchFamily="18" charset="0"/>
                <a:cs typeface="Times New Roman" panose="02020603050405020304" pitchFamily="18" charset="0"/>
              </a:rPr>
            </a:br>
            <a:br>
              <a:rPr lang="cs-CZ" sz="1200" dirty="0">
                <a:solidFill>
                  <a:srgbClr val="000000"/>
                </a:solidFill>
                <a:effectLst/>
                <a:latin typeface="+mn-lt"/>
                <a:ea typeface="Times New Roman" panose="02020603050405020304" pitchFamily="18" charset="0"/>
                <a:cs typeface="Times New Roman" panose="02020603050405020304" pitchFamily="18" charset="0"/>
              </a:rPr>
            </a:br>
            <a:r>
              <a:rPr lang="cs-CZ" sz="1200" dirty="0" err="1">
                <a:solidFill>
                  <a:srgbClr val="000000"/>
                </a:solidFill>
                <a:effectLst/>
                <a:latin typeface="+mn-lt"/>
                <a:ea typeface="Times New Roman" panose="02020603050405020304" pitchFamily="18" charset="0"/>
                <a:cs typeface="Times New Roman" panose="02020603050405020304" pitchFamily="18" charset="0"/>
              </a:rPr>
              <a:t>armenia</a:t>
            </a:r>
            <a:r>
              <a:rPr lang="cs-CZ" sz="1200" dirty="0">
                <a:solidFill>
                  <a:srgbClr val="000000"/>
                </a:solidFill>
                <a:effectLst/>
                <a:latin typeface="+mn-lt"/>
                <a:ea typeface="Times New Roman" panose="02020603050405020304" pitchFamily="18" charset="0"/>
                <a:cs typeface="Times New Roman" panose="02020603050405020304" pitchFamily="18" charset="0"/>
              </a:rPr>
              <a:t>: </a:t>
            </a:r>
            <a:r>
              <a:rPr lang="cs-CZ" sz="1200" dirty="0">
                <a:solidFill>
                  <a:srgbClr val="000000"/>
                </a:solidFill>
                <a:effectLst/>
                <a:latin typeface="+mn-lt"/>
                <a:ea typeface="Times New Roman" panose="02020603050405020304" pitchFamily="18" charset="0"/>
                <a:cs typeface="Times New Roman" panose="02020603050405020304" pitchFamily="18" charset="0"/>
                <a:hlinkClick r:id="rId7"/>
              </a:rPr>
              <a:t>https://jam-news.net/category/geography/armenia/</a:t>
            </a:r>
            <a:r>
              <a:rPr lang="cs-CZ" sz="1200" dirty="0">
                <a:solidFill>
                  <a:srgbClr val="000000"/>
                </a:solidFill>
                <a:effectLst/>
                <a:latin typeface="+mn-lt"/>
                <a:ea typeface="Times New Roman" panose="02020603050405020304" pitchFamily="18" charset="0"/>
                <a:cs typeface="Times New Roman" panose="02020603050405020304" pitchFamily="18" charset="0"/>
              </a:rPr>
              <a:t> </a:t>
            </a:r>
            <a:br>
              <a:rPr lang="cs-CZ" sz="1200" dirty="0">
                <a:effectLst/>
                <a:latin typeface="+mn-lt"/>
                <a:ea typeface="Calibri" panose="020F0502020204030204" pitchFamily="34" charset="0"/>
                <a:cs typeface="Times New Roman" panose="02020603050405020304" pitchFamily="18" charset="0"/>
              </a:rPr>
            </a:br>
            <a:br>
              <a:rPr lang="cs-CZ" sz="1200" u="sng" dirty="0">
                <a:effectLst/>
                <a:latin typeface="+mn-lt"/>
                <a:ea typeface="Calibri" panose="020F0502020204030204" pitchFamily="34" charset="0"/>
                <a:cs typeface="Times New Roman" panose="02020603050405020304" pitchFamily="18" charset="0"/>
              </a:rPr>
            </a:br>
            <a:r>
              <a:rPr lang="cs-CZ" sz="1200" dirty="0" err="1">
                <a:solidFill>
                  <a:srgbClr val="000000"/>
                </a:solidFill>
                <a:effectLst/>
                <a:latin typeface="+mn-lt"/>
                <a:ea typeface="Times New Roman" panose="02020603050405020304" pitchFamily="18" charset="0"/>
                <a:cs typeface="Times New Roman" panose="02020603050405020304" pitchFamily="18" charset="0"/>
              </a:rPr>
              <a:t>azerbaijan</a:t>
            </a:r>
            <a:r>
              <a:rPr lang="cs-CZ" sz="1200" dirty="0">
                <a:solidFill>
                  <a:srgbClr val="000000"/>
                </a:solidFill>
                <a:effectLst/>
                <a:latin typeface="+mn-lt"/>
                <a:ea typeface="Times New Roman" panose="02020603050405020304" pitchFamily="18" charset="0"/>
                <a:cs typeface="Times New Roman" panose="02020603050405020304" pitchFamily="18" charset="0"/>
              </a:rPr>
              <a:t>: </a:t>
            </a:r>
            <a:r>
              <a:rPr lang="cs-CZ" sz="1200" dirty="0">
                <a:solidFill>
                  <a:srgbClr val="000000"/>
                </a:solidFill>
                <a:effectLst/>
                <a:latin typeface="+mn-lt"/>
                <a:ea typeface="Times New Roman" panose="02020603050405020304" pitchFamily="18" charset="0"/>
                <a:cs typeface="Times New Roman" panose="02020603050405020304" pitchFamily="18" charset="0"/>
                <a:hlinkClick r:id="rId8"/>
              </a:rPr>
              <a:t>https://www.meydan.tv/en/</a:t>
            </a:r>
            <a:r>
              <a:rPr lang="cs-CZ" sz="1200" dirty="0">
                <a:solidFill>
                  <a:srgbClr val="000000"/>
                </a:solidFill>
                <a:effectLst/>
                <a:latin typeface="+mn-lt"/>
                <a:ea typeface="Times New Roman" panose="02020603050405020304" pitchFamily="18" charset="0"/>
                <a:cs typeface="Times New Roman" panose="02020603050405020304" pitchFamily="18" charset="0"/>
              </a:rPr>
              <a:t> </a:t>
            </a:r>
            <a:br>
              <a:rPr lang="cs-CZ" sz="1200" dirty="0">
                <a:solidFill>
                  <a:srgbClr val="000000"/>
                </a:solidFill>
                <a:effectLst/>
                <a:latin typeface="+mn-lt"/>
                <a:ea typeface="Times New Roman" panose="02020603050405020304" pitchFamily="18" charset="0"/>
                <a:cs typeface="Times New Roman" panose="02020603050405020304" pitchFamily="18" charset="0"/>
              </a:rPr>
            </a:br>
            <a:br>
              <a:rPr lang="cs-CZ" sz="1200" dirty="0">
                <a:solidFill>
                  <a:srgbClr val="000000"/>
                </a:solidFill>
                <a:effectLst/>
                <a:latin typeface="+mn-lt"/>
                <a:ea typeface="Times New Roman" panose="02020603050405020304" pitchFamily="18" charset="0"/>
                <a:cs typeface="Times New Roman" panose="02020603050405020304" pitchFamily="18" charset="0"/>
              </a:rPr>
            </a:br>
            <a:r>
              <a:rPr lang="cs-CZ" sz="1200" dirty="0" err="1">
                <a:solidFill>
                  <a:srgbClr val="000000"/>
                </a:solidFill>
                <a:effectLst/>
                <a:latin typeface="+mn-lt"/>
                <a:ea typeface="Times New Roman" panose="02020603050405020304" pitchFamily="18" charset="0"/>
                <a:cs typeface="Times New Roman" panose="02020603050405020304" pitchFamily="18" charset="0"/>
              </a:rPr>
              <a:t>georgia</a:t>
            </a:r>
            <a:r>
              <a:rPr lang="cs-CZ" sz="1200" dirty="0">
                <a:solidFill>
                  <a:srgbClr val="FF0000"/>
                </a:solidFill>
                <a:effectLst/>
                <a:latin typeface="+mn-lt"/>
                <a:ea typeface="Times New Roman" panose="02020603050405020304" pitchFamily="18" charset="0"/>
                <a:cs typeface="Times New Roman" panose="02020603050405020304" pitchFamily="18" charset="0"/>
              </a:rPr>
              <a:t>: </a:t>
            </a:r>
            <a:r>
              <a:rPr lang="cs-CZ" sz="1200" dirty="0">
                <a:solidFill>
                  <a:srgbClr val="FF0000"/>
                </a:solidFill>
                <a:effectLst/>
                <a:latin typeface="+mn-lt"/>
                <a:ea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https://civil.ge/</a:t>
            </a:r>
            <a:r>
              <a:rPr lang="cs-CZ" sz="1200" dirty="0">
                <a:solidFill>
                  <a:srgbClr val="FF0000"/>
                </a:solidFill>
                <a:effectLst/>
                <a:latin typeface="+mn-lt"/>
                <a:ea typeface="Times New Roman" panose="02020603050405020304" pitchFamily="18" charset="0"/>
                <a:cs typeface="Times New Roman" panose="02020603050405020304" pitchFamily="18" charset="0"/>
              </a:rPr>
              <a:t>, </a:t>
            </a:r>
            <a:r>
              <a:rPr lang="cs-CZ" sz="1200" dirty="0">
                <a:solidFill>
                  <a:srgbClr val="FF0000"/>
                </a:solidFill>
                <a:effectLst/>
                <a:latin typeface="+mn-lt"/>
                <a:ea typeface="Times New Roman" panose="02020603050405020304" pitchFamily="18" charset="0"/>
                <a:cs typeface="Times New Roman" panose="02020603050405020304" pitchFamily="18" charset="0"/>
                <a:hlinkClick r:id="rId10"/>
              </a:rPr>
              <a:t>https://ru.netgazeti.ge/</a:t>
            </a:r>
            <a:r>
              <a:rPr lang="cs-CZ" sz="1200" dirty="0">
                <a:solidFill>
                  <a:srgbClr val="FF0000"/>
                </a:solidFill>
                <a:effectLst/>
                <a:latin typeface="+mn-lt"/>
                <a:ea typeface="Times New Roman" panose="02020603050405020304" pitchFamily="18" charset="0"/>
                <a:cs typeface="Times New Roman" panose="02020603050405020304" pitchFamily="18" charset="0"/>
              </a:rPr>
              <a:t> </a:t>
            </a:r>
            <a:br>
              <a:rPr lang="cs-CZ" sz="1200" u="sng" dirty="0">
                <a:effectLst/>
                <a:latin typeface="+mn-lt"/>
                <a:ea typeface="Calibri" panose="020F0502020204030204" pitchFamily="34" charset="0"/>
                <a:cs typeface="Times New Roman" panose="02020603050405020304" pitchFamily="18" charset="0"/>
              </a:rPr>
            </a:br>
            <a:br>
              <a:rPr lang="cs-CZ" sz="1200" u="sng" dirty="0">
                <a:effectLst/>
                <a:latin typeface="+mn-lt"/>
                <a:ea typeface="Calibri" panose="020F0502020204030204" pitchFamily="34" charset="0"/>
                <a:cs typeface="Times New Roman" panose="02020603050405020304" pitchFamily="18" charset="0"/>
              </a:rPr>
            </a:br>
            <a:r>
              <a:rPr lang="cs-CZ" sz="1200" u="sng" dirty="0" err="1">
                <a:solidFill>
                  <a:srgbClr val="000000"/>
                </a:solidFill>
                <a:effectLst/>
                <a:latin typeface="+mn-lt"/>
                <a:ea typeface="Times New Roman" panose="02020603050405020304" pitchFamily="18" charset="0"/>
                <a:cs typeface="Times New Roman" panose="02020603050405020304" pitchFamily="18" charset="0"/>
              </a:rPr>
              <a:t>Caucasus</a:t>
            </a:r>
            <a:r>
              <a:rPr lang="cs-CZ" sz="1200" dirty="0">
                <a:solidFill>
                  <a:srgbClr val="000000"/>
                </a:solidFill>
                <a:effectLst/>
                <a:latin typeface="+mn-lt"/>
                <a:ea typeface="Times New Roman" panose="02020603050405020304" pitchFamily="18" charset="0"/>
                <a:cs typeface="Times New Roman" panose="02020603050405020304" pitchFamily="18" charset="0"/>
              </a:rPr>
              <a:t> : </a:t>
            </a:r>
            <a:r>
              <a:rPr lang="cs-CZ" sz="1200" dirty="0">
                <a:solidFill>
                  <a:srgbClr val="000000"/>
                </a:solidFill>
                <a:effectLst/>
                <a:latin typeface="+mn-lt"/>
                <a:ea typeface="Times New Roman" panose="02020603050405020304" pitchFamily="18" charset="0"/>
                <a:cs typeface="Times New Roman" panose="02020603050405020304" pitchFamily="18" charset="0"/>
                <a:hlinkClick r:id="rId11"/>
              </a:rPr>
              <a:t>https://eng.kavkaz-uzel.eu/</a:t>
            </a:r>
            <a:r>
              <a:rPr lang="cs-CZ" sz="120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rPr>
              <a:t>, </a:t>
            </a:r>
            <a:r>
              <a:rPr lang="en-US" sz="1200" dirty="0">
                <a:solidFill>
                  <a:srgbClr val="000000"/>
                </a:solidFill>
                <a:effectLst/>
                <a:latin typeface="+mn-lt"/>
                <a:ea typeface="Times New Roman" panose="02020603050405020304" pitchFamily="18" charset="0"/>
                <a:cs typeface="Times New Roman" panose="02020603050405020304" pitchFamily="18" charset="0"/>
                <a:hlinkClick r:id="rId12"/>
              </a:rPr>
              <a:t>https://oc-media.org/</a:t>
            </a:r>
            <a:br>
              <a:rPr lang="en-US" sz="1200" dirty="0">
                <a:solidFill>
                  <a:srgbClr val="000000"/>
                </a:solidFill>
                <a:effectLst/>
                <a:latin typeface="+mn-lt"/>
                <a:ea typeface="Times New Roman" panose="02020603050405020304" pitchFamily="18" charset="0"/>
                <a:cs typeface="Times New Roman" panose="02020603050405020304" pitchFamily="18" charset="0"/>
              </a:rPr>
            </a:br>
            <a:r>
              <a:rPr lang="en-US" sz="1200" dirty="0">
                <a:solidFill>
                  <a:srgbClr val="000000"/>
                </a:solidFill>
                <a:effectLst/>
                <a:latin typeface="+mn-lt"/>
                <a:ea typeface="Times New Roman" panose="02020603050405020304" pitchFamily="18" charset="0"/>
                <a:cs typeface="Times New Roman" panose="02020603050405020304" pitchFamily="18" charset="0"/>
                <a:hlinkClick r:id="rId13"/>
              </a:rPr>
              <a:t>https://chaikhana.media/en</a:t>
            </a:r>
            <a:r>
              <a:rPr lang="en-US" sz="1200" dirty="0">
                <a:solidFill>
                  <a:srgbClr val="000000"/>
                </a:solidFill>
                <a:effectLst/>
                <a:latin typeface="+mn-lt"/>
                <a:ea typeface="Times New Roman" panose="02020603050405020304" pitchFamily="18" charset="0"/>
                <a:cs typeface="Times New Roman" panose="02020603050405020304" pitchFamily="18" charset="0"/>
              </a:rPr>
              <a:t> </a:t>
            </a:r>
            <a:r>
              <a:rPr lang="cs-CZ" sz="1200" dirty="0">
                <a:solidFill>
                  <a:srgbClr val="000000"/>
                </a:solidFill>
                <a:latin typeface="+mn-lt"/>
                <a:cs typeface="Times New Roman" panose="02020603050405020304" pitchFamily="18" charset="0"/>
              </a:rPr>
              <a:t>a </a:t>
            </a:r>
            <a:r>
              <a:rPr lang="cs-CZ" sz="1200" dirty="0" err="1">
                <a:solidFill>
                  <a:srgbClr val="000000"/>
                </a:solidFill>
                <a:latin typeface="+mn-lt"/>
                <a:cs typeface="Times New Roman" panose="02020603050405020304" pitchFamily="18" charset="0"/>
              </a:rPr>
              <a:t>multimedia</a:t>
            </a:r>
            <a:r>
              <a:rPr lang="cs-CZ" sz="1200" dirty="0">
                <a:solidFill>
                  <a:srgbClr val="000000"/>
                </a:solidFill>
                <a:latin typeface="+mn-lt"/>
                <a:cs typeface="Times New Roman" panose="02020603050405020304" pitchFamily="18" charset="0"/>
              </a:rPr>
              <a:t>, </a:t>
            </a:r>
            <a:r>
              <a:rPr lang="cs-CZ" sz="1200" dirty="0" err="1">
                <a:solidFill>
                  <a:srgbClr val="000000"/>
                </a:solidFill>
                <a:latin typeface="+mn-lt"/>
                <a:cs typeface="Times New Roman" panose="02020603050405020304" pitchFamily="18" charset="0"/>
              </a:rPr>
              <a:t>visually-driven</a:t>
            </a:r>
            <a:r>
              <a:rPr lang="cs-CZ" sz="1200" dirty="0">
                <a:solidFill>
                  <a:srgbClr val="000000"/>
                </a:solidFill>
                <a:latin typeface="+mn-lt"/>
                <a:cs typeface="Times New Roman" panose="02020603050405020304" pitchFamily="18" charset="0"/>
              </a:rPr>
              <a:t> </a:t>
            </a:r>
            <a:r>
              <a:rPr lang="cs-CZ" sz="1200" dirty="0" err="1">
                <a:solidFill>
                  <a:srgbClr val="000000"/>
                </a:solidFill>
                <a:latin typeface="+mn-lt"/>
                <a:cs typeface="Times New Roman" panose="02020603050405020304" pitchFamily="18" charset="0"/>
              </a:rPr>
              <a:t>storytelling</a:t>
            </a:r>
            <a:r>
              <a:rPr lang="cs-CZ" sz="1200" dirty="0">
                <a:solidFill>
                  <a:srgbClr val="000000"/>
                </a:solidFill>
                <a:latin typeface="+mn-lt"/>
                <a:cs typeface="Times New Roman" panose="02020603050405020304" pitchFamily="18" charset="0"/>
              </a:rPr>
              <a:t> </a:t>
            </a:r>
            <a:r>
              <a:rPr lang="cs-CZ" sz="1200" dirty="0" err="1">
                <a:solidFill>
                  <a:srgbClr val="000000"/>
                </a:solidFill>
                <a:latin typeface="+mn-lt"/>
                <a:cs typeface="Times New Roman" panose="02020603050405020304" pitchFamily="18" charset="0"/>
              </a:rPr>
              <a:t>platform</a:t>
            </a:r>
            <a:r>
              <a:rPr lang="en-US" sz="1200" dirty="0">
                <a:solidFill>
                  <a:srgbClr val="000000"/>
                </a:solidFill>
                <a:latin typeface="+mn-lt"/>
                <a:cs typeface="Times New Roman" panose="02020603050405020304" pitchFamily="18" charset="0"/>
              </a:rPr>
              <a:t> </a:t>
            </a:r>
            <a:r>
              <a:rPr lang="en-GB" sz="1200" dirty="0">
                <a:solidFill>
                  <a:srgbClr val="000000"/>
                </a:solidFill>
                <a:latin typeface="+mn-lt"/>
                <a:cs typeface="Times New Roman" panose="02020603050405020304" pitchFamily="18" charset="0"/>
              </a:rPr>
              <a:t>led by women. “Our ambition </a:t>
            </a:r>
            <a:r>
              <a:rPr lang="cs-CZ" sz="1200" dirty="0">
                <a:solidFill>
                  <a:srgbClr val="000000"/>
                </a:solidFill>
                <a:latin typeface="+mn-lt"/>
                <a:cs typeface="Times New Roman" panose="02020603050405020304" pitchFamily="18" charset="0"/>
              </a:rPr>
              <a:t>IS to </a:t>
            </a:r>
            <a:r>
              <a:rPr lang="en-GB" sz="1200" dirty="0">
                <a:solidFill>
                  <a:srgbClr val="000000"/>
                </a:solidFill>
                <a:latin typeface="+mn-lt"/>
                <a:cs typeface="Times New Roman" panose="02020603050405020304" pitchFamily="18" charset="0"/>
              </a:rPr>
              <a:t>provide an open space for discussion for women, queer people, ethnic, racial and religious minorities, conflict-affected people and other marginalized groups in Azerbaijan, Armenia, Georgia and conflict regions.</a:t>
            </a:r>
            <a:r>
              <a:rPr lang="cs-CZ" sz="1200" dirty="0">
                <a:solidFill>
                  <a:srgbClr val="000000"/>
                </a:solidFill>
                <a:latin typeface="+mn-lt"/>
                <a:cs typeface="Times New Roman" panose="02020603050405020304" pitchFamily="18" charset="0"/>
              </a:rPr>
              <a:t>“</a:t>
            </a:r>
            <a:br>
              <a:rPr lang="en-GB" sz="1200" dirty="0">
                <a:solidFill>
                  <a:srgbClr val="000000"/>
                </a:solidFill>
                <a:latin typeface="+mn-lt"/>
                <a:cs typeface="Times New Roman" panose="02020603050405020304" pitchFamily="18" charset="0"/>
              </a:rPr>
            </a:br>
            <a:br>
              <a:rPr lang="cs-CZ" sz="1200" dirty="0">
                <a:solidFill>
                  <a:srgbClr val="000000"/>
                </a:solidFill>
                <a:effectLst/>
                <a:latin typeface="+mn-lt"/>
                <a:ea typeface="Times New Roman" panose="02020603050405020304" pitchFamily="18" charset="0"/>
                <a:cs typeface="Times New Roman" panose="02020603050405020304" pitchFamily="18" charset="0"/>
              </a:rPr>
            </a:br>
            <a:br>
              <a:rPr lang="cs-CZ" sz="1200" dirty="0">
                <a:solidFill>
                  <a:srgbClr val="000000"/>
                </a:solidFill>
                <a:effectLst/>
                <a:latin typeface="+mn-lt"/>
                <a:ea typeface="Times New Roman" panose="02020603050405020304" pitchFamily="18" charset="0"/>
                <a:cs typeface="Times New Roman" panose="02020603050405020304" pitchFamily="18" charset="0"/>
              </a:rPr>
            </a:br>
            <a:r>
              <a:rPr lang="cs-CZ" sz="1200" u="sng" dirty="0">
                <a:solidFill>
                  <a:srgbClr val="000000"/>
                </a:solidFill>
                <a:effectLst/>
                <a:latin typeface="+mn-lt"/>
                <a:ea typeface="Times New Roman" panose="02020603050405020304" pitchFamily="18" charset="0"/>
                <a:cs typeface="Times New Roman" panose="02020603050405020304" pitchFamily="18" charset="0"/>
              </a:rPr>
              <a:t>on </a:t>
            </a:r>
            <a:r>
              <a:rPr lang="cs-CZ" sz="1200" u="sng" dirty="0" err="1">
                <a:solidFill>
                  <a:srgbClr val="000000"/>
                </a:solidFill>
                <a:effectLst/>
                <a:latin typeface="+mn-lt"/>
                <a:ea typeface="Times New Roman" panose="02020603050405020304" pitchFamily="18" charset="0"/>
                <a:cs typeface="Times New Roman" panose="02020603050405020304" pitchFamily="18" charset="0"/>
              </a:rPr>
              <a:t>the</a:t>
            </a:r>
            <a:r>
              <a:rPr lang="cs-CZ" sz="1200" u="sng" dirty="0">
                <a:solidFill>
                  <a:srgbClr val="000000"/>
                </a:solidFill>
                <a:effectLst/>
                <a:latin typeface="+mn-lt"/>
                <a:ea typeface="Times New Roman" panose="02020603050405020304" pitchFamily="18" charset="0"/>
                <a:cs typeface="Times New Roman" panose="02020603050405020304" pitchFamily="18" charset="0"/>
              </a:rPr>
              <a:t> </a:t>
            </a:r>
            <a:r>
              <a:rPr lang="cs-CZ" sz="1200" u="sng" dirty="0" err="1">
                <a:solidFill>
                  <a:srgbClr val="000000"/>
                </a:solidFill>
                <a:effectLst/>
                <a:latin typeface="+mn-lt"/>
                <a:ea typeface="Times New Roman" panose="02020603050405020304" pitchFamily="18" charset="0"/>
                <a:cs typeface="Times New Roman" panose="02020603050405020304" pitchFamily="18" charset="0"/>
              </a:rPr>
              <a:t>unrecognized</a:t>
            </a:r>
            <a:r>
              <a:rPr lang="cs-CZ" sz="1200" u="sng" dirty="0">
                <a:solidFill>
                  <a:srgbClr val="000000"/>
                </a:solidFill>
                <a:effectLst/>
                <a:latin typeface="+mn-lt"/>
                <a:ea typeface="Times New Roman" panose="02020603050405020304" pitchFamily="18" charset="0"/>
                <a:cs typeface="Times New Roman" panose="02020603050405020304" pitchFamily="18" charset="0"/>
              </a:rPr>
              <a:t> </a:t>
            </a:r>
            <a:r>
              <a:rPr lang="cs-CZ" sz="1200" u="sng" dirty="0" err="1">
                <a:solidFill>
                  <a:srgbClr val="000000"/>
                </a:solidFill>
                <a:effectLst/>
                <a:latin typeface="+mn-lt"/>
                <a:ea typeface="Times New Roman" panose="02020603050405020304" pitchFamily="18" charset="0"/>
                <a:cs typeface="Times New Roman" panose="02020603050405020304" pitchFamily="18" charset="0"/>
              </a:rPr>
              <a:t>teritories</a:t>
            </a:r>
            <a:r>
              <a:rPr lang="cs-CZ" sz="1200" u="sng" dirty="0">
                <a:solidFill>
                  <a:srgbClr val="000000"/>
                </a:solidFill>
                <a:effectLst/>
                <a:latin typeface="+mn-lt"/>
                <a:ea typeface="Times New Roman" panose="02020603050405020304" pitchFamily="18" charset="0"/>
                <a:cs typeface="Times New Roman" panose="02020603050405020304" pitchFamily="18" charset="0"/>
              </a:rPr>
              <a:t>:</a:t>
            </a:r>
            <a:br>
              <a:rPr lang="cs-CZ" sz="1200" dirty="0">
                <a:solidFill>
                  <a:srgbClr val="000000"/>
                </a:solidFill>
                <a:effectLst/>
                <a:latin typeface="+mn-lt"/>
                <a:ea typeface="Times New Roman" panose="02020603050405020304" pitchFamily="18" charset="0"/>
                <a:cs typeface="Times New Roman" panose="02020603050405020304" pitchFamily="18" charset="0"/>
              </a:rPr>
            </a:br>
            <a:r>
              <a:rPr lang="cs-CZ" sz="1200" i="0" u="none" strike="noStrike" dirty="0">
                <a:solidFill>
                  <a:srgbClr val="3A3A3A"/>
                </a:solidFill>
                <a:effectLst/>
                <a:latin typeface="+mn-lt"/>
                <a:hlinkClick r:id="rId14"/>
              </a:rPr>
              <a:t>https://jam-news.net/</a:t>
            </a:r>
            <a:r>
              <a:rPr lang="cs-CZ" sz="1200" i="0" u="none" strike="noStrike" dirty="0">
                <a:solidFill>
                  <a:srgbClr val="3A3A3A"/>
                </a:solidFill>
                <a:effectLst/>
                <a:latin typeface="+mn-lt"/>
              </a:rPr>
              <a:t>, </a:t>
            </a:r>
            <a:r>
              <a:rPr lang="cs-CZ" sz="1200" dirty="0">
                <a:solidFill>
                  <a:srgbClr val="3A3A3A"/>
                </a:solidFill>
                <a:latin typeface="+mn-lt"/>
                <a:hlinkClick r:id="rId11"/>
              </a:rPr>
              <a:t>https://eng.kavkaz-uzel.eu/</a:t>
            </a:r>
            <a:r>
              <a:rPr lang="cs-CZ" sz="1200" dirty="0">
                <a:solidFill>
                  <a:srgbClr val="3A3A3A"/>
                </a:solidFill>
                <a:latin typeface="+mn-lt"/>
              </a:rPr>
              <a:t>, </a:t>
            </a:r>
            <a:r>
              <a:rPr lang="cs-CZ" sz="1200" i="0" u="none" strike="noStrike" dirty="0">
                <a:solidFill>
                  <a:srgbClr val="3A3A3A"/>
                </a:solidFill>
                <a:effectLst/>
                <a:latin typeface="+mn-lt"/>
                <a:hlinkClick r:id="rId15"/>
              </a:rPr>
              <a:t>https://balkaninsight.com</a:t>
            </a:r>
            <a:r>
              <a:rPr lang="cs-CZ" sz="1200" i="0" u="none" strike="noStrike" dirty="0">
                <a:solidFill>
                  <a:srgbClr val="3A3A3A"/>
                </a:solidFill>
                <a:effectLst/>
                <a:latin typeface="+mn-lt"/>
              </a:rPr>
              <a:t>, </a:t>
            </a:r>
            <a:r>
              <a:rPr lang="cs-CZ" sz="1200" i="0" u="none" strike="noStrike" dirty="0">
                <a:solidFill>
                  <a:srgbClr val="3A3A3A"/>
                </a:solidFill>
                <a:effectLst/>
                <a:latin typeface="+mn-lt"/>
                <a:hlinkClick r:id="rId16"/>
              </a:rPr>
              <a:t>https://injir.org/</a:t>
            </a:r>
            <a:r>
              <a:rPr lang="cs-CZ" sz="1200" i="0" dirty="0">
                <a:solidFill>
                  <a:srgbClr val="3A3A3A"/>
                </a:solidFill>
                <a:effectLst/>
                <a:latin typeface="+mn-lt"/>
              </a:rPr>
              <a:t>  - not </a:t>
            </a:r>
            <a:r>
              <a:rPr lang="cs-CZ" sz="1200" i="0" dirty="0" err="1">
                <a:solidFill>
                  <a:srgbClr val="3A3A3A"/>
                </a:solidFill>
                <a:effectLst/>
                <a:latin typeface="+mn-lt"/>
              </a:rPr>
              <a:t>working</a:t>
            </a:r>
            <a:r>
              <a:rPr lang="cs-CZ" sz="1200" i="0" dirty="0">
                <a:solidFill>
                  <a:srgbClr val="3A3A3A"/>
                </a:solidFill>
                <a:effectLst/>
                <a:latin typeface="+mn-lt"/>
              </a:rPr>
              <a:t> </a:t>
            </a:r>
            <a:r>
              <a:rPr lang="cs-CZ" sz="1200" i="0" dirty="0" err="1">
                <a:solidFill>
                  <a:srgbClr val="3A3A3A"/>
                </a:solidFill>
                <a:effectLst/>
                <a:latin typeface="+mn-lt"/>
              </a:rPr>
              <a:t>currently</a:t>
            </a:r>
            <a:br>
              <a:rPr lang="cs-CZ" sz="1200" i="0" dirty="0">
                <a:solidFill>
                  <a:srgbClr val="3A3A3A"/>
                </a:solidFill>
                <a:effectLst/>
                <a:latin typeface="+mn-lt"/>
              </a:rPr>
            </a:br>
            <a:br>
              <a:rPr lang="cs-CZ" sz="1200" i="0" dirty="0">
                <a:solidFill>
                  <a:srgbClr val="3A3A3A"/>
                </a:solidFill>
                <a:effectLst/>
                <a:latin typeface="+mn-lt"/>
              </a:rPr>
            </a:br>
            <a:r>
              <a:rPr lang="cs-CZ" sz="1200" u="sng" dirty="0" err="1">
                <a:solidFill>
                  <a:schemeClr val="tx1"/>
                </a:solidFill>
                <a:effectLst/>
                <a:latin typeface="+mn-lt"/>
                <a:ea typeface="Calibri" panose="020F0502020204030204" pitchFamily="34" charset="0"/>
                <a:cs typeface="Times New Roman" panose="02020603050405020304" pitchFamily="18" charset="0"/>
              </a:rPr>
              <a:t>journalists</a:t>
            </a:r>
            <a:r>
              <a:rPr lang="cs-CZ" sz="1200" u="sng" dirty="0">
                <a:solidFill>
                  <a:schemeClr val="tx1"/>
                </a:solidFill>
                <a:effectLst/>
                <a:latin typeface="+mn-lt"/>
                <a:ea typeface="Calibri" panose="020F0502020204030204" pitchFamily="34" charset="0"/>
                <a:cs typeface="Times New Roman" panose="02020603050405020304" pitchFamily="18" charset="0"/>
              </a:rPr>
              <a:t>:</a:t>
            </a:r>
            <a:r>
              <a:rPr lang="cs-CZ" sz="1200" b="1" dirty="0">
                <a:solidFill>
                  <a:schemeClr val="tx1"/>
                </a:solidFill>
                <a:effectLst/>
                <a:latin typeface="+mn-lt"/>
                <a:ea typeface="Calibri" panose="020F0502020204030204" pitchFamily="34" charset="0"/>
                <a:cs typeface="Times New Roman" panose="02020603050405020304" pitchFamily="18" charset="0"/>
              </a:rPr>
              <a:t> </a:t>
            </a:r>
            <a:r>
              <a:rPr lang="cs-CZ" sz="1200" dirty="0" err="1">
                <a:solidFill>
                  <a:srgbClr val="000000"/>
                </a:solidFill>
                <a:effectLst/>
                <a:latin typeface="+mn-lt"/>
                <a:ea typeface="Times New Roman" panose="02020603050405020304" pitchFamily="18" charset="0"/>
                <a:cs typeface="Times New Roman" panose="02020603050405020304" pitchFamily="18" charset="0"/>
              </a:rPr>
              <a:t>vojtěch</a:t>
            </a:r>
            <a:r>
              <a:rPr lang="cs-CZ" sz="1200" dirty="0">
                <a:solidFill>
                  <a:srgbClr val="000000"/>
                </a:solidFill>
                <a:effectLst/>
                <a:latin typeface="+mn-lt"/>
                <a:ea typeface="Times New Roman" panose="02020603050405020304" pitchFamily="18" charset="0"/>
                <a:cs typeface="Times New Roman" panose="02020603050405020304" pitchFamily="18" charset="0"/>
              </a:rPr>
              <a:t> boháč (</a:t>
            </a:r>
            <a:r>
              <a:rPr lang="cs-CZ" sz="1200" dirty="0">
                <a:solidFill>
                  <a:srgbClr val="000000"/>
                </a:solidFill>
                <a:effectLst/>
                <a:latin typeface="+mn-lt"/>
                <a:ea typeface="Times New Roman" panose="02020603050405020304" pitchFamily="18" charset="0"/>
                <a:cs typeface="Times New Roman" panose="02020603050405020304" pitchFamily="18" charset="0"/>
                <a:hlinkClick r:id="rId17"/>
              </a:rPr>
              <a:t>voxpot</a:t>
            </a:r>
            <a:r>
              <a:rPr lang="cs-CZ" sz="1200" dirty="0">
                <a:solidFill>
                  <a:srgbClr val="000000"/>
                </a:solidFill>
                <a:latin typeface="+mn-lt"/>
                <a:ea typeface="Times New Roman" panose="02020603050405020304" pitchFamily="18" charset="0"/>
                <a:cs typeface="Times New Roman" panose="02020603050405020304" pitchFamily="18" charset="0"/>
              </a:rPr>
              <a:t>), </a:t>
            </a:r>
            <a:r>
              <a:rPr lang="cs-CZ" sz="1200" dirty="0" err="1">
                <a:solidFill>
                  <a:srgbClr val="000000"/>
                </a:solidFill>
                <a:effectLst/>
                <a:latin typeface="+mn-lt"/>
                <a:ea typeface="Times New Roman" panose="02020603050405020304" pitchFamily="18" charset="0"/>
                <a:cs typeface="Times New Roman" panose="02020603050405020304" pitchFamily="18" charset="0"/>
              </a:rPr>
              <a:t>libor</a:t>
            </a:r>
            <a:r>
              <a:rPr lang="cs-CZ" sz="1200" dirty="0">
                <a:solidFill>
                  <a:srgbClr val="000000"/>
                </a:solidFill>
                <a:effectLst/>
                <a:latin typeface="+mn-lt"/>
                <a:ea typeface="Times New Roman" panose="02020603050405020304" pitchFamily="18" charset="0"/>
                <a:cs typeface="Times New Roman" panose="02020603050405020304" pitchFamily="18" charset="0"/>
              </a:rPr>
              <a:t> </a:t>
            </a:r>
            <a:r>
              <a:rPr lang="cs-CZ" sz="1200" dirty="0" err="1">
                <a:solidFill>
                  <a:srgbClr val="000000"/>
                </a:solidFill>
                <a:effectLst/>
                <a:latin typeface="+mn-lt"/>
                <a:ea typeface="Times New Roman" panose="02020603050405020304" pitchFamily="18" charset="0"/>
                <a:cs typeface="Times New Roman" panose="02020603050405020304" pitchFamily="18" charset="0"/>
              </a:rPr>
              <a:t>dvořák</a:t>
            </a:r>
            <a:r>
              <a:rPr lang="cs-CZ" sz="1200" dirty="0">
                <a:solidFill>
                  <a:srgbClr val="000000"/>
                </a:solidFill>
                <a:effectLst/>
                <a:latin typeface="+mn-lt"/>
                <a:ea typeface="Times New Roman" panose="02020603050405020304" pitchFamily="18" charset="0"/>
                <a:cs typeface="Times New Roman" panose="02020603050405020304" pitchFamily="18" charset="0"/>
              </a:rPr>
              <a:t>, Tomáš </a:t>
            </a:r>
            <a:r>
              <a:rPr lang="cs-CZ" sz="1200" dirty="0" err="1">
                <a:solidFill>
                  <a:srgbClr val="000000"/>
                </a:solidFill>
                <a:latin typeface="+mn-lt"/>
                <a:cs typeface="Times New Roman" panose="02020603050405020304" pitchFamily="18" charset="0"/>
              </a:rPr>
              <a:t>forró</a:t>
            </a:r>
            <a:r>
              <a:rPr lang="cs-CZ" sz="1200" dirty="0">
                <a:solidFill>
                  <a:srgbClr val="000000"/>
                </a:solidFill>
                <a:latin typeface="+mn-lt"/>
                <a:cs typeface="Times New Roman" panose="02020603050405020304" pitchFamily="18" charset="0"/>
              </a:rPr>
              <a:t>, Andreas </a:t>
            </a:r>
            <a:r>
              <a:rPr lang="cs-CZ" sz="1200" dirty="0" err="1">
                <a:solidFill>
                  <a:srgbClr val="000000"/>
                </a:solidFill>
                <a:latin typeface="+mn-lt"/>
                <a:cs typeface="Times New Roman" panose="02020603050405020304" pitchFamily="18" charset="0"/>
              </a:rPr>
              <a:t>Papadopulos</a:t>
            </a:r>
            <a:r>
              <a:rPr lang="cs-CZ" sz="1200" dirty="0">
                <a:solidFill>
                  <a:srgbClr val="000000"/>
                </a:solidFill>
                <a:latin typeface="+mn-lt"/>
                <a:cs typeface="Times New Roman" panose="02020603050405020304" pitchFamily="18" charset="0"/>
              </a:rPr>
              <a:t>, </a:t>
            </a:r>
            <a:r>
              <a:rPr lang="cs-CZ" sz="1200" dirty="0">
                <a:solidFill>
                  <a:srgbClr val="000000"/>
                </a:solidFill>
                <a:effectLst/>
                <a:latin typeface="+mn-lt"/>
                <a:ea typeface="Times New Roman" panose="02020603050405020304" pitchFamily="18" charset="0"/>
                <a:cs typeface="Times New Roman" panose="02020603050405020304" pitchFamily="18" charset="0"/>
              </a:rPr>
              <a:t>Josef </a:t>
            </a:r>
            <a:r>
              <a:rPr lang="cs-CZ" sz="1200" dirty="0" err="1">
                <a:solidFill>
                  <a:srgbClr val="000000"/>
                </a:solidFill>
                <a:latin typeface="+mn-lt"/>
                <a:ea typeface="Times New Roman" panose="02020603050405020304" pitchFamily="18" charset="0"/>
                <a:cs typeface="Times New Roman" panose="02020603050405020304" pitchFamily="18" charset="0"/>
              </a:rPr>
              <a:t>pazderka</a:t>
            </a:r>
            <a:r>
              <a:rPr lang="cs-CZ" sz="1200" dirty="0">
                <a:solidFill>
                  <a:srgbClr val="000000"/>
                </a:solidFill>
                <a:latin typeface="+mn-lt"/>
                <a:ea typeface="Times New Roman" panose="02020603050405020304" pitchFamily="18" charset="0"/>
                <a:cs typeface="Times New Roman" panose="02020603050405020304" pitchFamily="18" charset="0"/>
              </a:rPr>
              <a:t>, </a:t>
            </a:r>
            <a:r>
              <a:rPr lang="cs-CZ" sz="1200" dirty="0">
                <a:solidFill>
                  <a:srgbClr val="000000"/>
                </a:solidFill>
                <a:effectLst/>
                <a:latin typeface="+mn-lt"/>
                <a:ea typeface="Times New Roman" panose="02020603050405020304" pitchFamily="18" charset="0"/>
                <a:cs typeface="Times New Roman" panose="02020603050405020304" pitchFamily="18" charset="0"/>
              </a:rPr>
              <a:t>Petra Procházková, Ondřej Soukup, Tereza Šupová </a:t>
            </a:r>
            <a:br>
              <a:rPr lang="cs-CZ" sz="1200" dirty="0">
                <a:solidFill>
                  <a:srgbClr val="000000"/>
                </a:solidFill>
                <a:effectLst/>
                <a:latin typeface="+mn-lt"/>
                <a:ea typeface="Times New Roman" panose="02020603050405020304" pitchFamily="18" charset="0"/>
                <a:cs typeface="Times New Roman" panose="02020603050405020304" pitchFamily="18" charset="0"/>
              </a:rPr>
            </a:br>
            <a:br>
              <a:rPr lang="cs-CZ" sz="1200" dirty="0">
                <a:solidFill>
                  <a:srgbClr val="000000"/>
                </a:solidFill>
                <a:effectLst/>
                <a:latin typeface="+mn-lt"/>
                <a:ea typeface="Times New Roman" panose="02020603050405020304" pitchFamily="18" charset="0"/>
                <a:cs typeface="Times New Roman" panose="02020603050405020304" pitchFamily="18" charset="0"/>
              </a:rPr>
            </a:br>
            <a:r>
              <a:rPr lang="cs-CZ" sz="1200" dirty="0" err="1">
                <a:solidFill>
                  <a:srgbClr val="000000"/>
                </a:solidFill>
                <a:latin typeface="+mn-lt"/>
                <a:ea typeface="Times New Roman" panose="02020603050405020304" pitchFamily="18" charset="0"/>
                <a:cs typeface="Times New Roman" panose="02020603050405020304" pitchFamily="18" charset="0"/>
              </a:rPr>
              <a:t>podcast</a:t>
            </a:r>
            <a:r>
              <a:rPr lang="cs-CZ" sz="1200" dirty="0">
                <a:solidFill>
                  <a:srgbClr val="000000"/>
                </a:solidFill>
                <a:latin typeface="+mn-lt"/>
                <a:ea typeface="Times New Roman" panose="02020603050405020304" pitchFamily="18" charset="0"/>
                <a:cs typeface="Times New Roman" panose="02020603050405020304" pitchFamily="18" charset="0"/>
              </a:rPr>
              <a:t> </a:t>
            </a:r>
            <a:r>
              <a:rPr lang="cs-CZ" sz="1200" dirty="0">
                <a:solidFill>
                  <a:srgbClr val="000000"/>
                </a:solidFill>
                <a:latin typeface="+mn-lt"/>
                <a:ea typeface="Times New Roman" panose="02020603050405020304" pitchFamily="18" charset="0"/>
                <a:cs typeface="Times New Roman" panose="02020603050405020304" pitchFamily="18" charset="0"/>
                <a:hlinkClick r:id="rId18"/>
              </a:rPr>
              <a:t>Na východ</a:t>
            </a:r>
            <a:br>
              <a:rPr lang="cs-CZ" sz="1200" dirty="0">
                <a:solidFill>
                  <a:srgbClr val="000000"/>
                </a:solidFill>
                <a:effectLst/>
                <a:latin typeface="+mn-lt"/>
                <a:ea typeface="Times New Roman" panose="02020603050405020304" pitchFamily="18" charset="0"/>
                <a:cs typeface="Times New Roman" panose="02020603050405020304" pitchFamily="18" charset="0"/>
              </a:rPr>
            </a:br>
            <a:endParaRPr lang="cs-CZ" sz="1200" dirty="0">
              <a:latin typeface="+mn-lt"/>
            </a:endParaRPr>
          </a:p>
        </p:txBody>
      </p:sp>
    </p:spTree>
    <p:extLst>
      <p:ext uri="{BB962C8B-B14F-4D97-AF65-F5344CB8AC3E}">
        <p14:creationId xmlns:p14="http://schemas.microsoft.com/office/powerpoint/2010/main" val="557634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DE6CCF-6EE9-9F8C-110B-B4008EFC3A8D}"/>
              </a:ext>
            </a:extLst>
          </p:cNvPr>
          <p:cNvSpPr>
            <a:spLocks noGrp="1"/>
          </p:cNvSpPr>
          <p:nvPr>
            <p:ph type="title"/>
          </p:nvPr>
        </p:nvSpPr>
        <p:spPr/>
        <p:txBody>
          <a:bodyPr/>
          <a:lstStyle/>
          <a:p>
            <a:r>
              <a:rPr lang="en-GB" dirty="0"/>
              <a:t>When did the USSR dissolve?</a:t>
            </a:r>
            <a:endParaRPr lang="cs-CZ" dirty="0"/>
          </a:p>
        </p:txBody>
      </p:sp>
      <p:sp>
        <p:nvSpPr>
          <p:cNvPr id="3" name="Zástupný text 2">
            <a:extLst>
              <a:ext uri="{FF2B5EF4-FFF2-40B4-BE49-F238E27FC236}">
                <a16:creationId xmlns:a16="http://schemas.microsoft.com/office/drawing/2014/main" id="{A549446A-D817-B12E-32B1-6F49A31DDA86}"/>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3754655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D075CC-7757-3671-ED3E-759415C16146}"/>
              </a:ext>
            </a:extLst>
          </p:cNvPr>
          <p:cNvSpPr>
            <a:spLocks noGrp="1"/>
          </p:cNvSpPr>
          <p:nvPr>
            <p:ph type="title"/>
          </p:nvPr>
        </p:nvSpPr>
        <p:spPr/>
        <p:txBody>
          <a:bodyPr/>
          <a:lstStyle/>
          <a:p>
            <a:r>
              <a:rPr lang="cs-CZ" dirty="0"/>
              <a:t>1991</a:t>
            </a:r>
          </a:p>
        </p:txBody>
      </p:sp>
      <p:sp>
        <p:nvSpPr>
          <p:cNvPr id="3" name="Zástupný text 2">
            <a:extLst>
              <a:ext uri="{FF2B5EF4-FFF2-40B4-BE49-F238E27FC236}">
                <a16:creationId xmlns:a16="http://schemas.microsoft.com/office/drawing/2014/main" id="{51B2152C-3CA8-7603-86F9-10A6063CA6F2}"/>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26899474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lavní událos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TM04033927[[fn=Hlavní událost]]</Template>
  <TotalTime>7389</TotalTime>
  <Words>1462</Words>
  <Application>Microsoft Office PowerPoint</Application>
  <PresentationFormat>Širokoúhlá obrazovka</PresentationFormat>
  <Paragraphs>49</Paragraphs>
  <Slides>27</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27</vt:i4>
      </vt:variant>
    </vt:vector>
  </HeadingPairs>
  <TitlesOfParts>
    <vt:vector size="32" baseType="lpstr">
      <vt:lpstr>Arial</vt:lpstr>
      <vt:lpstr>Calibri</vt:lpstr>
      <vt:lpstr>Google Sans</vt:lpstr>
      <vt:lpstr>Impact</vt:lpstr>
      <vt:lpstr>Hlavní událost</vt:lpstr>
      <vt:lpstr>Civil Society  and Human Rights  in Eastern Europe</vt:lpstr>
      <vt:lpstr>If you were interested in the human rights situation for example in georgia, which reports would you look at? Or – which NGOs and institutions issue such reports?</vt:lpstr>
      <vt:lpstr>1. Human Rights Watch 2. US State Department: Country Reports on Human Rights Practices  3. Amnesty International 4. Freedom House – Freedom in the World 5. Reporters without Borders: World Press  Freedom Index 6. frontline defenders (on human rights defenders) 7. women‘s rights:      a) un women – country fact sheets      b) oecd gender wage gap 9. Transparency international:       a) corruption perception index      B) global corruption barometer 10. LGBTQ+ rights:       a) ILGA Europe - Rainbow Europe       b) Equaldex: lgbt equality index nor really Reporters without borders, NESEHNUTI, voxpot, Red cross, pin, B'Tselem</vt:lpstr>
      <vt:lpstr>What do these abbreviations stand for? HRD EU EaP MFA CSO  NGO </vt:lpstr>
      <vt:lpstr>HRD – human righTs defender Universal Declaration of Human Rights (UDHR) EU EaP – eastern partnership of the eu MFA – ministry of foreign affairs CSO – civil society organization  NGO – non-governmental organization </vt:lpstr>
      <vt:lpstr>Name a media or journalist that brings news from the region we studied </vt:lpstr>
      <vt:lpstr>All our region and more: Radio Free Europe/radio liberty, https://www.codastory.com/   individual countries:  Ukraine: Kyiv Independent, Pravda, https://hromadske.ua/  Russia: Meduza, Dozhd (Tv Rain)  Belarus: https://www.zerkalo.io/, https://nexta.tv/   armenia: https://jam-news.net/category/geography/armenia/   azerbaijan: https://www.meydan.tv/en/   georgia: https://civil.ge/, https://ru.netgazeti.ge/   Caucasus : https://eng.kavkaz-uzel.eu/ , https://oc-media.org/ https://chaikhana.media/en a multimedia, visually-driven storytelling platform led by women. “Our ambition IS to provide an open space for discussion for women, queer people, ethnic, racial and religious minorities, conflict-affected people and other marginalized groups in Azerbaijan, Armenia, Georgia and conflict regions.“   on the unrecognized teritories: https://jam-news.net/, https://eng.kavkaz-uzel.eu/, https://balkaninsight.com, https://injir.org/  - not working currently  journalists: vojtěch boháč (voxpot), libor dvořák, Tomáš forró, Andreas Papadopulos, Josef pazderka, Petra Procházková, Ondřej Soukup, Tereza Šupová   podcast Na východ </vt:lpstr>
      <vt:lpstr>When did the USSR dissolve?</vt:lpstr>
      <vt:lpstr>1991</vt:lpstr>
      <vt:lpstr>What happened in Ukraine in 2014?</vt:lpstr>
      <vt:lpstr>The maidan revolution/the revolution of dignity  ousting of president yanukovich  annexation of crimea by russia  war with russia began in eastern parts of ukraine</vt:lpstr>
      <vt:lpstr>Which countries did these events take place in?</vt:lpstr>
      <vt:lpstr>Which countries did these events take place in?</vt:lpstr>
      <vt:lpstr>Which family has been power longer? Aliyev or lukashenka?</vt:lpstr>
      <vt:lpstr>heydar aliyev – 1993-2003 ilham aliyev – since 2003  Aliaksandr lukashenka – since 1994 </vt:lpstr>
      <vt:lpstr>One of the following unrecognised territories recently ceased to exist. Which one?  Abkhazia transnistria gagauzia nagorno karabakh </vt:lpstr>
      <vt:lpstr>One of the following unrecognised territories recently ceased to exist. Which one?  Abkhazia transnistria gagauzia nagorno karabakh </vt:lpstr>
      <vt:lpstr>Which of the following territories claims independence only on political grounds, as opposed to having historical and ethnical reasons?  transnistria Abkhazia south ossetia none of these </vt:lpstr>
      <vt:lpstr>Which of the following territories claims independence only on political grounds, as opposed to having historical and ethnical reasons?  Transnistria (no ethnicity or language special to the region) Abkhazia south ossetia none of these </vt:lpstr>
      <vt:lpstr>What was declared a new human right by the UN in 2022?  right to adequate housing right to a healthy environment right to freedom of speech </vt:lpstr>
      <vt:lpstr>What was declared a new human right by the UN in 2022?  right to adequate housing right to a healthy environment right to freedom of speech </vt:lpstr>
      <vt:lpstr>This is the right of persons to join together in groups in order to pursue common objectives or interests. Such groups can be political parties, professional groups, sports clubs, non-governmental organizations, religious groups, trade unions or corporations. It is:  freedom of association freedom of assembly </vt:lpstr>
      <vt:lpstr>This is the right of persons to join together in groups in order to pursue common objectives or interests. Such groups can be political parties, professional groups, sports clubs, non-governmental organizations, religious groups, trade unions or corporations. It is:  freedom of association freedom of assembly </vt:lpstr>
      <vt:lpstr>Which of the following statements regarding the 'foreign agents' law is NOT true?  - the introduction of the ‘foreign agents’ law in Georgia is considered a pro-Russian political move - the ‘foreign agents’ law concerns people with foreign citizenship, who are running for a position in politics - the ‘foreign agents’ law has a negative impact on the freedom of the press - the ‘foreign agents’ law has resulted in the closing of NGOs </vt:lpstr>
      <vt:lpstr>Which of the following statements regarding the 'foreign agents' law is NOT true?  - the introduction of the ‘foreign agents’ law in Georgia is considered a pro-Russian political move - the ‘foreign agents’ law concerns people with foreign citizenship, who are running for a position in politics - the ‘foreign agents’ law has a negative impact on the freedom of the press - the ‘foreign agents’ law has resulted in the closing of NGOs </vt:lpstr>
      <vt:lpstr>What recent advancements have been made in Armenia regarding the rights of women and the LGBTQ+ community?  2 correct answers, actually:  - Introduction of same-sex marriage legislation  - Significant increase in the representation of women in the National Assembly - Comprehensive anti-discrimination laws protecting LGBTQ+ individuals - Establishment of government-funded shelters for victims of domestic violence</vt:lpstr>
      <vt:lpstr>What recent advancements have been made in Armenia regarding the rights of women and the LGBTQ+ community?  2 correct answers, actually:  - Introduction of same-sex marriage legislation  - Significant increase in the representation of women in the National Assembly - Comprehensive anti-discrimination laws protecting LGBTQ+ individuals - Establishment of government-funded shelters for victims of domestic violence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Society  and Human Rights  in Eastern Europe</dc:title>
  <dc:creator>Katerina Spacova</dc:creator>
  <cp:lastModifiedBy>Katerina Spacova</cp:lastModifiedBy>
  <cp:revision>12</cp:revision>
  <dcterms:created xsi:type="dcterms:W3CDTF">2023-05-24T09:49:43Z</dcterms:created>
  <dcterms:modified xsi:type="dcterms:W3CDTF">2024-05-28T06:58:30Z</dcterms:modified>
</cp:coreProperties>
</file>