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5" r:id="rId2"/>
    <p:sldId id="273" r:id="rId3"/>
    <p:sldId id="306" r:id="rId4"/>
    <p:sldId id="276" r:id="rId5"/>
    <p:sldId id="293" r:id="rId6"/>
    <p:sldId id="277" r:id="rId7"/>
    <p:sldId id="278" r:id="rId8"/>
    <p:sldId id="274" r:id="rId9"/>
    <p:sldId id="257" r:id="rId10"/>
    <p:sldId id="280" r:id="rId11"/>
    <p:sldId id="258" r:id="rId12"/>
    <p:sldId id="266" r:id="rId13"/>
    <p:sldId id="281" r:id="rId14"/>
    <p:sldId id="264" r:id="rId15"/>
    <p:sldId id="267" r:id="rId16"/>
    <p:sldId id="302" r:id="rId17"/>
    <p:sldId id="303" r:id="rId18"/>
    <p:sldId id="286" r:id="rId19"/>
    <p:sldId id="296" r:id="rId20"/>
    <p:sldId id="294" r:id="rId21"/>
    <p:sldId id="295" r:id="rId22"/>
    <p:sldId id="287" r:id="rId23"/>
    <p:sldId id="304" r:id="rId24"/>
    <p:sldId id="290" r:id="rId25"/>
    <p:sldId id="288" r:id="rId26"/>
    <p:sldId id="291" r:id="rId27"/>
    <p:sldId id="298" r:id="rId28"/>
    <p:sldId id="292" r:id="rId29"/>
    <p:sldId id="297" r:id="rId30"/>
    <p:sldId id="305" r:id="rId31"/>
    <p:sldId id="282" r:id="rId32"/>
    <p:sldId id="268" r:id="rId33"/>
    <p:sldId id="272" r:id="rId34"/>
    <p:sldId id="269" r:id="rId35"/>
    <p:sldId id="283" r:id="rId36"/>
    <p:sldId id="299" r:id="rId37"/>
    <p:sldId id="265" r:id="rId38"/>
    <p:sldId id="300" r:id="rId39"/>
    <p:sldId id="301" r:id="rId40"/>
    <p:sldId id="263" r:id="rId41"/>
    <p:sldId id="289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liveuamap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liveuamap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iro.com/app/board/uXjVN3OievA=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hchr.org/en/instruments-and-mechanisms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hchr.org/en/countries" TargetMode="External"/><Relationship Id="rId2" Type="http://schemas.openxmlformats.org/officeDocument/2006/relationships/hyperlink" Target="https://www.ohchr.org/en/instruments-and-mechanism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hri.ohchr.org/en/" TargetMode="External"/><Relationship Id="rId4" Type="http://schemas.openxmlformats.org/officeDocument/2006/relationships/hyperlink" Target="https://www.ohchr.org/en/hr-bodies/upr/documentation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aclavhavel.cz/elearning/en/course/9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fpc.org.uk/publications/the-rise-of-illiberal-civil-society-in-the-former-soviet-union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predmet/phil/jaro2024/CORE09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78A62-A35B-8C37-47F4-DA281B8DD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dirty="0"/>
              <a:t>INTRODUCTORY CLASS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6FE8F-7DF0-11E6-A470-273696972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400" dirty="0">
                <a:latin typeface="+mj-lt"/>
              </a:rPr>
              <a:t> course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400" dirty="0">
                <a:latin typeface="+mj-lt"/>
              </a:rPr>
              <a:t> teacher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400" dirty="0">
                <a:latin typeface="+mj-lt"/>
              </a:rPr>
              <a:t> students</a:t>
            </a:r>
            <a:endParaRPr lang="cs-CZ" sz="3400" dirty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sz="3400" dirty="0">
                <a:latin typeface="+mj-lt"/>
              </a:rPr>
              <a:t>region</a:t>
            </a:r>
            <a:endParaRPr lang="en-US" sz="3400" dirty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400" dirty="0">
                <a:latin typeface="+mj-lt"/>
              </a:rPr>
              <a:t> human rights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400" dirty="0">
                <a:latin typeface="+mj-lt"/>
              </a:rPr>
              <a:t> civil society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8161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670552-E58D-68F4-507F-CD29FB9776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86E37-AAA8-76C3-00AF-0A3526D954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OUR REGION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6B2398-AE0C-1D0F-C304-B9F38ABD11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(</a:t>
            </a:r>
            <a:r>
              <a:rPr lang="cs-CZ" dirty="0" err="1">
                <a:latin typeface="+mj-lt"/>
              </a:rPr>
              <a:t>individually</a:t>
            </a:r>
            <a:r>
              <a:rPr lang="cs-CZ" dirty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73386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B1EC0F-FA8A-F2BF-1C76-806EB1B5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When did the Soviet Union dissolve?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3F074E-7F49-7967-283D-3964B36F2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a) 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1989</a:t>
            </a:r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3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b) 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1991</a:t>
            </a:r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c) 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1993</a:t>
            </a:r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9674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B1EC0F-FA8A-F2BF-1C76-806EB1B5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When did the Soviet Union dissolve?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3F074E-7F49-7967-283D-3964B36F2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a) 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1989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fall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communism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Czechoslovakia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Eastern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Germany,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Hungary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Poland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…</a:t>
            </a:r>
          </a:p>
          <a:p>
            <a:pPr marL="0" lvl="0" indent="0">
              <a:lnSpc>
                <a:spcPct val="107000"/>
              </a:lnSpc>
              <a:buNone/>
            </a:pPr>
            <a:endParaRPr lang="cs-CZ" sz="3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cs-CZ" sz="3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b) </a:t>
            </a:r>
            <a:r>
              <a:rPr lang="en-US" sz="3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1991</a:t>
            </a:r>
            <a:r>
              <a:rPr lang="cs-CZ" sz="3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</a:t>
            </a:r>
            <a:r>
              <a:rPr lang="cs-CZ" sz="30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Sovied</a:t>
            </a:r>
            <a:r>
              <a:rPr lang="cs-CZ" sz="3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Union </a:t>
            </a:r>
            <a:r>
              <a:rPr lang="cs-CZ" sz="30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dissolves</a:t>
            </a:r>
            <a:endParaRPr lang="cs-CZ" sz="3000" b="1" u="sng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c) 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1993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Czechoslovakia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splits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into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Czechia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Slovakia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7884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FD4DF2-2C60-39F8-AA9D-1385F7AC5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>
            <a:normAutofit/>
          </a:bodyPr>
          <a:lstStyle/>
          <a:p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Connect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numbers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names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countries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territories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2CB4E4-ECC8-6D85-FC04-8F90BC0E2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Abkhazia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Armenia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Azerbaijan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Belarus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Crimea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parts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Donetsk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Luhansk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Regions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occupied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since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2014, Moldova, </a:t>
            </a:r>
            <a:r>
              <a:rPr lang="cs-CZ" sz="1800" dirty="0" err="1">
                <a:latin typeface="+mj-lt"/>
                <a:cs typeface="Times New Roman" panose="02020603050405020304" pitchFamily="18" charset="0"/>
              </a:rPr>
              <a:t>Nakhichevan</a:t>
            </a:r>
            <a:r>
              <a:rPr lang="cs-CZ" sz="1800" dirty="0">
                <a:latin typeface="+mj-lt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Nagorno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Karabakh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Russia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outh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Ossetia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Transnistria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Ukraine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400" i="1" dirty="0">
              <a:latin typeface="+mj-lt"/>
            </a:endParaRPr>
          </a:p>
          <a:p>
            <a:pPr marL="0" indent="0">
              <a:buNone/>
            </a:pPr>
            <a:endParaRPr lang="cs-CZ" sz="1400" i="1" dirty="0">
              <a:latin typeface="+mj-lt"/>
            </a:endParaRPr>
          </a:p>
          <a:p>
            <a:pPr marL="0" indent="0">
              <a:buNone/>
            </a:pPr>
            <a:r>
              <a:rPr lang="cs-CZ" sz="1400" i="1" dirty="0">
                <a:latin typeface="+mj-lt"/>
                <a:cs typeface="Times New Roman" panose="02020603050405020304" pitchFamily="18" charset="0"/>
              </a:rPr>
              <a:t>Map 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of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current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situation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 in 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Ukraine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cs-CZ" sz="1400" i="1" dirty="0">
                <a:latin typeface="+mj-lt"/>
                <a:cs typeface="Times New Roman" panose="02020603050405020304" pitchFamily="18" charset="0"/>
                <a:hlinkClick r:id="rId2"/>
              </a:rPr>
              <a:t>https://liveuamap.com/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0669EE-8DC2-F7A3-0848-22060F6AEA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7856" y="1996580"/>
            <a:ext cx="6789344" cy="477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638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FD4DF2-2C60-39F8-AA9D-1385F7AC5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Connect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numbers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names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countries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territories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2CB4E4-ECC8-6D85-FC04-8F90BC0E2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65867"/>
            <a:ext cx="10131425" cy="3649133"/>
          </a:xfrm>
        </p:spPr>
        <p:txBody>
          <a:bodyPr/>
          <a:lstStyle/>
          <a:p>
            <a:pPr marL="0" indent="0">
              <a:buNone/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Abkhazia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10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Armenia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11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Azerbaijan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6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Belarus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Crimea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parts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Donetsk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Luhansk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Regions</a:t>
            </a:r>
            <a:endParaRPr lang="cs-CZ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occupied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since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2014, 9 Moldova, 13 </a:t>
            </a:r>
            <a:r>
              <a:rPr lang="cs-CZ" sz="1600" dirty="0" err="1">
                <a:latin typeface="+mj-lt"/>
                <a:cs typeface="Times New Roman" panose="02020603050405020304" pitchFamily="18" charset="0"/>
              </a:rPr>
              <a:t>Nakhichevan</a:t>
            </a:r>
            <a:r>
              <a:rPr lang="cs-CZ" sz="1600" dirty="0">
                <a:latin typeface="+mj-lt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12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Nagorno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Karabakh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8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Russia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4 </a:t>
            </a:r>
            <a:r>
              <a:rPr lang="cs-CZ" sz="16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outh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Ossetia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Transnistria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7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Ukraine</a:t>
            </a:r>
            <a:endParaRPr lang="cs-CZ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400" i="1" dirty="0">
              <a:latin typeface="+mj-lt"/>
            </a:endParaRPr>
          </a:p>
          <a:p>
            <a:pPr marL="0" indent="0">
              <a:buNone/>
            </a:pPr>
            <a:endParaRPr lang="cs-CZ" sz="1400" i="1" dirty="0">
              <a:latin typeface="+mj-lt"/>
            </a:endParaRPr>
          </a:p>
          <a:p>
            <a:pPr marL="0" indent="0">
              <a:buNone/>
            </a:pPr>
            <a:r>
              <a:rPr lang="cs-CZ" sz="1400" i="1" dirty="0">
                <a:latin typeface="+mj-lt"/>
                <a:cs typeface="Times New Roman" panose="02020603050405020304" pitchFamily="18" charset="0"/>
              </a:rPr>
              <a:t>Map 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of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current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situation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 in 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Ukraine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cs-CZ" sz="1400" i="1" dirty="0">
                <a:latin typeface="+mj-lt"/>
                <a:cs typeface="Times New Roman" panose="02020603050405020304" pitchFamily="18" charset="0"/>
                <a:hlinkClick r:id="rId2"/>
              </a:rPr>
              <a:t>https://liveuamap.com/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0669EE-8DC2-F7A3-0848-22060F6AEA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9776" y="2004968"/>
            <a:ext cx="6576087" cy="4627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940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F8EC1-A0E2-C9D3-E4F7-6BBE8C6C4A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HUMAN RIGHTS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28DDEA-7770-8F58-A007-4AA83B26F8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6853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4B521-2DCE-20DB-7B13-D7076B58A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B927C7-DA71-C215-2D70-9F5A83462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dirty="0" err="1"/>
              <a:t>Definition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CC184D-DEC2-5374-AD7C-C17C4993A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04503"/>
            <a:ext cx="10131425" cy="3649133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" dirty="0">
                <a:latin typeface="+mj-lt"/>
              </a:rPr>
              <a:t> </a:t>
            </a:r>
            <a:r>
              <a:rPr lang="cs-CZ" sz="3000" dirty="0">
                <a:latin typeface="+mj-lt"/>
              </a:rPr>
              <a:t>f</a:t>
            </a:r>
            <a:r>
              <a:rPr lang="en-GB" sz="3000" dirty="0" err="1">
                <a:latin typeface="+mj-lt"/>
              </a:rPr>
              <a:t>undamental</a:t>
            </a:r>
            <a:r>
              <a:rPr lang="en-GB" sz="3000" dirty="0">
                <a:latin typeface="+mj-lt"/>
              </a:rPr>
              <a:t> rights and freedoms</a:t>
            </a:r>
            <a:r>
              <a:rPr lang="cs-CZ" sz="3000" dirty="0">
                <a:latin typeface="+mj-lt"/>
              </a:rPr>
              <a:t> </a:t>
            </a:r>
            <a:r>
              <a:rPr lang="en-GB" sz="3000" dirty="0">
                <a:latin typeface="+mj-lt"/>
              </a:rPr>
              <a:t>inherent to all human beings</a:t>
            </a:r>
            <a:endParaRPr lang="cs-CZ" sz="3000" dirty="0">
              <a:latin typeface="+mj-lt"/>
            </a:endParaRPr>
          </a:p>
          <a:p>
            <a:pPr marL="0" indent="0"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1995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9CC124-12E0-7793-3BBF-E7AB58C86E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36C502-1958-060F-A299-D061AAD63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dirty="0"/>
              <a:t>PURPOSE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571C58-F612-9AE8-3849-05F233F7E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0" i="0" dirty="0">
                <a:effectLst/>
                <a:latin typeface="+mj-lt"/>
              </a:rPr>
              <a:t>To </a:t>
            </a:r>
            <a:r>
              <a:rPr lang="cs-CZ" sz="4000" b="0" i="0" dirty="0" err="1">
                <a:effectLst/>
                <a:latin typeface="+mj-lt"/>
              </a:rPr>
              <a:t>protect</a:t>
            </a:r>
            <a:endParaRPr lang="cs-CZ" sz="4000" b="0" i="0" dirty="0">
              <a:effectLst/>
              <a:latin typeface="+mj-lt"/>
            </a:endParaRPr>
          </a:p>
          <a:p>
            <a:pPr marL="0" indent="0" algn="ctr">
              <a:buNone/>
            </a:pPr>
            <a:endParaRPr lang="cs-CZ" sz="4000" dirty="0">
              <a:latin typeface="+mj-lt"/>
            </a:endParaRPr>
          </a:p>
          <a:p>
            <a:pPr marL="0" indent="0" algn="ctr">
              <a:buNone/>
            </a:pPr>
            <a:r>
              <a:rPr lang="en-GB" sz="4000" b="0" i="0" dirty="0">
                <a:effectLst/>
                <a:latin typeface="+mj-lt"/>
              </a:rPr>
              <a:t>dignity, equality, and justice</a:t>
            </a:r>
            <a:endParaRPr lang="cs-CZ" sz="4000" b="0" i="0" dirty="0">
              <a:effectLst/>
              <a:latin typeface="+mj-lt"/>
            </a:endParaRPr>
          </a:p>
          <a:p>
            <a:pPr marL="0" indent="0" algn="ctr">
              <a:buNone/>
            </a:pPr>
            <a:endParaRPr lang="cs-CZ" sz="4000" dirty="0">
              <a:latin typeface="+mj-lt"/>
            </a:endParaRPr>
          </a:p>
          <a:p>
            <a:pPr marL="0" indent="0" algn="ctr">
              <a:buNone/>
            </a:pPr>
            <a:r>
              <a:rPr lang="cs-CZ" sz="4000" dirty="0" err="1">
                <a:latin typeface="+mj-lt"/>
              </a:rPr>
              <a:t>globally</a:t>
            </a:r>
            <a:endParaRPr lang="cs-CZ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16807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FCC1F6-A5C7-EE43-0D5B-B71AE07F75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AB8744-88A6-FB22-311F-09E5F2E0C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/>
              <a:t>Questions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40F915-3F80-B93D-A865-0710544BB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sz="3600" dirty="0" err="1">
                <a:latin typeface="+mj-lt"/>
              </a:rPr>
              <a:t>What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is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the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main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international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document</a:t>
            </a:r>
            <a:r>
              <a:rPr lang="cs-CZ" sz="3600" dirty="0">
                <a:latin typeface="+mj-lt"/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endParaRPr lang="cs-CZ" sz="3600" dirty="0">
              <a:latin typeface="+mj-lt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3600" dirty="0" err="1">
                <a:latin typeface="+mj-lt"/>
              </a:rPr>
              <a:t>When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was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it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adopted</a:t>
            </a:r>
            <a:r>
              <a:rPr lang="cs-CZ" sz="3600" dirty="0">
                <a:latin typeface="+mj-lt"/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endParaRPr lang="cs-CZ" sz="3600" dirty="0">
              <a:latin typeface="+mj-lt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3600" dirty="0" err="1">
                <a:latin typeface="+mj-lt"/>
              </a:rPr>
              <a:t>Who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adopted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it</a:t>
            </a:r>
            <a:r>
              <a:rPr lang="cs-CZ" sz="3600" dirty="0">
                <a:latin typeface="+mj-lt"/>
              </a:rPr>
              <a:t>? </a:t>
            </a:r>
          </a:p>
          <a:p>
            <a:pPr marL="742950" indent="-742950">
              <a:buFont typeface="+mj-lt"/>
              <a:buAutoNum type="arabicPeriod"/>
            </a:pPr>
            <a:endParaRPr lang="cs-CZ" sz="3600" dirty="0">
              <a:latin typeface="+mj-lt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3600" dirty="0" err="1">
                <a:latin typeface="+mj-lt"/>
              </a:rPr>
              <a:t>Is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it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binding</a:t>
            </a:r>
            <a:r>
              <a:rPr lang="cs-CZ" sz="3600" dirty="0">
                <a:latin typeface="+mj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73202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BEBDDC-FA69-E5CD-1DDF-80FF9AD0A8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7FE6E8-89A8-197B-B499-8AED93039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713065"/>
            <a:ext cx="10131425" cy="5078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i="0" dirty="0">
                <a:effectLst/>
                <a:latin typeface="+mj-lt"/>
              </a:rPr>
              <a:t>1. </a:t>
            </a:r>
            <a:r>
              <a:rPr lang="en-GB" sz="4000" b="1" i="0" dirty="0">
                <a:effectLst/>
                <a:latin typeface="+mj-lt"/>
              </a:rPr>
              <a:t>Universal Declaration of Human Rights (UDHR</a:t>
            </a:r>
            <a:r>
              <a:rPr lang="cs-CZ" sz="4000" b="1" dirty="0">
                <a:latin typeface="+mj-lt"/>
              </a:rPr>
              <a:t>)</a:t>
            </a:r>
          </a:p>
          <a:p>
            <a:pPr marL="0" indent="0">
              <a:buNone/>
            </a:pPr>
            <a:endParaRPr lang="cs-CZ" sz="2600" dirty="0">
              <a:latin typeface="+mj-lt"/>
            </a:endParaRPr>
          </a:p>
          <a:p>
            <a:pPr marL="0" indent="0">
              <a:buNone/>
            </a:pPr>
            <a:r>
              <a:rPr lang="cs-CZ" sz="2600" dirty="0">
                <a:latin typeface="+mj-lt"/>
              </a:rPr>
              <a:t>2. </a:t>
            </a:r>
            <a:r>
              <a:rPr lang="en-GB" sz="2600" dirty="0">
                <a:latin typeface="+mj-lt"/>
              </a:rPr>
              <a:t>Adopted by the United Nations General Assembly </a:t>
            </a:r>
            <a:endParaRPr lang="cs-CZ" sz="2600" dirty="0">
              <a:latin typeface="+mj-lt"/>
            </a:endParaRPr>
          </a:p>
          <a:p>
            <a:pPr marL="0" indent="0">
              <a:buNone/>
            </a:pPr>
            <a:r>
              <a:rPr lang="cs-CZ" sz="2600" kern="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(48 </a:t>
            </a:r>
            <a:r>
              <a:rPr lang="cs-CZ" sz="2600" kern="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member</a:t>
            </a:r>
            <a:r>
              <a:rPr lang="cs-CZ" sz="2600" kern="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600" kern="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states</a:t>
            </a:r>
            <a:r>
              <a:rPr lang="cs-CZ" sz="2600" kern="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600" kern="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voted</a:t>
            </a:r>
            <a:r>
              <a:rPr lang="cs-CZ" sz="2600" kern="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in </a:t>
            </a:r>
            <a:r>
              <a:rPr lang="cs-CZ" sz="2600" kern="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favor</a:t>
            </a:r>
            <a:r>
              <a:rPr lang="cs-CZ" sz="2600" kern="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cs-CZ" sz="2600" kern="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eight</a:t>
            </a:r>
            <a:r>
              <a:rPr lang="cs-CZ" sz="2600" kern="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600" kern="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abstained</a:t>
            </a:r>
            <a:r>
              <a:rPr lang="cs-CZ" sz="2600" kern="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cs-CZ" sz="2600" kern="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none</a:t>
            </a:r>
            <a:r>
              <a:rPr lang="cs-CZ" sz="2600" kern="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600" kern="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opposed</a:t>
            </a:r>
            <a:r>
              <a:rPr lang="cs-CZ" sz="2600" kern="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cs-CZ" sz="2600" kern="0" dirty="0">
              <a:latin typeface="+mj-lt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600" kern="0" dirty="0">
                <a:latin typeface="+mj-lt"/>
                <a:cs typeface="Calibri" panose="020F0502020204030204" pitchFamily="34" charset="0"/>
              </a:rPr>
              <a:t>3. </a:t>
            </a:r>
            <a:r>
              <a:rPr lang="cs-CZ" sz="2600" dirty="0">
                <a:latin typeface="+mj-lt"/>
              </a:rPr>
              <a:t>1948</a:t>
            </a:r>
          </a:p>
          <a:p>
            <a:pPr marL="0" indent="0">
              <a:buNone/>
            </a:pPr>
            <a:endParaRPr lang="cs-CZ" sz="2600" dirty="0">
              <a:latin typeface="+mj-lt"/>
            </a:endParaRPr>
          </a:p>
          <a:p>
            <a:pPr marL="0" indent="0">
              <a:buNone/>
            </a:pPr>
            <a:r>
              <a:rPr lang="cs-CZ" sz="2600" dirty="0">
                <a:latin typeface="+mj-lt"/>
              </a:rPr>
              <a:t>4. Non-</a:t>
            </a:r>
            <a:r>
              <a:rPr lang="cs-CZ" sz="2600" dirty="0" err="1">
                <a:latin typeface="+mj-lt"/>
              </a:rPr>
              <a:t>binding</a:t>
            </a:r>
            <a:endParaRPr lang="cs-CZ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998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F49035-8770-1843-253A-20B6BBED9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dirty="0" err="1"/>
              <a:t>Main</a:t>
            </a:r>
            <a:r>
              <a:rPr lang="cs-CZ" sz="3000" dirty="0"/>
              <a:t> </a:t>
            </a:r>
            <a:r>
              <a:rPr lang="cs-CZ" sz="3000" dirty="0" err="1"/>
              <a:t>question</a:t>
            </a:r>
            <a:r>
              <a:rPr lang="cs-CZ" sz="3000" dirty="0"/>
              <a:t> </a:t>
            </a:r>
            <a:r>
              <a:rPr lang="cs-CZ" sz="3000" dirty="0" err="1"/>
              <a:t>of</a:t>
            </a:r>
            <a:r>
              <a:rPr lang="cs-CZ" sz="3000" dirty="0"/>
              <a:t> </a:t>
            </a:r>
            <a:r>
              <a:rPr lang="cs-CZ" sz="3000" dirty="0" err="1"/>
              <a:t>the</a:t>
            </a:r>
            <a:r>
              <a:rPr lang="cs-CZ" sz="3000" dirty="0"/>
              <a:t> </a:t>
            </a:r>
            <a:r>
              <a:rPr lang="cs-CZ" sz="3000" dirty="0" err="1"/>
              <a:t>course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1DCC80-0F4E-2114-676D-D7B7DCB3E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How does civil society contribute </a:t>
            </a:r>
            <a:endParaRPr lang="cs-CZ" sz="4000" cap="all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en-GB" sz="4000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to the promotion and protection </a:t>
            </a:r>
            <a:endParaRPr lang="cs-CZ" sz="4000" cap="all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en-GB" sz="4000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of basic human rights and freedoms </a:t>
            </a:r>
            <a:endParaRPr lang="cs-CZ" sz="4000" cap="all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en-GB" sz="4000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in Eastern Europe</a:t>
            </a:r>
            <a:r>
              <a:rPr lang="cs-CZ" sz="4000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?</a:t>
            </a:r>
            <a:endParaRPr lang="cs-CZ" sz="2800" cap="all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cs-CZ" sz="2800" cap="all" dirty="0">
                <a:ln w="3175" cmpd="sng">
                  <a:noFill/>
                </a:ln>
                <a:latin typeface="+mj-lt"/>
                <a:ea typeface="+mj-ea"/>
                <a:cs typeface="+mj-cs"/>
                <a:hlinkClick r:id="rId2"/>
              </a:rPr>
              <a:t>https://miro.com/app/board/uXjVN3OievA=/</a:t>
            </a:r>
            <a:r>
              <a:rPr lang="cs-CZ" sz="2800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4927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AC516-6FF8-E077-EA47-8EB915F67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/</a:t>
            </a:r>
            <a:r>
              <a:rPr lang="cs-CZ" dirty="0" err="1"/>
              <a:t>territories</a:t>
            </a:r>
            <a:r>
              <a:rPr lang="cs-CZ" dirty="0"/>
              <a:t> are not </a:t>
            </a:r>
            <a:r>
              <a:rPr lang="cs-CZ" dirty="0" err="1"/>
              <a:t>members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United </a:t>
            </a:r>
            <a:r>
              <a:rPr lang="cs-CZ" dirty="0" err="1"/>
              <a:t>nations</a:t>
            </a:r>
            <a:r>
              <a:rPr lang="cs-CZ" dirty="0"/>
              <a:t>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703E0B-8561-1F48-02E7-A9CCC4112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57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F3F34C-6117-9306-BD99-237731247C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5A2241-FA07-8FA3-8D43-8F01DC5BC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/</a:t>
            </a:r>
            <a:r>
              <a:rPr lang="cs-CZ" dirty="0" err="1"/>
              <a:t>territories</a:t>
            </a:r>
            <a:r>
              <a:rPr lang="cs-CZ" dirty="0"/>
              <a:t> are not </a:t>
            </a:r>
            <a:r>
              <a:rPr lang="cs-CZ" dirty="0" err="1"/>
              <a:t>members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United </a:t>
            </a:r>
            <a:r>
              <a:rPr lang="cs-CZ" dirty="0" err="1"/>
              <a:t>nations</a:t>
            </a:r>
            <a:r>
              <a:rPr lang="cs-CZ" dirty="0"/>
              <a:t>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78CCA36-7FFE-C4A1-758B-7E4FD0F44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kern="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Abkhazia</a:t>
            </a:r>
            <a:endParaRPr lang="cs-CZ" sz="3000" kern="0" dirty="0"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cs-CZ" sz="3000" kern="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South</a:t>
            </a:r>
            <a:r>
              <a:rPr lang="cs-CZ" sz="3000" kern="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3000" kern="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Ossetia</a:t>
            </a:r>
            <a:endParaRPr lang="cs-CZ" sz="3000" kern="0" dirty="0"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cs-CZ" sz="3000" kern="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Transnistria</a:t>
            </a:r>
            <a:endParaRPr lang="cs-CZ" sz="3000" kern="0" dirty="0"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cs-CZ" sz="3000" kern="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Nagorno</a:t>
            </a:r>
            <a:r>
              <a:rPr lang="cs-CZ" sz="3000" kern="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3000" kern="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Karabakh</a:t>
            </a:r>
            <a:r>
              <a:rPr lang="cs-CZ" sz="3000" kern="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3000" kern="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until</a:t>
            </a:r>
            <a:r>
              <a:rPr lang="cs-CZ" sz="3000" kern="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3000" kern="0" dirty="0" err="1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recently</a:t>
            </a:r>
            <a:endParaRPr lang="cs-CZ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17000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9F963A-8C06-DB64-D88D-AEAC76B81E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41658D-BB61-E22E-562D-6A2F296CE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17989"/>
            <a:ext cx="10131425" cy="1456267"/>
          </a:xfrm>
        </p:spPr>
        <p:txBody>
          <a:bodyPr/>
          <a:lstStyle/>
          <a:p>
            <a:pPr algn="ctr"/>
            <a:r>
              <a:rPr lang="cs-CZ" dirty="0" err="1"/>
              <a:t>Categories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rights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F49B05-7E58-BAA8-5A1E-A73390167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50456"/>
            <a:ext cx="10131425" cy="36491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30272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A24D10-4B50-012C-A1FF-9D645F1B83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5AF126-D6E6-2020-BB5F-48B0395CD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17989"/>
            <a:ext cx="10131425" cy="1456267"/>
          </a:xfrm>
        </p:spPr>
        <p:txBody>
          <a:bodyPr/>
          <a:lstStyle/>
          <a:p>
            <a:pPr algn="ctr"/>
            <a:r>
              <a:rPr lang="cs-CZ" dirty="0" err="1"/>
              <a:t>Categories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rights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B83A4C-0159-D894-33E6-D8CD1F26E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50456"/>
            <a:ext cx="10131425" cy="36491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i="0" dirty="0">
                <a:effectLst/>
                <a:latin typeface="+mj-lt"/>
              </a:rPr>
              <a:t>Civil and Political Rights </a:t>
            </a:r>
            <a:endParaRPr lang="cs-CZ" sz="4000" i="0" dirty="0">
              <a:effectLst/>
              <a:latin typeface="+mj-lt"/>
            </a:endParaRPr>
          </a:p>
          <a:p>
            <a:pPr marL="0" indent="0" algn="ctr">
              <a:buNone/>
            </a:pPr>
            <a:r>
              <a:rPr lang="en-GB" sz="3000" i="0" dirty="0">
                <a:effectLst/>
                <a:latin typeface="+mj-lt"/>
              </a:rPr>
              <a:t>(e.g., freedom of speech, right to a fair trial)</a:t>
            </a:r>
            <a:endParaRPr lang="cs-CZ" sz="3000" i="0" dirty="0">
              <a:effectLst/>
              <a:latin typeface="+mj-lt"/>
            </a:endParaRPr>
          </a:p>
          <a:p>
            <a:pPr marL="0" indent="0" algn="ctr">
              <a:buNone/>
            </a:pPr>
            <a:endParaRPr lang="en-GB" sz="3000" i="0" dirty="0">
              <a:effectLst/>
              <a:latin typeface="+mj-lt"/>
            </a:endParaRPr>
          </a:p>
          <a:p>
            <a:pPr marL="0" indent="0" algn="ctr">
              <a:buNone/>
            </a:pPr>
            <a:r>
              <a:rPr lang="en-GB" sz="4000" i="0" dirty="0">
                <a:effectLst/>
                <a:latin typeface="+mj-lt"/>
              </a:rPr>
              <a:t>Economic, Social, and Cultural Rights </a:t>
            </a:r>
            <a:endParaRPr lang="cs-CZ" sz="4000" i="0" dirty="0">
              <a:effectLst/>
              <a:latin typeface="+mj-lt"/>
            </a:endParaRPr>
          </a:p>
          <a:p>
            <a:pPr marL="0" indent="0" algn="ctr">
              <a:buNone/>
            </a:pPr>
            <a:r>
              <a:rPr lang="en-GB" sz="3000" i="0" dirty="0">
                <a:effectLst/>
                <a:latin typeface="+mj-lt"/>
              </a:rPr>
              <a:t>(e.g., right to education, work, and healthcare)</a:t>
            </a:r>
            <a:endParaRPr lang="cs-CZ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299096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90EBF4-D884-31E1-7AAE-9A5CF9ECB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covenants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Legally</a:t>
            </a:r>
            <a:r>
              <a:rPr lang="cs-CZ" dirty="0"/>
              <a:t> </a:t>
            </a:r>
            <a:r>
              <a:rPr lang="cs-CZ" dirty="0" err="1"/>
              <a:t>Binding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ratified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57631-7FFF-895D-0C48-1E9FE41C1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000" b="0" i="0" u="none" strike="noStrike" dirty="0">
                <a:effectLst/>
                <a:latin typeface="Roboto" panose="02000000000000000000" pitchFamily="2" charset="0"/>
              </a:rPr>
              <a:t>on Civil and Political Rights (ICCPR)</a:t>
            </a:r>
            <a:r>
              <a:rPr lang="cs-CZ" sz="3000" b="0" i="0" u="none" strike="noStrike" dirty="0">
                <a:effectLst/>
                <a:latin typeface="Roboto" panose="02000000000000000000" pitchFamily="2" charset="0"/>
              </a:rPr>
              <a:t> </a:t>
            </a:r>
          </a:p>
          <a:p>
            <a:pPr marL="0" indent="0">
              <a:buNone/>
            </a:pPr>
            <a:endParaRPr lang="cs-CZ" sz="3000" b="0" i="0" u="none" strike="noStrike" dirty="0">
              <a:effectLst/>
              <a:latin typeface="Roboto" panose="02000000000000000000" pitchFamily="2" charset="0"/>
            </a:endParaRPr>
          </a:p>
          <a:p>
            <a:r>
              <a:rPr lang="en-GB" sz="3000" b="0" i="0" u="none" strike="noStrike" dirty="0">
                <a:effectLst/>
                <a:latin typeface="Roboto" panose="02000000000000000000" pitchFamily="2" charset="0"/>
              </a:rPr>
              <a:t>on Economic, Social and Cultural Rights (ICESCR)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6212936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855FB-B80C-7F86-192A-2EEF8E4C20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5BC42F-410F-BE2D-E114-0FA675B2F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We</a:t>
            </a:r>
            <a:r>
              <a:rPr lang="cs-CZ" dirty="0"/>
              <a:t> are </a:t>
            </a:r>
            <a:r>
              <a:rPr lang="cs-CZ" dirty="0" err="1"/>
              <a:t>going</a:t>
            </a:r>
            <a:r>
              <a:rPr lang="cs-CZ" dirty="0"/>
              <a:t> to </a:t>
            </a:r>
            <a:r>
              <a:rPr lang="cs-CZ" dirty="0" err="1"/>
              <a:t>mention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8960F5-07C1-3A29-5271-278721912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cs-CZ" sz="2500" b="1" i="0" dirty="0" err="1">
                <a:effectLst/>
                <a:latin typeface="+mj-lt"/>
              </a:rPr>
              <a:t>Right</a:t>
            </a:r>
            <a:r>
              <a:rPr lang="cs-CZ" sz="2500" b="1" i="0" dirty="0">
                <a:effectLst/>
                <a:latin typeface="+mj-lt"/>
              </a:rPr>
              <a:t> to </a:t>
            </a:r>
            <a:r>
              <a:rPr lang="cs-CZ" sz="2500" b="1" i="0" dirty="0" err="1">
                <a:effectLst/>
                <a:latin typeface="+mj-lt"/>
              </a:rPr>
              <a:t>Life</a:t>
            </a:r>
            <a:r>
              <a:rPr lang="cs-CZ" sz="2500" b="1" dirty="0">
                <a:latin typeface="+mj-lt"/>
              </a:rPr>
              <a:t> (</a:t>
            </a:r>
            <a:r>
              <a:rPr lang="cs-CZ" sz="2500" b="0" i="0" dirty="0" err="1">
                <a:effectLst/>
                <a:latin typeface="+mj-lt"/>
              </a:rPr>
              <a:t>Article</a:t>
            </a:r>
            <a:r>
              <a:rPr lang="cs-CZ" sz="2500" b="0" i="0" dirty="0">
                <a:effectLst/>
                <a:latin typeface="+mj-lt"/>
              </a:rPr>
              <a:t> 3 </a:t>
            </a:r>
            <a:r>
              <a:rPr lang="cs-CZ" sz="2500" b="0" i="0" dirty="0" err="1">
                <a:effectLst/>
                <a:latin typeface="+mj-lt"/>
              </a:rPr>
              <a:t>of</a:t>
            </a:r>
            <a:r>
              <a:rPr lang="cs-CZ" sz="2500" b="0" i="0" dirty="0">
                <a:effectLst/>
                <a:latin typeface="+mj-lt"/>
              </a:rPr>
              <a:t> </a:t>
            </a:r>
            <a:r>
              <a:rPr lang="cs-CZ" sz="2500" b="0" i="0" dirty="0" err="1">
                <a:effectLst/>
                <a:latin typeface="+mj-lt"/>
              </a:rPr>
              <a:t>the</a:t>
            </a:r>
            <a:r>
              <a:rPr lang="cs-CZ" sz="2500" b="0" i="0" dirty="0">
                <a:effectLst/>
                <a:latin typeface="+mj-lt"/>
              </a:rPr>
              <a:t> UDHR)</a:t>
            </a:r>
          </a:p>
          <a:p>
            <a:pPr marL="0" indent="0">
              <a:buNone/>
            </a:pPr>
            <a:r>
              <a:rPr lang="cs-CZ" sz="2500" b="1" i="0" dirty="0" err="1">
                <a:effectLst/>
                <a:latin typeface="+mj-lt"/>
              </a:rPr>
              <a:t>Freedom</a:t>
            </a:r>
            <a:r>
              <a:rPr lang="cs-CZ" sz="2500" b="1" i="0" dirty="0">
                <a:effectLst/>
                <a:latin typeface="+mj-lt"/>
              </a:rPr>
              <a:t> </a:t>
            </a:r>
            <a:r>
              <a:rPr lang="cs-CZ" sz="2500" b="1" i="0" dirty="0" err="1">
                <a:effectLst/>
                <a:latin typeface="+mj-lt"/>
              </a:rPr>
              <a:t>from</a:t>
            </a:r>
            <a:r>
              <a:rPr lang="cs-CZ" sz="2500" b="1" i="0" dirty="0">
                <a:effectLst/>
                <a:latin typeface="+mj-lt"/>
              </a:rPr>
              <a:t> </a:t>
            </a:r>
            <a:r>
              <a:rPr lang="cs-CZ" sz="2500" b="1" i="0" dirty="0" err="1">
                <a:effectLst/>
                <a:latin typeface="+mj-lt"/>
              </a:rPr>
              <a:t>Torture</a:t>
            </a:r>
            <a:r>
              <a:rPr lang="cs-CZ" sz="2500" b="1" dirty="0">
                <a:latin typeface="+mj-lt"/>
              </a:rPr>
              <a:t> </a:t>
            </a:r>
            <a:r>
              <a:rPr lang="cs-CZ" sz="2500" dirty="0">
                <a:latin typeface="+mj-lt"/>
              </a:rPr>
              <a:t>(</a:t>
            </a:r>
            <a:r>
              <a:rPr lang="cs-CZ" sz="2500" i="0" dirty="0" err="1">
                <a:effectLst/>
                <a:latin typeface="+mj-lt"/>
              </a:rPr>
              <a:t>Article</a:t>
            </a:r>
            <a:r>
              <a:rPr lang="cs-CZ" sz="2500" i="0" dirty="0">
                <a:effectLst/>
                <a:latin typeface="+mj-lt"/>
              </a:rPr>
              <a:t> </a:t>
            </a:r>
            <a:r>
              <a:rPr lang="cs-CZ" sz="2500" b="0" i="0" dirty="0">
                <a:effectLst/>
                <a:latin typeface="+mj-lt"/>
              </a:rPr>
              <a:t>5)</a:t>
            </a:r>
          </a:p>
          <a:p>
            <a:pPr marL="0" indent="0" algn="l">
              <a:buNone/>
            </a:pPr>
            <a:r>
              <a:rPr lang="cs-CZ" sz="2500" b="1" i="0" dirty="0" err="1">
                <a:effectLst/>
                <a:latin typeface="+mj-lt"/>
              </a:rPr>
              <a:t>Freedom</a:t>
            </a:r>
            <a:r>
              <a:rPr lang="cs-CZ" sz="2500" b="1" i="0" dirty="0">
                <a:effectLst/>
                <a:latin typeface="+mj-lt"/>
              </a:rPr>
              <a:t> </a:t>
            </a:r>
            <a:r>
              <a:rPr lang="cs-CZ" sz="2500" b="1" i="0" dirty="0" err="1">
                <a:effectLst/>
                <a:latin typeface="+mj-lt"/>
              </a:rPr>
              <a:t>from</a:t>
            </a:r>
            <a:r>
              <a:rPr lang="cs-CZ" sz="2500" b="1" i="0" dirty="0">
                <a:effectLst/>
                <a:latin typeface="+mj-lt"/>
              </a:rPr>
              <a:t> </a:t>
            </a:r>
            <a:r>
              <a:rPr lang="cs-CZ" sz="2500" b="1" i="0" dirty="0" err="1">
                <a:effectLst/>
                <a:latin typeface="+mj-lt"/>
              </a:rPr>
              <a:t>Arbitrary</a:t>
            </a:r>
            <a:r>
              <a:rPr lang="cs-CZ" sz="2500" b="1" i="0" dirty="0">
                <a:effectLst/>
                <a:latin typeface="+mj-lt"/>
              </a:rPr>
              <a:t> </a:t>
            </a:r>
            <a:r>
              <a:rPr lang="cs-CZ" sz="2500" b="1" i="0" dirty="0" err="1">
                <a:effectLst/>
                <a:latin typeface="+mj-lt"/>
              </a:rPr>
              <a:t>Arrest</a:t>
            </a:r>
            <a:r>
              <a:rPr lang="cs-CZ" sz="2500" b="1" i="0" dirty="0">
                <a:effectLst/>
                <a:latin typeface="+mj-lt"/>
              </a:rPr>
              <a:t> and </a:t>
            </a:r>
            <a:r>
              <a:rPr lang="cs-CZ" sz="2500" b="1" i="0" dirty="0" err="1">
                <a:effectLst/>
                <a:latin typeface="+mj-lt"/>
              </a:rPr>
              <a:t>Detention</a:t>
            </a:r>
            <a:r>
              <a:rPr lang="cs-CZ" sz="2500" b="1" i="0" dirty="0">
                <a:effectLst/>
                <a:latin typeface="+mj-lt"/>
              </a:rPr>
              <a:t> </a:t>
            </a:r>
            <a:r>
              <a:rPr lang="cs-CZ" sz="2500" i="0" dirty="0">
                <a:effectLst/>
                <a:latin typeface="+mj-lt"/>
              </a:rPr>
              <a:t>(</a:t>
            </a:r>
            <a:r>
              <a:rPr lang="cs-CZ" sz="2500" i="0" dirty="0" err="1">
                <a:effectLst/>
                <a:latin typeface="+mj-lt"/>
              </a:rPr>
              <a:t>Article</a:t>
            </a:r>
            <a:r>
              <a:rPr lang="cs-CZ" sz="2500" i="0" dirty="0">
                <a:effectLst/>
                <a:latin typeface="+mj-lt"/>
              </a:rPr>
              <a:t> </a:t>
            </a:r>
            <a:r>
              <a:rPr lang="cs-CZ" sz="2500" b="0" i="0" dirty="0">
                <a:effectLst/>
                <a:latin typeface="+mj-lt"/>
              </a:rPr>
              <a:t>9)</a:t>
            </a:r>
          </a:p>
          <a:p>
            <a:pPr marL="0" indent="0">
              <a:buNone/>
            </a:pPr>
            <a:r>
              <a:rPr lang="cs-CZ" sz="2500" b="1" i="0" dirty="0" err="1">
                <a:effectLst/>
                <a:latin typeface="+mj-lt"/>
              </a:rPr>
              <a:t>Right</a:t>
            </a:r>
            <a:r>
              <a:rPr lang="cs-CZ" sz="2500" b="1" i="0" dirty="0">
                <a:effectLst/>
                <a:latin typeface="+mj-lt"/>
              </a:rPr>
              <a:t> to a Fair Trial </a:t>
            </a:r>
            <a:r>
              <a:rPr lang="cs-CZ" sz="2500" i="0" dirty="0">
                <a:effectLst/>
                <a:latin typeface="+mj-lt"/>
              </a:rPr>
              <a:t>(</a:t>
            </a:r>
            <a:r>
              <a:rPr lang="cs-CZ" sz="2500" i="0" dirty="0" err="1">
                <a:effectLst/>
                <a:latin typeface="+mj-lt"/>
              </a:rPr>
              <a:t>Article</a:t>
            </a:r>
            <a:r>
              <a:rPr lang="cs-CZ" sz="2500" i="0" dirty="0">
                <a:effectLst/>
                <a:latin typeface="+mj-lt"/>
              </a:rPr>
              <a:t> </a:t>
            </a:r>
            <a:r>
              <a:rPr lang="cs-CZ" sz="2500" b="0" i="0" dirty="0">
                <a:effectLst/>
                <a:latin typeface="+mj-lt"/>
              </a:rPr>
              <a:t>10)</a:t>
            </a:r>
          </a:p>
          <a:p>
            <a:pPr marL="0" indent="0" algn="l">
              <a:buNone/>
            </a:pPr>
            <a:r>
              <a:rPr lang="cs-CZ" sz="2500" b="1" i="0" dirty="0" err="1">
                <a:effectLst/>
                <a:latin typeface="+mj-lt"/>
              </a:rPr>
              <a:t>Right</a:t>
            </a:r>
            <a:r>
              <a:rPr lang="cs-CZ" sz="2500" b="1" i="0" dirty="0">
                <a:effectLst/>
                <a:latin typeface="+mj-lt"/>
              </a:rPr>
              <a:t> to </a:t>
            </a:r>
            <a:r>
              <a:rPr lang="cs-CZ" sz="2500" b="1" i="0" dirty="0" err="1">
                <a:effectLst/>
                <a:latin typeface="+mj-lt"/>
              </a:rPr>
              <a:t>Freedom</a:t>
            </a:r>
            <a:r>
              <a:rPr lang="cs-CZ" sz="2500" b="1" i="0" dirty="0">
                <a:effectLst/>
                <a:latin typeface="+mj-lt"/>
              </a:rPr>
              <a:t> </a:t>
            </a:r>
            <a:r>
              <a:rPr lang="cs-CZ" sz="2500" b="1" i="0" dirty="0" err="1">
                <a:effectLst/>
                <a:latin typeface="+mj-lt"/>
              </a:rPr>
              <a:t>of</a:t>
            </a:r>
            <a:r>
              <a:rPr lang="cs-CZ" sz="2500" b="1" i="0" dirty="0">
                <a:effectLst/>
                <a:latin typeface="+mj-lt"/>
              </a:rPr>
              <a:t> </a:t>
            </a:r>
            <a:r>
              <a:rPr lang="cs-CZ" sz="2500" b="1" i="0" dirty="0" err="1">
                <a:effectLst/>
                <a:latin typeface="+mj-lt"/>
              </a:rPr>
              <a:t>Expression</a:t>
            </a:r>
            <a:r>
              <a:rPr lang="cs-CZ" sz="2500" b="0" i="0" dirty="0">
                <a:effectLst/>
                <a:latin typeface="+mj-lt"/>
              </a:rPr>
              <a:t> </a:t>
            </a:r>
            <a:r>
              <a:rPr lang="cs-CZ" sz="2500" i="0" dirty="0">
                <a:effectLst/>
                <a:latin typeface="+mj-lt"/>
              </a:rPr>
              <a:t>(</a:t>
            </a:r>
            <a:r>
              <a:rPr lang="cs-CZ" sz="2500" i="0" dirty="0" err="1">
                <a:effectLst/>
                <a:latin typeface="+mj-lt"/>
              </a:rPr>
              <a:t>Article</a:t>
            </a:r>
            <a:r>
              <a:rPr lang="cs-CZ" sz="2500" i="0" dirty="0">
                <a:effectLst/>
                <a:latin typeface="+mj-lt"/>
              </a:rPr>
              <a:t> </a:t>
            </a:r>
            <a:r>
              <a:rPr lang="cs-CZ" sz="2500" b="0" i="0" dirty="0">
                <a:effectLst/>
                <a:latin typeface="+mj-lt"/>
              </a:rPr>
              <a:t>19)</a:t>
            </a:r>
          </a:p>
          <a:p>
            <a:pPr marL="0" indent="0" algn="l">
              <a:buNone/>
            </a:pPr>
            <a:r>
              <a:rPr lang="cs-CZ" sz="2500" b="1" i="0" dirty="0" err="1">
                <a:effectLst/>
                <a:latin typeface="+mj-lt"/>
              </a:rPr>
              <a:t>Freedom</a:t>
            </a:r>
            <a:r>
              <a:rPr lang="cs-CZ" sz="2500" b="1" i="0" dirty="0">
                <a:effectLst/>
                <a:latin typeface="+mj-lt"/>
              </a:rPr>
              <a:t> </a:t>
            </a:r>
            <a:r>
              <a:rPr lang="cs-CZ" sz="2500" b="1" i="0" dirty="0" err="1">
                <a:effectLst/>
                <a:latin typeface="+mj-lt"/>
              </a:rPr>
              <a:t>of</a:t>
            </a:r>
            <a:r>
              <a:rPr lang="cs-CZ" sz="2500" b="1" i="0" dirty="0">
                <a:effectLst/>
                <a:latin typeface="+mj-lt"/>
              </a:rPr>
              <a:t> </a:t>
            </a:r>
            <a:r>
              <a:rPr lang="cs-CZ" sz="2500" b="1" i="0" dirty="0" err="1">
                <a:effectLst/>
                <a:latin typeface="+mj-lt"/>
              </a:rPr>
              <a:t>Peaceful</a:t>
            </a:r>
            <a:r>
              <a:rPr lang="cs-CZ" sz="2500" b="1" i="0" dirty="0">
                <a:effectLst/>
                <a:latin typeface="+mj-lt"/>
              </a:rPr>
              <a:t> </a:t>
            </a:r>
            <a:r>
              <a:rPr lang="cs-CZ" sz="2500" b="1" i="0" dirty="0" err="1">
                <a:effectLst/>
                <a:latin typeface="+mj-lt"/>
              </a:rPr>
              <a:t>Assembly</a:t>
            </a:r>
            <a:r>
              <a:rPr lang="cs-CZ" sz="2500" b="1" dirty="0">
                <a:latin typeface="+mj-lt"/>
              </a:rPr>
              <a:t> </a:t>
            </a:r>
            <a:r>
              <a:rPr lang="cs-CZ" sz="2500" dirty="0">
                <a:latin typeface="+mj-lt"/>
              </a:rPr>
              <a:t>(</a:t>
            </a:r>
            <a:r>
              <a:rPr lang="cs-CZ" sz="2500" i="0" dirty="0" err="1">
                <a:effectLst/>
                <a:latin typeface="+mj-lt"/>
              </a:rPr>
              <a:t>Article</a:t>
            </a:r>
            <a:r>
              <a:rPr lang="cs-CZ" sz="2500" i="0" dirty="0">
                <a:effectLst/>
                <a:latin typeface="+mj-lt"/>
              </a:rPr>
              <a:t> </a:t>
            </a:r>
            <a:r>
              <a:rPr lang="cs-CZ" sz="2500" b="0" i="0" dirty="0">
                <a:effectLst/>
                <a:latin typeface="+mj-lt"/>
              </a:rPr>
              <a:t>20)</a:t>
            </a:r>
          </a:p>
          <a:p>
            <a:pPr marL="0" indent="0" algn="l">
              <a:buNone/>
            </a:pPr>
            <a:r>
              <a:rPr lang="cs-CZ" sz="2500" b="1" i="0" dirty="0" err="1">
                <a:effectLst/>
                <a:latin typeface="+mj-lt"/>
              </a:rPr>
              <a:t>Freedom</a:t>
            </a:r>
            <a:r>
              <a:rPr lang="cs-CZ" sz="2500" b="1" i="0" dirty="0">
                <a:effectLst/>
                <a:latin typeface="+mj-lt"/>
              </a:rPr>
              <a:t> </a:t>
            </a:r>
            <a:r>
              <a:rPr lang="cs-CZ" sz="2500" b="1" i="0" dirty="0" err="1">
                <a:effectLst/>
                <a:latin typeface="+mj-lt"/>
              </a:rPr>
              <a:t>of</a:t>
            </a:r>
            <a:r>
              <a:rPr lang="cs-CZ" sz="2500" b="1" i="0" dirty="0">
                <a:effectLst/>
                <a:latin typeface="+mj-lt"/>
              </a:rPr>
              <a:t> </a:t>
            </a:r>
            <a:r>
              <a:rPr lang="cs-CZ" sz="2500" b="1" i="0" dirty="0" err="1">
                <a:effectLst/>
                <a:latin typeface="+mj-lt"/>
              </a:rPr>
              <a:t>Association</a:t>
            </a:r>
            <a:r>
              <a:rPr lang="cs-CZ" sz="2500" b="1" dirty="0">
                <a:latin typeface="+mj-lt"/>
              </a:rPr>
              <a:t> </a:t>
            </a:r>
            <a:r>
              <a:rPr lang="cs-CZ" sz="2500" dirty="0">
                <a:latin typeface="+mj-lt"/>
              </a:rPr>
              <a:t>(</a:t>
            </a:r>
            <a:r>
              <a:rPr lang="cs-CZ" sz="2500" i="0" dirty="0" err="1">
                <a:effectLst/>
                <a:latin typeface="+mj-lt"/>
              </a:rPr>
              <a:t>Article</a:t>
            </a:r>
            <a:r>
              <a:rPr lang="cs-CZ" sz="2500" i="0" dirty="0">
                <a:effectLst/>
                <a:latin typeface="+mj-lt"/>
              </a:rPr>
              <a:t> </a:t>
            </a:r>
            <a:r>
              <a:rPr lang="cs-CZ" sz="2500" b="0" i="0" dirty="0">
                <a:effectLst/>
                <a:latin typeface="+mj-lt"/>
              </a:rPr>
              <a:t>20)</a:t>
            </a:r>
          </a:p>
          <a:p>
            <a:pPr marL="0" indent="0" algn="l">
              <a:buNone/>
            </a:pPr>
            <a:r>
              <a:rPr lang="cs-CZ" sz="2500" b="1" dirty="0" err="1">
                <a:latin typeface="+mj-lt"/>
              </a:rPr>
              <a:t>Rights</a:t>
            </a:r>
            <a:r>
              <a:rPr lang="cs-CZ" sz="2500" b="1" dirty="0">
                <a:latin typeface="+mj-lt"/>
              </a:rPr>
              <a:t> to </a:t>
            </a:r>
            <a:r>
              <a:rPr lang="cs-CZ" sz="2500" b="1" dirty="0" err="1">
                <a:latin typeface="+mj-lt"/>
              </a:rPr>
              <a:t>participate</a:t>
            </a:r>
            <a:r>
              <a:rPr lang="cs-CZ" sz="2500" b="1" dirty="0">
                <a:latin typeface="+mj-lt"/>
              </a:rPr>
              <a:t> in </a:t>
            </a:r>
            <a:r>
              <a:rPr lang="cs-CZ" sz="2500" b="1" dirty="0" err="1">
                <a:latin typeface="+mj-lt"/>
              </a:rPr>
              <a:t>government</a:t>
            </a:r>
            <a:r>
              <a:rPr lang="cs-CZ" sz="2500" dirty="0">
                <a:latin typeface="+mj-lt"/>
              </a:rPr>
              <a:t> (</a:t>
            </a:r>
            <a:r>
              <a:rPr lang="cs-CZ" sz="2500" dirty="0" err="1">
                <a:latin typeface="+mj-lt"/>
              </a:rPr>
              <a:t>Article</a:t>
            </a:r>
            <a:r>
              <a:rPr lang="cs-CZ" sz="2500" dirty="0">
                <a:latin typeface="+mj-lt"/>
              </a:rPr>
              <a:t> 21)</a:t>
            </a:r>
            <a:endParaRPr lang="cs-CZ" sz="2500" b="0" i="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16953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25FCE3-FE28-363D-A261-2A9AF8FC9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UN HR </a:t>
            </a:r>
            <a:r>
              <a:rPr lang="cs-CZ" dirty="0" err="1"/>
              <a:t>mechanisms</a:t>
            </a:r>
            <a:br>
              <a:rPr lang="cs-CZ" dirty="0"/>
            </a:br>
            <a:r>
              <a:rPr lang="cs-CZ" sz="1700" dirty="0">
                <a:latin typeface="+mj-lt"/>
                <a:hlinkClick r:id="rId2"/>
              </a:rPr>
              <a:t>https://www.ohchr.org/en/instruments-and-mechanisms</a:t>
            </a:r>
            <a:r>
              <a:rPr lang="cs-CZ" sz="1700" dirty="0">
                <a:latin typeface="+mj-lt"/>
              </a:rPr>
              <a:t>  </a:t>
            </a:r>
            <a:br>
              <a:rPr lang="cs-CZ" dirty="0">
                <a:latin typeface="+mj-lt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6A36BF-88B8-6A80-9323-113B639C1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02297"/>
            <a:ext cx="10131425" cy="46461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>
              <a:latin typeface="+mj-lt"/>
            </a:endParaRPr>
          </a:p>
          <a:p>
            <a:pPr marL="0" indent="0">
              <a:buNone/>
            </a:pPr>
            <a:endParaRPr lang="cs-CZ" sz="3600" dirty="0">
              <a:latin typeface="+mj-lt"/>
            </a:endParaRPr>
          </a:p>
          <a:p>
            <a:pPr marL="0" indent="0">
              <a:buNone/>
            </a:pPr>
            <a:endParaRPr lang="cs-CZ" sz="1800" b="0" i="0" strike="noStrike" dirty="0">
              <a:effectLst/>
              <a:latin typeface="+mj-lt"/>
            </a:endParaRP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81960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E71B98-C8F2-CF99-3159-16356BA66E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DFF81-B571-4E85-96C8-88A6A961F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UN HR </a:t>
            </a:r>
            <a:r>
              <a:rPr lang="cs-CZ" dirty="0" err="1"/>
              <a:t>mechanisms</a:t>
            </a:r>
            <a:br>
              <a:rPr lang="cs-CZ" dirty="0"/>
            </a:br>
            <a:r>
              <a:rPr lang="cs-CZ" sz="1700" dirty="0">
                <a:latin typeface="+mj-lt"/>
                <a:hlinkClick r:id="rId2"/>
              </a:rPr>
              <a:t>https://www.ohchr.org/en/instruments-and-mechanisms</a:t>
            </a:r>
            <a:r>
              <a:rPr lang="cs-CZ" sz="1700" dirty="0">
                <a:latin typeface="+mj-lt"/>
              </a:rPr>
              <a:t>  </a:t>
            </a:r>
            <a:br>
              <a:rPr lang="cs-CZ" dirty="0">
                <a:latin typeface="+mj-lt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109980-3C8D-A14A-647A-D8DB38C56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02297"/>
            <a:ext cx="10131425" cy="464610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cs-CZ" sz="3600" dirty="0">
              <a:latin typeface="+mj-lt"/>
            </a:endParaRPr>
          </a:p>
          <a:p>
            <a:pPr marL="0" indent="0">
              <a:buNone/>
            </a:pPr>
            <a:endParaRPr lang="cs-CZ" sz="3600" dirty="0">
              <a:latin typeface="+mj-lt"/>
            </a:endParaRPr>
          </a:p>
          <a:p>
            <a:r>
              <a:rPr lang="cs-CZ" sz="3600" dirty="0" err="1">
                <a:latin typeface="+mj-lt"/>
              </a:rPr>
              <a:t>Decisions</a:t>
            </a:r>
            <a:r>
              <a:rPr lang="cs-CZ" sz="3600" dirty="0">
                <a:latin typeface="+mj-lt"/>
              </a:rPr>
              <a:t> by </a:t>
            </a:r>
            <a:r>
              <a:rPr lang="cs-CZ" sz="3600" dirty="0" err="1">
                <a:latin typeface="+mj-lt"/>
              </a:rPr>
              <a:t>the</a:t>
            </a:r>
            <a:r>
              <a:rPr lang="cs-CZ" sz="3600" dirty="0">
                <a:latin typeface="+mj-lt"/>
              </a:rPr>
              <a:t> UN HR </a:t>
            </a:r>
            <a:r>
              <a:rPr lang="cs-CZ" sz="3600" dirty="0" err="1">
                <a:latin typeface="+mj-lt"/>
              </a:rPr>
              <a:t>Committee</a:t>
            </a:r>
            <a:endParaRPr lang="cs-CZ" sz="3600" dirty="0">
              <a:latin typeface="+mj-lt"/>
            </a:endParaRPr>
          </a:p>
          <a:p>
            <a:pPr marL="0" indent="0">
              <a:buNone/>
            </a:pPr>
            <a:r>
              <a:rPr lang="en-GB" b="0" i="0" u="sng" strike="noStrike" dirty="0">
                <a:solidFill>
                  <a:srgbClr val="1155CC"/>
                </a:solidFill>
                <a:effectLst/>
                <a:latin typeface="+mj-lt"/>
                <a:hlinkClick r:id="rId3"/>
              </a:rPr>
              <a:t>https://www.ohchr.org/en/countries</a:t>
            </a:r>
            <a:r>
              <a:rPr lang="cs-CZ" b="0" i="0" u="sng" strike="noStrike" dirty="0">
                <a:solidFill>
                  <a:srgbClr val="1155CC"/>
                </a:solidFill>
                <a:effectLst/>
                <a:latin typeface="+mj-lt"/>
              </a:rPr>
              <a:t> </a:t>
            </a:r>
            <a:r>
              <a:rPr lang="cs-CZ" sz="3600" b="0" i="0" strike="noStrike" dirty="0">
                <a:effectLst/>
                <a:latin typeface="+mj-lt"/>
              </a:rPr>
              <a:t>- by country</a:t>
            </a:r>
          </a:p>
          <a:p>
            <a:endParaRPr lang="cs-CZ" sz="3600" dirty="0">
              <a:latin typeface="+mj-lt"/>
            </a:endParaRPr>
          </a:p>
          <a:p>
            <a:r>
              <a:rPr lang="cs-CZ" sz="3600" dirty="0">
                <a:latin typeface="+mj-lt"/>
              </a:rPr>
              <a:t>Universal </a:t>
            </a:r>
            <a:r>
              <a:rPr lang="cs-CZ" sz="3600" dirty="0" err="1">
                <a:latin typeface="+mj-lt"/>
              </a:rPr>
              <a:t>periodic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review</a:t>
            </a:r>
            <a:r>
              <a:rPr lang="cs-CZ" sz="3600" dirty="0">
                <a:latin typeface="+mj-lt"/>
              </a:rPr>
              <a:t> – UN HR </a:t>
            </a:r>
            <a:r>
              <a:rPr lang="cs-CZ" sz="3600" dirty="0" err="1">
                <a:latin typeface="+mj-lt"/>
              </a:rPr>
              <a:t>Council</a:t>
            </a:r>
            <a:endParaRPr lang="cs-CZ" sz="3600" dirty="0">
              <a:latin typeface="+mj-lt"/>
            </a:endParaRPr>
          </a:p>
          <a:p>
            <a:pPr marL="0" indent="0" rtl="0" fontAlgn="base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1800" b="0" i="0" u="sng" strike="noStrike" dirty="0">
                <a:solidFill>
                  <a:srgbClr val="1155CC"/>
                </a:solidFill>
                <a:effectLst/>
                <a:latin typeface="+mj-lt"/>
                <a:hlinkClick r:id="rId4"/>
              </a:rPr>
              <a:t>https://www.ohchr.org/en/hr-bodies/upr/documentation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+mj-lt"/>
              </a:rPr>
              <a:t> </a:t>
            </a:r>
            <a:r>
              <a:rPr lang="cs-CZ" sz="1800" b="0" i="0" strike="noStrike" dirty="0">
                <a:effectLst/>
                <a:latin typeface="+mj-lt"/>
              </a:rPr>
              <a:t>- by country</a:t>
            </a:r>
            <a:endParaRPr lang="cs-CZ" sz="3600" dirty="0">
              <a:latin typeface="+mj-lt"/>
            </a:endParaRPr>
          </a:p>
          <a:p>
            <a:pPr marL="0" indent="0">
              <a:buNone/>
            </a:pPr>
            <a:endParaRPr lang="cs-CZ" sz="3600" dirty="0">
              <a:latin typeface="+mj-lt"/>
            </a:endParaRPr>
          </a:p>
          <a:p>
            <a:r>
              <a:rPr lang="en-US" sz="3600" dirty="0">
                <a:latin typeface="+mj-lt"/>
              </a:rPr>
              <a:t>Special Rapporteur on the situation of human rights in Belarus</a:t>
            </a:r>
            <a:r>
              <a:rPr lang="cs-CZ" sz="3600" dirty="0">
                <a:latin typeface="+mj-lt"/>
              </a:rPr>
              <a:t> – </a:t>
            </a:r>
            <a:r>
              <a:rPr lang="cs-CZ" sz="3600" dirty="0" err="1">
                <a:latin typeface="+mj-lt"/>
              </a:rPr>
              <a:t>since</a:t>
            </a:r>
            <a:r>
              <a:rPr lang="cs-CZ" sz="3600" dirty="0">
                <a:latin typeface="+mj-lt"/>
              </a:rPr>
              <a:t> 2012</a:t>
            </a:r>
          </a:p>
          <a:p>
            <a:r>
              <a:rPr lang="en-US" sz="3600" dirty="0">
                <a:latin typeface="+mj-lt"/>
              </a:rPr>
              <a:t>U</a:t>
            </a:r>
            <a:r>
              <a:rPr lang="cs-CZ" sz="3600" dirty="0">
                <a:latin typeface="+mj-lt"/>
              </a:rPr>
              <a:t>N</a:t>
            </a:r>
            <a:r>
              <a:rPr lang="en-US" sz="3600" dirty="0">
                <a:latin typeface="+mj-lt"/>
              </a:rPr>
              <a:t> H</a:t>
            </a:r>
            <a:r>
              <a:rPr lang="cs-CZ" sz="3600" dirty="0">
                <a:latin typeface="+mj-lt"/>
              </a:rPr>
              <a:t>R</a:t>
            </a:r>
            <a:r>
              <a:rPr lang="en-US" sz="3600" dirty="0">
                <a:latin typeface="+mj-lt"/>
              </a:rPr>
              <a:t> Monitoring Mission in Ukraine</a:t>
            </a:r>
            <a:r>
              <a:rPr lang="cs-CZ" sz="3600" dirty="0">
                <a:latin typeface="+mj-lt"/>
              </a:rPr>
              <a:t> – </a:t>
            </a:r>
            <a:r>
              <a:rPr lang="cs-CZ" sz="3600" dirty="0" err="1">
                <a:latin typeface="+mj-lt"/>
              </a:rPr>
              <a:t>since</a:t>
            </a:r>
            <a:r>
              <a:rPr lang="cs-CZ" sz="3600" dirty="0">
                <a:latin typeface="+mj-lt"/>
              </a:rPr>
              <a:t> 2014</a:t>
            </a:r>
          </a:p>
          <a:p>
            <a:endParaRPr lang="cs-CZ" sz="3600" dirty="0">
              <a:latin typeface="+mj-lt"/>
            </a:endParaRPr>
          </a:p>
          <a:p>
            <a:r>
              <a:rPr lang="en-GB" sz="3600" dirty="0">
                <a:latin typeface="+mj-lt"/>
              </a:rPr>
              <a:t>Universal Human Rights Index (UHRI)</a:t>
            </a:r>
            <a:r>
              <a:rPr lang="cs-CZ" sz="3600" dirty="0">
                <a:latin typeface="+mj-lt"/>
              </a:rPr>
              <a:t> – database </a:t>
            </a:r>
            <a:endParaRPr lang="en-GB" sz="3600" dirty="0">
              <a:latin typeface="+mj-lt"/>
            </a:endParaRPr>
          </a:p>
          <a:p>
            <a:pPr marL="0" indent="0">
              <a:buNone/>
            </a:pPr>
            <a:r>
              <a:rPr lang="cs-CZ" sz="3600" dirty="0">
                <a:latin typeface="+mj-lt"/>
                <a:hlinkClick r:id="rId5"/>
              </a:rPr>
              <a:t>https://uhri.ohchr.org/en/</a:t>
            </a:r>
            <a:r>
              <a:rPr lang="cs-CZ" sz="3600" dirty="0">
                <a:latin typeface="+mj-lt"/>
              </a:rPr>
              <a:t> </a:t>
            </a:r>
          </a:p>
          <a:p>
            <a:endParaRPr lang="cs-CZ" sz="3600" dirty="0">
              <a:latin typeface="+mj-lt"/>
            </a:endParaRPr>
          </a:p>
          <a:p>
            <a:pPr marL="0" indent="0">
              <a:buNone/>
            </a:pPr>
            <a:endParaRPr lang="cs-CZ" sz="1800" b="0" i="0" strike="noStrike" dirty="0">
              <a:effectLst/>
              <a:latin typeface="+mj-lt"/>
            </a:endParaRP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09087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CA3765-5B4F-A5F5-28C4-A885445E6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</a:t>
            </a:r>
            <a:r>
              <a:rPr lang="cs-CZ" dirty="0" err="1"/>
              <a:t>of</a:t>
            </a:r>
            <a:r>
              <a:rPr lang="cs-CZ" dirty="0"/>
              <a:t> civil society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4B46AE-686E-C857-BECA-EC7CE9F09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7799645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3DFC4D-9BC4-CD37-0C17-45437737E2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BA6AE4-4297-6B00-8F8A-BBC975FAE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</a:t>
            </a:r>
            <a:r>
              <a:rPr lang="cs-CZ" dirty="0" err="1"/>
              <a:t>of</a:t>
            </a:r>
            <a:r>
              <a:rPr lang="cs-CZ" dirty="0"/>
              <a:t> civil society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BE4D4A-D87C-59B2-C631-990579627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600" dirty="0" err="1"/>
              <a:t>Contributing</a:t>
            </a:r>
            <a:r>
              <a:rPr lang="cs-CZ" sz="3600" dirty="0"/>
              <a:t> </a:t>
            </a:r>
            <a:r>
              <a:rPr lang="cs-CZ" sz="3600" dirty="0" err="1"/>
              <a:t>information</a:t>
            </a:r>
            <a:r>
              <a:rPr lang="cs-CZ" sz="3600" dirty="0"/>
              <a:t> </a:t>
            </a:r>
          </a:p>
          <a:p>
            <a:pPr lvl="1"/>
            <a:r>
              <a:rPr lang="cs-CZ" sz="3400" dirty="0" err="1"/>
              <a:t>national</a:t>
            </a:r>
            <a:r>
              <a:rPr lang="cs-CZ" sz="3400" dirty="0"/>
              <a:t> </a:t>
            </a:r>
            <a:r>
              <a:rPr lang="cs-CZ" sz="3400" dirty="0" err="1"/>
              <a:t>or</a:t>
            </a:r>
            <a:r>
              <a:rPr lang="cs-CZ" sz="3400" dirty="0"/>
              <a:t> </a:t>
            </a:r>
            <a:r>
              <a:rPr lang="cs-CZ" sz="3400" dirty="0" err="1"/>
              <a:t>shadow</a:t>
            </a:r>
            <a:r>
              <a:rPr lang="cs-CZ" sz="3400" dirty="0"/>
              <a:t> </a:t>
            </a:r>
            <a:r>
              <a:rPr lang="cs-CZ" sz="3400" dirty="0" err="1"/>
              <a:t>reports</a:t>
            </a:r>
            <a:endParaRPr lang="cs-CZ" sz="3400" dirty="0"/>
          </a:p>
          <a:p>
            <a:pPr lvl="1"/>
            <a:r>
              <a:rPr lang="cs-CZ" sz="3400" dirty="0" err="1"/>
              <a:t>meetings</a:t>
            </a:r>
            <a:r>
              <a:rPr lang="cs-CZ" sz="3400" dirty="0"/>
              <a:t> </a:t>
            </a:r>
            <a:r>
              <a:rPr lang="cs-CZ" sz="3400" dirty="0" err="1"/>
              <a:t>with</a:t>
            </a:r>
            <a:r>
              <a:rPr lang="cs-CZ" sz="3400" dirty="0"/>
              <a:t> UN </a:t>
            </a:r>
            <a:r>
              <a:rPr lang="cs-CZ" sz="3400" dirty="0" err="1"/>
              <a:t>experts</a:t>
            </a:r>
            <a:r>
              <a:rPr lang="cs-CZ" sz="3400" dirty="0"/>
              <a:t> and </a:t>
            </a:r>
            <a:r>
              <a:rPr lang="cs-CZ" sz="3400" dirty="0" err="1"/>
              <a:t>member</a:t>
            </a:r>
            <a:r>
              <a:rPr lang="cs-CZ" sz="3400" dirty="0"/>
              <a:t> </a:t>
            </a:r>
            <a:r>
              <a:rPr lang="cs-CZ" sz="3400" dirty="0" err="1"/>
              <a:t>states</a:t>
            </a:r>
            <a:endParaRPr lang="cs-CZ" sz="3400" dirty="0"/>
          </a:p>
          <a:p>
            <a:pPr lvl="1"/>
            <a:r>
              <a:rPr lang="cs-CZ" sz="3400" dirty="0" err="1"/>
              <a:t>side-events</a:t>
            </a:r>
            <a:endParaRPr lang="cs-CZ" sz="3400" dirty="0"/>
          </a:p>
          <a:p>
            <a:pPr lvl="1"/>
            <a:r>
              <a:rPr lang="cs-CZ" sz="3400" dirty="0" err="1"/>
              <a:t>submit</a:t>
            </a:r>
            <a:r>
              <a:rPr lang="cs-CZ" sz="3400" dirty="0"/>
              <a:t> </a:t>
            </a:r>
            <a:r>
              <a:rPr lang="cs-CZ" sz="3400" dirty="0" err="1"/>
              <a:t>allegations</a:t>
            </a:r>
            <a:r>
              <a:rPr lang="cs-CZ" sz="3400" dirty="0"/>
              <a:t> </a:t>
            </a:r>
            <a:r>
              <a:rPr lang="cs-CZ" sz="3400" dirty="0" err="1"/>
              <a:t>of</a:t>
            </a:r>
            <a:r>
              <a:rPr lang="cs-CZ" sz="3400" dirty="0"/>
              <a:t> </a:t>
            </a:r>
            <a:r>
              <a:rPr lang="cs-CZ" sz="3400" dirty="0" err="1"/>
              <a:t>human</a:t>
            </a:r>
            <a:r>
              <a:rPr lang="cs-CZ" sz="3400" dirty="0"/>
              <a:t> </a:t>
            </a:r>
            <a:r>
              <a:rPr lang="cs-CZ" sz="3400" dirty="0" err="1"/>
              <a:t>rights</a:t>
            </a:r>
            <a:r>
              <a:rPr lang="cs-CZ" sz="3400" dirty="0"/>
              <a:t> </a:t>
            </a:r>
            <a:r>
              <a:rPr lang="cs-CZ" sz="3400" dirty="0" err="1"/>
              <a:t>violations</a:t>
            </a:r>
            <a:endParaRPr lang="cs-CZ" sz="3400" dirty="0"/>
          </a:p>
          <a:p>
            <a:r>
              <a:rPr lang="cs-CZ" sz="3600" dirty="0" err="1"/>
              <a:t>Advocacy</a:t>
            </a:r>
            <a:r>
              <a:rPr lang="cs-CZ" sz="3600" dirty="0"/>
              <a:t> and </a:t>
            </a:r>
            <a:r>
              <a:rPr lang="cs-CZ" sz="3600" dirty="0" err="1"/>
              <a:t>awareness</a:t>
            </a:r>
            <a:endParaRPr lang="cs-CZ" sz="3600" dirty="0"/>
          </a:p>
          <a:p>
            <a:r>
              <a:rPr lang="cs-CZ" sz="3600" dirty="0"/>
              <a:t>Monitoring </a:t>
            </a:r>
            <a:r>
              <a:rPr lang="cs-CZ" sz="3600" dirty="0" err="1"/>
              <a:t>implementation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765241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36B9A-E6B1-FE23-2C66-1A960E0081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5ACFC-77CA-B342-E480-65B51ADC8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dirty="0"/>
              <a:t>EASTERN EUROPE	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00DA52-5A5B-18AC-3859-33B3867B5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ARMENIA, AZERBAIJAN AND GEORGIA ARE CONSIDERED TO BE EASTERN EUROPEAN COUNTRIES BOTH BY </a:t>
            </a:r>
          </a:p>
          <a:p>
            <a:pPr marL="0" indent="0" algn="ctr">
              <a:buNone/>
            </a:pPr>
            <a:r>
              <a:rPr lang="cs-CZ" sz="2800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- THE UN (CAN BE ELECTED TO UN HUMAN RIGHTS COUNCIL FOR EASTERN EUROPEAN REGION) AND</a:t>
            </a:r>
          </a:p>
          <a:p>
            <a:pPr marL="0" indent="0" algn="ctr">
              <a:buNone/>
            </a:pPr>
            <a:r>
              <a:rPr lang="cs-CZ" sz="2800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- THE EU (MEMBER OF EASTERN PARTNERSHIP INITIATIVE).</a:t>
            </a:r>
          </a:p>
        </p:txBody>
      </p:sp>
    </p:spTree>
    <p:extLst>
      <p:ext uri="{BB962C8B-B14F-4D97-AF65-F5344CB8AC3E}">
        <p14:creationId xmlns:p14="http://schemas.microsoft.com/office/powerpoint/2010/main" val="6992936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54557A-BE40-8537-E28D-2E67EAF2A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relevant</a:t>
            </a:r>
            <a:r>
              <a:rPr lang="cs-CZ" dirty="0"/>
              <a:t> (not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belarus</a:t>
            </a:r>
            <a:r>
              <a:rPr lang="cs-CZ" dirty="0"/>
              <a:t> and </a:t>
            </a:r>
            <a:r>
              <a:rPr lang="cs-CZ" dirty="0" err="1"/>
              <a:t>russia</a:t>
            </a:r>
            <a:r>
              <a:rPr lang="cs-CZ" dirty="0"/>
              <a:t>)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589CAC-A8C2-F165-24C0-9AE517C9E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 err="1"/>
              <a:t>Council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Europe</a:t>
            </a:r>
            <a:endParaRPr lang="cs-CZ" sz="2600" dirty="0"/>
          </a:p>
          <a:p>
            <a:endParaRPr lang="cs-CZ" sz="2600" dirty="0"/>
          </a:p>
          <a:p>
            <a:r>
              <a:rPr lang="cs-CZ" sz="2600" dirty="0" err="1"/>
              <a:t>European</a:t>
            </a:r>
            <a:r>
              <a:rPr lang="cs-CZ" sz="2600" dirty="0"/>
              <a:t> Covenant on </a:t>
            </a:r>
            <a:r>
              <a:rPr lang="cs-CZ" sz="2600" dirty="0" err="1"/>
              <a:t>Human</a:t>
            </a:r>
            <a:r>
              <a:rPr lang="cs-CZ" sz="2600" dirty="0"/>
              <a:t> </a:t>
            </a:r>
            <a:r>
              <a:rPr lang="cs-CZ" sz="2600" dirty="0" err="1"/>
              <a:t>Rights</a:t>
            </a:r>
            <a:endParaRPr lang="cs-CZ" sz="2600" dirty="0"/>
          </a:p>
          <a:p>
            <a:endParaRPr lang="cs-CZ" sz="2600" dirty="0"/>
          </a:p>
          <a:p>
            <a:r>
              <a:rPr lang="cs-CZ" sz="2600" dirty="0" err="1"/>
              <a:t>European</a:t>
            </a:r>
            <a:r>
              <a:rPr lang="cs-CZ" sz="2600" dirty="0"/>
              <a:t> </a:t>
            </a:r>
            <a:r>
              <a:rPr lang="cs-CZ" sz="2600" dirty="0" err="1"/>
              <a:t>Court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Human</a:t>
            </a:r>
            <a:r>
              <a:rPr lang="cs-CZ" sz="2600" dirty="0"/>
              <a:t> </a:t>
            </a:r>
            <a:r>
              <a:rPr lang="cs-CZ" sz="2600" dirty="0" err="1"/>
              <a:t>Rights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664675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38535-90BC-17A9-4CC3-BD7C1CA691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DBE96-DA1C-9B77-C121-0F8B2AC4A6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Civil society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49C122-C6A1-6ECE-92E0-A8E08E02AE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39105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0DF33B-1D8A-BDF3-B28B-171C4B0AF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Definition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F35009-5ECA-1AA6-5C4F-467B881B7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>
                <a:latin typeface="+mj-lt"/>
              </a:rPr>
              <a:t>o</a:t>
            </a:r>
            <a:r>
              <a:rPr lang="en-US" sz="3200" dirty="0" err="1">
                <a:latin typeface="+mj-lt"/>
              </a:rPr>
              <a:t>rganized</a:t>
            </a:r>
            <a:r>
              <a:rPr lang="en-US" sz="3200" dirty="0">
                <a:latin typeface="+mj-lt"/>
              </a:rPr>
              <a:t> groups and institutions </a:t>
            </a:r>
            <a:endParaRPr lang="cs-CZ" sz="3200" dirty="0">
              <a:latin typeface="+mj-lt"/>
            </a:endParaRPr>
          </a:p>
          <a:p>
            <a:r>
              <a:rPr lang="en-US" sz="3200" dirty="0">
                <a:latin typeface="+mj-lt"/>
              </a:rPr>
              <a:t>outside of the family, market and state</a:t>
            </a:r>
            <a:endParaRPr lang="cs-CZ" sz="3200" dirty="0">
              <a:latin typeface="+mj-lt"/>
            </a:endParaRPr>
          </a:p>
          <a:p>
            <a:r>
              <a:rPr lang="en-US" sz="3200" dirty="0">
                <a:latin typeface="+mj-lt"/>
              </a:rPr>
              <a:t>represent or advance particular interests, values or causes of </a:t>
            </a:r>
            <a:r>
              <a:rPr lang="cs-CZ" sz="3200" dirty="0" err="1">
                <a:latin typeface="+mj-lt"/>
              </a:rPr>
              <a:t>people</a:t>
            </a:r>
            <a:endParaRPr lang="cs-CZ" sz="3200" dirty="0">
              <a:latin typeface="+mj-lt"/>
            </a:endParaRPr>
          </a:p>
          <a:p>
            <a:r>
              <a:rPr lang="cs-CZ" sz="3200" dirty="0" err="1">
                <a:latin typeface="+mj-lt"/>
              </a:rPr>
              <a:t>some</a:t>
            </a:r>
            <a:r>
              <a:rPr lang="cs-CZ" sz="3200" dirty="0">
                <a:latin typeface="+mj-lt"/>
              </a:rPr>
              <a:t> </a:t>
            </a:r>
            <a:r>
              <a:rPr lang="cs-CZ" sz="3200" dirty="0" err="1">
                <a:latin typeface="+mj-lt"/>
              </a:rPr>
              <a:t>definitions</a:t>
            </a:r>
            <a:r>
              <a:rPr lang="cs-CZ" sz="3200" dirty="0">
                <a:latin typeface="+mj-lt"/>
              </a:rPr>
              <a:t>: </a:t>
            </a:r>
            <a:r>
              <a:rPr lang="en-US" sz="3200" dirty="0" err="1">
                <a:latin typeface="+mj-lt"/>
              </a:rPr>
              <a:t>promot</a:t>
            </a:r>
            <a:r>
              <a:rPr lang="cs-CZ" sz="3200" dirty="0">
                <a:latin typeface="+mj-lt"/>
              </a:rPr>
              <a:t>e</a:t>
            </a:r>
            <a:r>
              <a:rPr lang="en-US" sz="3200" dirty="0">
                <a:latin typeface="+mj-lt"/>
              </a:rPr>
              <a:t> the public good</a:t>
            </a:r>
            <a:endParaRPr lang="cs-CZ" sz="3200" dirty="0">
              <a:latin typeface="+mj-lt"/>
            </a:endParaRPr>
          </a:p>
          <a:p>
            <a:pPr marL="0" indent="0"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197212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48ACB-CD7B-CA6F-7B0F-06CD7B5C3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Václav Havel and civil society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11CFDD-E0EE-5452-FEAE-31241F093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+mj-lt"/>
                <a:hlinkClick r:id="rId2"/>
              </a:rPr>
              <a:t>https://www.vaclavhavel.cz/elearning/en/course/9</a:t>
            </a:r>
            <a:r>
              <a:rPr lang="cs-CZ" dirty="0">
                <a:latin typeface="+mj-lt"/>
              </a:rPr>
              <a:t> </a:t>
            </a:r>
          </a:p>
          <a:p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674575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97A1A5-9BEB-351B-E79E-9E6B327A4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rise of illiberal civil society in the former Soviet Union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511113-4693-2ACF-EBD0-7ACEBB0F7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1800" dirty="0">
              <a:solidFill>
                <a:srgbClr val="374151"/>
              </a:solidFill>
              <a:effectLst/>
              <a:latin typeface="+mj-lt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5713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920294-40CC-DE7B-27DE-2FF063C706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E35CC0-E8C3-60A0-F89D-7E749D57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rise of illiberal civil society in the former Soviet Union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B0FABF-347A-138A-B490-3CD1C8DA6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j-lt"/>
                <a:cs typeface="Times New Roman" panose="02020603050405020304" pitchFamily="18" charset="0"/>
              </a:rPr>
              <a:t>2018</a:t>
            </a:r>
          </a:p>
          <a:p>
            <a:r>
              <a:rPr lang="cs-CZ" dirty="0" err="1">
                <a:latin typeface="+mj-lt"/>
                <a:cs typeface="Times New Roman" panose="02020603050405020304" pitchFamily="18" charset="0"/>
              </a:rPr>
              <a:t>covers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Georgia, Armenia, Ukraine, Kyrgyzstan and Moldova</a:t>
            </a:r>
            <a:endParaRPr lang="cs-CZ" dirty="0">
              <a:latin typeface="+mj-lt"/>
              <a:cs typeface="Times New Roman" panose="02020603050405020304" pitchFamily="18" charset="0"/>
            </a:endParaRPr>
          </a:p>
          <a:p>
            <a:r>
              <a:rPr lang="en-US" dirty="0">
                <a:latin typeface="+mj-lt"/>
                <a:cs typeface="Times New Roman" panose="02020603050405020304" pitchFamily="18" charset="0"/>
              </a:rPr>
              <a:t>illiberal, anti-Western and socially conservative civil society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, anti-civil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rights</a:t>
            </a:r>
            <a:endParaRPr lang="cs-CZ" dirty="0">
              <a:latin typeface="+mj-lt"/>
              <a:cs typeface="Times New Roman" panose="02020603050405020304" pitchFamily="18" charset="0"/>
            </a:endParaRPr>
          </a:p>
          <a:p>
            <a:r>
              <a:rPr lang="cs-CZ" dirty="0" err="1">
                <a:latin typeface="+mj-lt"/>
                <a:cs typeface="Times New Roman" panose="02020603050405020304" pitchFamily="18" charset="0"/>
              </a:rPr>
              <a:t>Particularly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regarding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LGBTI rights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women‘s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role in society,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abortion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attitudes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toward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ethnic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religious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minorities</a:t>
            </a:r>
            <a:endParaRPr lang="cs-CZ" dirty="0">
              <a:latin typeface="+mj-lt"/>
              <a:cs typeface="Times New Roman" panose="02020603050405020304" pitchFamily="18" charset="0"/>
            </a:endParaRPr>
          </a:p>
          <a:p>
            <a:r>
              <a:rPr lang="cs-CZ" dirty="0" err="1">
                <a:latin typeface="+mj-lt"/>
                <a:cs typeface="Times New Roman" panose="02020603050405020304" pitchFamily="18" charset="0"/>
              </a:rPr>
              <a:t>linked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dominant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religious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organisations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political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factions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influence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over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state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resources</a:t>
            </a:r>
            <a:endParaRPr lang="cs-CZ" dirty="0">
              <a:latin typeface="+mj-lt"/>
              <a:cs typeface="Times New Roman" panose="02020603050405020304" pitchFamily="18" charset="0"/>
            </a:endParaRPr>
          </a:p>
          <a:p>
            <a:r>
              <a:rPr lang="en-US" dirty="0">
                <a:latin typeface="+mj-lt"/>
                <a:cs typeface="Times New Roman" panose="02020603050405020304" pitchFamily="18" charset="0"/>
              </a:rPr>
              <a:t>while some groups have direct or indirect contact with Russia, many do not and the primary drivers of such activity are to be found in the local societies</a:t>
            </a:r>
            <a:endParaRPr lang="cs-CZ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u="sng" dirty="0">
                <a:solidFill>
                  <a:srgbClr val="374151"/>
                </a:solidFill>
                <a:effectLst/>
                <a:latin typeface="+mj-lt"/>
                <a:ea typeface="Calibri" panose="020F0502020204030204" pitchFamily="34" charset="0"/>
                <a:cs typeface="Segoe UI" panose="020B0502040204020203" pitchFamily="34" charset="0"/>
                <a:hlinkClick r:id="rId2"/>
              </a:rPr>
              <a:t>https://fpc.org.uk/publications/the-rise-of-illiberal-civil-society-in-the-former-soviet-union/</a:t>
            </a:r>
            <a:r>
              <a:rPr lang="en-US" sz="1800" dirty="0">
                <a:solidFill>
                  <a:srgbClr val="374151"/>
                </a:solidFill>
                <a:effectLst/>
                <a:latin typeface="+mj-lt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endParaRPr lang="cs-CZ" sz="1800" dirty="0">
              <a:solidFill>
                <a:srgbClr val="374151"/>
              </a:solidFill>
              <a:effectLst/>
              <a:latin typeface="+mj-lt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640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B628C2-A9C4-B562-B539-84629EB3E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900" dirty="0">
                <a:latin typeface="+mj-lt"/>
                <a:cs typeface="Times New Roman" panose="02020603050405020304" pitchFamily="18" charset="0"/>
              </a:rPr>
              <a:t>2013 – Georgia – 17 IDAHO (</a:t>
            </a:r>
            <a:r>
              <a:rPr lang="cs-CZ" sz="2900" dirty="0" err="1">
                <a:latin typeface="+mj-lt"/>
                <a:cs typeface="Times New Roman" panose="02020603050405020304" pitchFamily="18" charset="0"/>
              </a:rPr>
              <a:t>today</a:t>
            </a:r>
            <a:r>
              <a:rPr lang="cs-CZ" sz="2900" dirty="0">
                <a:latin typeface="+mj-lt"/>
                <a:cs typeface="Times New Roman" panose="02020603050405020304" pitchFamily="18" charset="0"/>
              </a:rPr>
              <a:t> IDAHOBIT) </a:t>
            </a:r>
            <a:r>
              <a:rPr lang="cs-CZ" sz="2900" dirty="0" err="1">
                <a:latin typeface="+mj-lt"/>
                <a:cs typeface="Times New Roman" panose="02020603050405020304" pitchFamily="18" charset="0"/>
              </a:rPr>
              <a:t>activists</a:t>
            </a:r>
            <a:r>
              <a:rPr lang="cs-CZ" sz="2900" dirty="0">
                <a:latin typeface="+mj-lt"/>
                <a:cs typeface="Times New Roman" panose="02020603050405020304" pitchFamily="18" charset="0"/>
              </a:rPr>
              <a:t> x</a:t>
            </a:r>
            <a:br>
              <a:rPr lang="cs-CZ" sz="2900" dirty="0">
                <a:latin typeface="+mj-lt"/>
                <a:cs typeface="Times New Roman" panose="02020603050405020304" pitchFamily="18" charset="0"/>
              </a:rPr>
            </a:br>
            <a:r>
              <a:rPr lang="cs-CZ" sz="2900" dirty="0" err="1">
                <a:latin typeface="+mj-lt"/>
                <a:cs typeface="Times New Roman" panose="02020603050405020304" pitchFamily="18" charset="0"/>
              </a:rPr>
              <a:t>thousands</a:t>
            </a:r>
            <a:r>
              <a:rPr lang="cs-CZ" sz="29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900" dirty="0" err="1">
                <a:latin typeface="+mj-lt"/>
                <a:cs typeface="Times New Roman" panose="02020603050405020304" pitchFamily="18" charset="0"/>
              </a:rPr>
              <a:t>of</a:t>
            </a:r>
            <a:r>
              <a:rPr lang="cs-CZ" sz="29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900" dirty="0" err="1">
                <a:latin typeface="+mj-lt"/>
                <a:cs typeface="Times New Roman" panose="02020603050405020304" pitchFamily="18" charset="0"/>
              </a:rPr>
              <a:t>violent</a:t>
            </a:r>
            <a:r>
              <a:rPr lang="cs-CZ" sz="2900" dirty="0">
                <a:latin typeface="+mj-lt"/>
                <a:cs typeface="Times New Roman" panose="02020603050405020304" pitchFamily="18" charset="0"/>
              </a:rPr>
              <a:t> anti-gay </a:t>
            </a:r>
            <a:r>
              <a:rPr lang="cs-CZ" sz="2900" dirty="0" err="1">
                <a:latin typeface="+mj-lt"/>
                <a:cs typeface="Times New Roman" panose="02020603050405020304" pitchFamily="18" charset="0"/>
              </a:rPr>
              <a:t>activists</a:t>
            </a:r>
            <a:r>
              <a:rPr lang="cs-CZ" sz="2900" dirty="0">
                <a:latin typeface="+mj-lt"/>
                <a:cs typeface="Times New Roman" panose="02020603050405020304" pitchFamily="18" charset="0"/>
              </a:rPr>
              <a:t> and </a:t>
            </a:r>
            <a:r>
              <a:rPr lang="cs-CZ" sz="2900" dirty="0" err="1">
                <a:latin typeface="+mj-lt"/>
                <a:cs typeface="Times New Roman" panose="02020603050405020304" pitchFamily="18" charset="0"/>
              </a:rPr>
              <a:t>Orthodox</a:t>
            </a:r>
            <a:r>
              <a:rPr lang="cs-CZ" sz="29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900" dirty="0" err="1">
                <a:latin typeface="+mj-lt"/>
                <a:cs typeface="Times New Roman" panose="02020603050405020304" pitchFamily="18" charset="0"/>
              </a:rPr>
              <a:t>Church</a:t>
            </a:r>
            <a:r>
              <a:rPr lang="cs-CZ" sz="29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900" dirty="0" err="1">
                <a:latin typeface="+mj-lt"/>
                <a:cs typeface="Times New Roman" panose="02020603050405020304" pitchFamily="18" charset="0"/>
              </a:rPr>
              <a:t>representatives</a:t>
            </a:r>
            <a:br>
              <a:rPr lang="cs-CZ" dirty="0">
                <a:latin typeface="+mj-lt"/>
                <a:cs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1026" name="Picture 2" descr="IDAHO COMMITTEE CONDEMNS VIOLENCE AGAINST LGBT DEMONSTRATORS IN TBILISI,  GEORGIA. ~ may17.org">
            <a:extLst>
              <a:ext uri="{FF2B5EF4-FFF2-40B4-BE49-F238E27FC236}">
                <a16:creationId xmlns:a16="http://schemas.microsoft.com/office/drawing/2014/main" id="{FF3F3E70-E698-7761-3B72-F75C46551E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745" y="2299494"/>
            <a:ext cx="6047467" cy="3948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95893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C6F22D-1E48-CFC4-8DAE-4C78EDA08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Civil society consists of citizens who </a:t>
            </a:r>
            <a:r>
              <a:rPr lang="en-US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voluntarily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participate in the governance of </a:t>
            </a:r>
            <a:r>
              <a:rPr lang="en-US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public affairs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ARE YOU </a:t>
            </a:r>
            <a:r>
              <a:rPr lang="cs-CZ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active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77A536-1259-926B-1F84-5DFA13B53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65867"/>
            <a:ext cx="10131425" cy="399316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Are you a member of a party, trade/labor union, business/professional organization, rights advocacy organization, church/religious organization, sports/leisure club, cultural association, another voluntary association, or an online group related to your interests?</a:t>
            </a:r>
            <a:endParaRPr lang="cs-CZ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Have you taken part in a protest/demonstration/strike or social movement?</a:t>
            </a:r>
            <a:endParaRPr lang="cs-CZ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Have you ever volunteered?</a:t>
            </a:r>
            <a:endParaRPr lang="cs-CZ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Have you organized others around a common interest?</a:t>
            </a:r>
            <a:endParaRPr lang="cs-CZ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Have you signed a petition?</a:t>
            </a:r>
            <a:endParaRPr lang="cs-CZ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Have you donated money to a non-governmental organization or a social cause?</a:t>
            </a:r>
            <a:endParaRPr lang="cs-CZ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Have you shared information about a public issue on social media?</a:t>
            </a:r>
            <a:endParaRPr lang="cs-CZ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Have you contacted a politician or civil servant in respect to an issue you are concerned about?</a:t>
            </a:r>
            <a:endParaRPr lang="cs-CZ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815222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0E71C-937A-E0B4-EA44-5BD3885DF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NGO vs CSO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7EA75B-E4A1-44EF-2521-00B3DBCAF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0045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9124DB-82DB-E81B-3D31-8813AC0BD9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CF2BB-4708-C857-AE6F-6188A72C0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NGO vs CSO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11B3C7-8DF1-B872-988E-C40C406FF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600" dirty="0"/>
              <a:t>NGO – non-</a:t>
            </a:r>
            <a:r>
              <a:rPr lang="cs-CZ" sz="2600" dirty="0" err="1"/>
              <a:t>governmental</a:t>
            </a:r>
            <a:r>
              <a:rPr lang="cs-CZ" sz="2600" dirty="0"/>
              <a:t> </a:t>
            </a:r>
            <a:r>
              <a:rPr lang="cs-CZ" sz="2600" dirty="0" err="1"/>
              <a:t>organization</a:t>
            </a:r>
            <a:endParaRPr lang="cs-CZ" sz="2600" dirty="0"/>
          </a:p>
          <a:p>
            <a:endParaRPr lang="cs-CZ" sz="2600" dirty="0"/>
          </a:p>
          <a:p>
            <a:r>
              <a:rPr lang="cs-CZ" sz="2600" dirty="0"/>
              <a:t>CSO - </a:t>
            </a:r>
            <a:r>
              <a:rPr lang="en-GB" sz="2600" dirty="0"/>
              <a:t>include NGOs, </a:t>
            </a:r>
            <a:r>
              <a:rPr lang="cs-CZ" sz="2600" dirty="0"/>
              <a:t>but </a:t>
            </a:r>
            <a:r>
              <a:rPr lang="cs-CZ" sz="2600" dirty="0" err="1"/>
              <a:t>also</a:t>
            </a:r>
            <a:r>
              <a:rPr lang="cs-CZ" sz="2600" dirty="0"/>
              <a:t> </a:t>
            </a:r>
            <a:r>
              <a:rPr lang="en-GB" sz="2600" dirty="0"/>
              <a:t>professional associations, foundations, independent research institutes, community-based organizations, faith-based organizations, social movements, and </a:t>
            </a:r>
            <a:r>
              <a:rPr lang="en-GB" sz="2600" dirty="0" err="1"/>
              <a:t>labor</a:t>
            </a:r>
            <a:r>
              <a:rPr lang="en-GB" sz="2600" dirty="0"/>
              <a:t> unions.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2940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39FE88-38E9-1DE8-E3A9-D483557BC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dirty="0"/>
              <a:t>GOALS </a:t>
            </a:r>
            <a:r>
              <a:rPr lang="cs-CZ" sz="3000" dirty="0" err="1"/>
              <a:t>of</a:t>
            </a:r>
            <a:r>
              <a:rPr lang="cs-CZ" sz="3000" dirty="0"/>
              <a:t> </a:t>
            </a:r>
            <a:r>
              <a:rPr lang="cs-CZ" sz="3000" dirty="0" err="1"/>
              <a:t>the</a:t>
            </a:r>
            <a:r>
              <a:rPr lang="cs-CZ" sz="3000" dirty="0"/>
              <a:t> </a:t>
            </a:r>
            <a:r>
              <a:rPr lang="cs-CZ" sz="3000" dirty="0" err="1"/>
              <a:t>course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A4608E-7A8A-F6DF-0D46-20FA44FB0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500" dirty="0">
                <a:latin typeface="+mj-lt"/>
              </a:rPr>
              <a:t>reflect on HR and CS</a:t>
            </a:r>
          </a:p>
          <a:p>
            <a:r>
              <a:rPr lang="en-US" sz="2500" dirty="0">
                <a:latin typeface="+mj-lt"/>
              </a:rPr>
              <a:t>basic HR, HR documents and institutions</a:t>
            </a:r>
          </a:p>
          <a:p>
            <a:r>
              <a:rPr lang="en-US" sz="2500" dirty="0">
                <a:latin typeface="+mj-lt"/>
              </a:rPr>
              <a:t>civil society activities</a:t>
            </a:r>
          </a:p>
          <a:p>
            <a:r>
              <a:rPr lang="en-US" sz="2500" dirty="0">
                <a:latin typeface="+mj-lt"/>
              </a:rPr>
              <a:t>examples from the </a:t>
            </a:r>
            <a:r>
              <a:rPr lang="cs-CZ" sz="2500" dirty="0" err="1">
                <a:latin typeface="+mj-lt"/>
              </a:rPr>
              <a:t>our</a:t>
            </a:r>
            <a:r>
              <a:rPr lang="cs-CZ" sz="2500" dirty="0">
                <a:latin typeface="+mj-lt"/>
              </a:rPr>
              <a:t> region</a:t>
            </a:r>
            <a:r>
              <a:rPr lang="en-US" sz="2500" dirty="0">
                <a:latin typeface="+mj-lt"/>
              </a:rPr>
              <a:t> and from history </a:t>
            </a:r>
          </a:p>
          <a:p>
            <a:r>
              <a:rPr lang="cs-CZ" sz="2500" dirty="0" err="1">
                <a:latin typeface="+mj-lt"/>
              </a:rPr>
              <a:t>players</a:t>
            </a:r>
            <a:r>
              <a:rPr lang="en-US" sz="2500" dirty="0">
                <a:latin typeface="+mj-lt"/>
              </a:rPr>
              <a:t> promoting </a:t>
            </a:r>
            <a:r>
              <a:rPr lang="cs-CZ" sz="2500" dirty="0">
                <a:latin typeface="+mj-lt"/>
              </a:rPr>
              <a:t>HR </a:t>
            </a:r>
            <a:r>
              <a:rPr lang="en-US" sz="2500" dirty="0">
                <a:latin typeface="+mj-lt"/>
              </a:rPr>
              <a:t>in Eastern Europe</a:t>
            </a:r>
          </a:p>
          <a:p>
            <a:r>
              <a:rPr lang="en-US" sz="2500" dirty="0">
                <a:latin typeface="+mj-lt"/>
              </a:rPr>
              <a:t>threats to human rights defenders</a:t>
            </a:r>
          </a:p>
          <a:p>
            <a:r>
              <a:rPr lang="cs-CZ" sz="2500" dirty="0">
                <a:latin typeface="+mj-lt"/>
              </a:rPr>
              <a:t>y</a:t>
            </a:r>
            <a:r>
              <a:rPr lang="en-US" sz="2500" dirty="0">
                <a:latin typeface="+mj-lt"/>
              </a:rPr>
              <a:t>our own potential for civic engagement </a:t>
            </a:r>
          </a:p>
          <a:p>
            <a:r>
              <a:rPr lang="en-US" sz="2500" dirty="0">
                <a:latin typeface="+mj-lt"/>
              </a:rPr>
              <a:t>interpret the readings</a:t>
            </a:r>
            <a:endParaRPr lang="cs-CZ" sz="2500" dirty="0">
              <a:latin typeface="+mj-lt"/>
            </a:endParaRPr>
          </a:p>
          <a:p>
            <a:r>
              <a:rPr lang="cs-CZ" sz="2500" dirty="0" err="1">
                <a:latin typeface="+mj-lt"/>
              </a:rPr>
              <a:t>ask</a:t>
            </a:r>
            <a:r>
              <a:rPr lang="cs-CZ" sz="2500" dirty="0">
                <a:latin typeface="+mj-lt"/>
              </a:rPr>
              <a:t> </a:t>
            </a:r>
            <a:r>
              <a:rPr lang="cs-CZ" sz="2500" dirty="0" err="1">
                <a:latin typeface="+mj-lt"/>
              </a:rPr>
              <a:t>questions</a:t>
            </a:r>
            <a:endParaRPr lang="en-US" sz="2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16699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F8EACA-A1DB-055F-D586-542337FF9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SITUATION IN YOUR COUNTRY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C6C15A-3200-E439-6191-071AFEFE0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err="1">
                <a:latin typeface="+mj-lt"/>
              </a:rPr>
              <a:t>Can</a:t>
            </a:r>
            <a:r>
              <a:rPr lang="cs-CZ" sz="3200" dirty="0">
                <a:latin typeface="+mj-lt"/>
              </a:rPr>
              <a:t> </a:t>
            </a:r>
            <a:r>
              <a:rPr lang="cs-CZ" sz="3200" dirty="0" err="1">
                <a:latin typeface="+mj-lt"/>
              </a:rPr>
              <a:t>you</a:t>
            </a:r>
            <a:r>
              <a:rPr lang="cs-CZ" sz="3200" dirty="0">
                <a:latin typeface="+mj-lt"/>
              </a:rPr>
              <a:t> </a:t>
            </a:r>
            <a:r>
              <a:rPr lang="cs-CZ" sz="3200" dirty="0" err="1">
                <a:latin typeface="+mj-lt"/>
              </a:rPr>
              <a:t>tell</a:t>
            </a:r>
            <a:r>
              <a:rPr lang="cs-CZ" sz="3200" dirty="0">
                <a:latin typeface="+mj-lt"/>
              </a:rPr>
              <a:t> </a:t>
            </a:r>
            <a:r>
              <a:rPr lang="cs-CZ" sz="3200" dirty="0" err="1">
                <a:latin typeface="+mj-lt"/>
              </a:rPr>
              <a:t>us</a:t>
            </a:r>
            <a:r>
              <a:rPr lang="cs-CZ" sz="3200" dirty="0">
                <a:latin typeface="+mj-lt"/>
              </a:rPr>
              <a:t> </a:t>
            </a:r>
            <a:r>
              <a:rPr lang="cs-CZ" sz="3200" dirty="0" err="1">
                <a:latin typeface="+mj-lt"/>
              </a:rPr>
              <a:t>about</a:t>
            </a:r>
            <a:r>
              <a:rPr lang="cs-CZ" sz="3200" dirty="0">
                <a:latin typeface="+mj-lt"/>
              </a:rPr>
              <a:t> </a:t>
            </a:r>
            <a:r>
              <a:rPr lang="cs-CZ" sz="3200" dirty="0" err="1">
                <a:latin typeface="+mj-lt"/>
              </a:rPr>
              <a:t>one</a:t>
            </a:r>
            <a:r>
              <a:rPr lang="cs-CZ" sz="3200" dirty="0">
                <a:latin typeface="+mj-lt"/>
              </a:rPr>
              <a:t> </a:t>
            </a:r>
            <a:r>
              <a:rPr lang="cs-CZ" sz="3200" dirty="0" err="1">
                <a:latin typeface="+mj-lt"/>
              </a:rPr>
              <a:t>interesting</a:t>
            </a:r>
            <a:r>
              <a:rPr lang="cs-CZ" sz="3200" dirty="0">
                <a:latin typeface="+mj-lt"/>
              </a:rPr>
              <a:t> </a:t>
            </a:r>
            <a:r>
              <a:rPr lang="cs-CZ" sz="3200" dirty="0" err="1">
                <a:latin typeface="+mj-lt"/>
              </a:rPr>
              <a:t>fact</a:t>
            </a:r>
            <a:r>
              <a:rPr lang="cs-CZ" sz="3200" dirty="0">
                <a:latin typeface="+mj-lt"/>
              </a:rPr>
              <a:t> </a:t>
            </a:r>
            <a:r>
              <a:rPr lang="cs-CZ" sz="3200" dirty="0" err="1">
                <a:latin typeface="+mj-lt"/>
              </a:rPr>
              <a:t>concerning</a:t>
            </a:r>
            <a:r>
              <a:rPr lang="cs-CZ" sz="3200" dirty="0">
                <a:latin typeface="+mj-lt"/>
              </a:rPr>
              <a:t> civil society </a:t>
            </a:r>
            <a:r>
              <a:rPr lang="cs-CZ" sz="3200" dirty="0" err="1">
                <a:latin typeface="+mj-lt"/>
              </a:rPr>
              <a:t>or</a:t>
            </a:r>
            <a:r>
              <a:rPr lang="cs-CZ" sz="3200" dirty="0">
                <a:latin typeface="+mj-lt"/>
              </a:rPr>
              <a:t> </a:t>
            </a:r>
            <a:r>
              <a:rPr lang="cs-CZ" sz="3200" dirty="0" err="1">
                <a:latin typeface="+mj-lt"/>
              </a:rPr>
              <a:t>human</a:t>
            </a:r>
            <a:r>
              <a:rPr lang="cs-CZ" sz="3200" dirty="0">
                <a:latin typeface="+mj-lt"/>
              </a:rPr>
              <a:t> </a:t>
            </a:r>
            <a:r>
              <a:rPr lang="cs-CZ" sz="3200" dirty="0" err="1">
                <a:latin typeface="+mj-lt"/>
              </a:rPr>
              <a:t>rights</a:t>
            </a:r>
            <a:r>
              <a:rPr lang="cs-CZ" sz="3200" dirty="0">
                <a:latin typeface="+mj-lt"/>
              </a:rPr>
              <a:t> in </a:t>
            </a:r>
            <a:r>
              <a:rPr lang="cs-CZ" sz="3200" dirty="0" err="1">
                <a:latin typeface="+mj-lt"/>
              </a:rPr>
              <a:t>your</a:t>
            </a:r>
            <a:r>
              <a:rPr lang="cs-CZ" sz="3200" dirty="0">
                <a:latin typeface="+mj-lt"/>
              </a:rPr>
              <a:t> country? </a:t>
            </a:r>
          </a:p>
          <a:p>
            <a:pPr lvl="1"/>
            <a:r>
              <a:rPr lang="cs-CZ" sz="3000" dirty="0" err="1">
                <a:latin typeface="+mj-lt"/>
              </a:rPr>
              <a:t>Important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or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interesting</a:t>
            </a:r>
            <a:r>
              <a:rPr lang="cs-CZ" sz="3000" dirty="0">
                <a:latin typeface="+mj-lt"/>
              </a:rPr>
              <a:t> non-</a:t>
            </a:r>
            <a:r>
              <a:rPr lang="cs-CZ" sz="3000" dirty="0" err="1">
                <a:latin typeface="+mj-lt"/>
              </a:rPr>
              <a:t>governmental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organizations</a:t>
            </a:r>
            <a:r>
              <a:rPr lang="cs-CZ" sz="3000" dirty="0">
                <a:latin typeface="+mj-lt"/>
              </a:rPr>
              <a:t>?</a:t>
            </a:r>
          </a:p>
          <a:p>
            <a:pPr lvl="1"/>
            <a:r>
              <a:rPr lang="cs-CZ" sz="3000" dirty="0" err="1">
                <a:latin typeface="+mj-lt"/>
              </a:rPr>
              <a:t>Reasons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for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protests</a:t>
            </a:r>
            <a:r>
              <a:rPr lang="cs-CZ" sz="3000" dirty="0">
                <a:latin typeface="+mj-lt"/>
              </a:rPr>
              <a:t>?</a:t>
            </a:r>
          </a:p>
          <a:p>
            <a:pPr lvl="1"/>
            <a:r>
              <a:rPr lang="cs-CZ" sz="3000" dirty="0" err="1">
                <a:latin typeface="+mj-lt"/>
              </a:rPr>
              <a:t>Topics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the</a:t>
            </a:r>
            <a:r>
              <a:rPr lang="cs-CZ" sz="3000" dirty="0">
                <a:latin typeface="+mj-lt"/>
              </a:rPr>
              <a:t> civil society </a:t>
            </a:r>
            <a:r>
              <a:rPr lang="cs-CZ" sz="3000" dirty="0" err="1">
                <a:latin typeface="+mj-lt"/>
              </a:rPr>
              <a:t>mobilizes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itself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around</a:t>
            </a:r>
            <a:r>
              <a:rPr lang="cs-CZ" sz="3000" dirty="0">
                <a:latin typeface="+mj-lt"/>
              </a:rPr>
              <a:t>?</a:t>
            </a:r>
          </a:p>
          <a:p>
            <a:pPr lvl="1"/>
            <a:r>
              <a:rPr lang="cs-CZ" sz="3000" dirty="0" err="1">
                <a:latin typeface="+mj-lt"/>
              </a:rPr>
              <a:t>Human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rights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issues</a:t>
            </a:r>
            <a:r>
              <a:rPr lang="cs-CZ" sz="3000" dirty="0">
                <a:latin typeface="+mj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388333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CAC01-9714-5D1B-29E4-7F466062A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reflection</a:t>
            </a:r>
            <a:r>
              <a:rPr lang="cs-CZ" dirty="0"/>
              <a:t>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6F89C5-035C-6960-6F97-E2956DC1F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latin typeface="+mj-lt"/>
              </a:rPr>
              <a:t>Do </a:t>
            </a:r>
            <a:r>
              <a:rPr lang="cs-CZ" sz="3000" dirty="0" err="1">
                <a:latin typeface="+mj-lt"/>
              </a:rPr>
              <a:t>you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have</a:t>
            </a:r>
            <a:r>
              <a:rPr lang="cs-CZ" sz="3000" dirty="0">
                <a:latin typeface="+mj-lt"/>
              </a:rPr>
              <a:t> any </a:t>
            </a:r>
            <a:r>
              <a:rPr lang="cs-CZ" sz="3000" dirty="0" err="1">
                <a:latin typeface="+mj-lt"/>
              </a:rPr>
              <a:t>questions</a:t>
            </a:r>
            <a:r>
              <a:rPr lang="cs-CZ" sz="3000" dirty="0">
                <a:latin typeface="+mj-lt"/>
              </a:rPr>
              <a:t> on </a:t>
            </a:r>
            <a:r>
              <a:rPr lang="cs-CZ" sz="3000" dirty="0" err="1">
                <a:latin typeface="+mj-lt"/>
              </a:rPr>
              <a:t>your</a:t>
            </a:r>
            <a:r>
              <a:rPr lang="cs-CZ" sz="3000" dirty="0">
                <a:latin typeface="+mj-lt"/>
              </a:rPr>
              <a:t> mind </a:t>
            </a:r>
            <a:r>
              <a:rPr lang="cs-CZ" sz="3000" dirty="0" err="1">
                <a:latin typeface="+mj-lt"/>
              </a:rPr>
              <a:t>right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now</a:t>
            </a:r>
            <a:r>
              <a:rPr lang="cs-CZ" sz="3000" dirty="0">
                <a:latin typeface="+mj-lt"/>
              </a:rPr>
              <a:t>?</a:t>
            </a:r>
          </a:p>
          <a:p>
            <a:endParaRPr lang="cs-CZ" sz="3000" dirty="0">
              <a:latin typeface="+mj-lt"/>
            </a:endParaRPr>
          </a:p>
          <a:p>
            <a:r>
              <a:rPr lang="cs-CZ" sz="3000" dirty="0" err="1">
                <a:latin typeface="+mj-lt"/>
              </a:rPr>
              <a:t>How</a:t>
            </a:r>
            <a:r>
              <a:rPr lang="cs-CZ" sz="3000" dirty="0">
                <a:latin typeface="+mj-lt"/>
              </a:rPr>
              <a:t> do </a:t>
            </a:r>
            <a:r>
              <a:rPr lang="cs-CZ" sz="3000" dirty="0" err="1">
                <a:latin typeface="+mj-lt"/>
              </a:rPr>
              <a:t>you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feel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after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today‘s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class</a:t>
            </a:r>
            <a:r>
              <a:rPr lang="cs-CZ" sz="3000" dirty="0">
                <a:latin typeface="+mj-lt"/>
              </a:rPr>
              <a:t>? </a:t>
            </a:r>
            <a:r>
              <a:rPr lang="cs-CZ" sz="3000" dirty="0" err="1">
                <a:latin typeface="+mj-lt"/>
              </a:rPr>
              <a:t>One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word</a:t>
            </a:r>
            <a:endParaRPr lang="cs-CZ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016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7DBB4D-5782-6194-E81B-5866DFA821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773F09-FF0D-2230-5423-767A792C1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dirty="0" err="1"/>
              <a:t>Format</a:t>
            </a:r>
            <a:r>
              <a:rPr lang="cs-CZ" sz="3000" dirty="0"/>
              <a:t> </a:t>
            </a:r>
            <a:r>
              <a:rPr lang="cs-CZ" sz="3000" dirty="0" err="1"/>
              <a:t>of</a:t>
            </a:r>
            <a:r>
              <a:rPr lang="cs-CZ" sz="3000" dirty="0"/>
              <a:t> </a:t>
            </a:r>
            <a:r>
              <a:rPr lang="cs-CZ" sz="3000" dirty="0" err="1"/>
              <a:t>the</a:t>
            </a:r>
            <a:r>
              <a:rPr lang="cs-CZ" sz="3000" dirty="0"/>
              <a:t> </a:t>
            </a:r>
            <a:r>
              <a:rPr lang="cs-CZ" sz="3000" dirty="0" err="1"/>
              <a:t>course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7FC2BF-50A1-38A3-B2F5-B3EE7080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500" dirty="0">
                <a:latin typeface="+mj-lt"/>
              </a:rPr>
              <a:t>Preparation at home</a:t>
            </a:r>
          </a:p>
          <a:p>
            <a:pPr marL="0" indent="0">
              <a:buNone/>
            </a:pPr>
            <a:r>
              <a:rPr lang="en-US" sz="1500" dirty="0">
                <a:latin typeface="+mj-lt"/>
                <a:hlinkClick r:id="rId2"/>
              </a:rPr>
              <a:t>https://is.muni.cz/auth/predmet/phil/jaro2024/CORE099</a:t>
            </a:r>
            <a:r>
              <a:rPr lang="en-US" sz="1500" dirty="0">
                <a:latin typeface="+mj-lt"/>
              </a:rPr>
              <a:t> </a:t>
            </a:r>
            <a:r>
              <a:rPr lang="en-US" sz="2500" dirty="0">
                <a:latin typeface="+mj-lt"/>
              </a:rPr>
              <a:t>- Study materials - Interactive Syllabus</a:t>
            </a:r>
          </a:p>
          <a:p>
            <a:pPr marL="0" indent="0">
              <a:buNone/>
            </a:pPr>
            <a:endParaRPr lang="en-US" sz="2500" dirty="0">
              <a:latin typeface="+mj-lt"/>
            </a:endParaRPr>
          </a:p>
          <a:p>
            <a:r>
              <a:rPr lang="en-US" sz="2500" dirty="0">
                <a:latin typeface="+mj-lt"/>
              </a:rPr>
              <a:t>Quiz in class</a:t>
            </a:r>
            <a:r>
              <a:rPr lang="cs-CZ" sz="2500" dirty="0">
                <a:latin typeface="+mj-lt"/>
              </a:rPr>
              <a:t> </a:t>
            </a:r>
            <a:r>
              <a:rPr lang="cs-CZ" sz="2500" dirty="0" err="1">
                <a:latin typeface="+mj-lt"/>
              </a:rPr>
              <a:t>every</a:t>
            </a:r>
            <a:r>
              <a:rPr lang="cs-CZ" sz="2500" dirty="0">
                <a:latin typeface="+mj-lt"/>
              </a:rPr>
              <a:t> </a:t>
            </a:r>
            <a:r>
              <a:rPr lang="cs-CZ" sz="2500" dirty="0" err="1">
                <a:latin typeface="+mj-lt"/>
              </a:rPr>
              <a:t>week</a:t>
            </a:r>
            <a:r>
              <a:rPr lang="cs-CZ" sz="2500" dirty="0">
                <a:latin typeface="+mj-lt"/>
              </a:rPr>
              <a:t> (not </a:t>
            </a:r>
            <a:r>
              <a:rPr lang="cs-CZ" sz="2500" dirty="0" err="1">
                <a:latin typeface="+mj-lt"/>
              </a:rPr>
              <a:t>graded</a:t>
            </a:r>
            <a:r>
              <a:rPr lang="cs-CZ" sz="2500" dirty="0">
                <a:latin typeface="+mj-lt"/>
              </a:rPr>
              <a:t>)</a:t>
            </a:r>
            <a:endParaRPr lang="en-US" sz="2500" dirty="0">
              <a:latin typeface="+mj-lt"/>
            </a:endParaRPr>
          </a:p>
          <a:p>
            <a:endParaRPr lang="en-US" sz="2500" dirty="0">
              <a:latin typeface="+mj-lt"/>
            </a:endParaRPr>
          </a:p>
          <a:p>
            <a:r>
              <a:rPr lang="en-US" sz="2500" dirty="0">
                <a:latin typeface="+mj-lt"/>
              </a:rPr>
              <a:t>Discussion with a guest</a:t>
            </a:r>
          </a:p>
          <a:p>
            <a:endParaRPr lang="en-US" sz="2500" dirty="0">
              <a:latin typeface="+mj-lt"/>
            </a:endParaRPr>
          </a:p>
          <a:p>
            <a:r>
              <a:rPr lang="en-US" sz="2500" dirty="0">
                <a:latin typeface="+mj-lt"/>
              </a:rPr>
              <a:t>Reflection</a:t>
            </a:r>
          </a:p>
        </p:txBody>
      </p:sp>
    </p:spTree>
    <p:extLst>
      <p:ext uri="{BB962C8B-B14F-4D97-AF65-F5344CB8AC3E}">
        <p14:creationId xmlns:p14="http://schemas.microsoft.com/office/powerpoint/2010/main" val="172054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4B215-A754-4C9A-2545-6D3057761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dirty="0" err="1"/>
              <a:t>aSSESSMENT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499E91-18D2-C3DD-BF05-5B0C31B4A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+mj-lt"/>
              </a:rPr>
              <a:t>ENGAGEMENT WITH A MINIMUM OF 9 TOPICS </a:t>
            </a:r>
          </a:p>
          <a:p>
            <a:pPr marL="457200" lvl="1" indent="0">
              <a:buNone/>
            </a:pPr>
            <a:r>
              <a:rPr lang="cs-CZ" sz="2000" dirty="0">
                <a:latin typeface="+mj-lt"/>
              </a:rPr>
              <a:t>(</a:t>
            </a:r>
            <a:r>
              <a:rPr lang="cs-CZ" sz="2000" dirty="0" err="1">
                <a:latin typeface="+mj-lt"/>
              </a:rPr>
              <a:t>either</a:t>
            </a:r>
            <a:r>
              <a:rPr lang="cs-CZ" sz="2000" dirty="0">
                <a:latin typeface="+mj-lt"/>
              </a:rPr>
              <a:t> presence in </a:t>
            </a:r>
            <a:r>
              <a:rPr lang="cs-CZ" sz="2000" dirty="0" err="1">
                <a:latin typeface="+mj-lt"/>
              </a:rPr>
              <a:t>class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or</a:t>
            </a:r>
            <a:r>
              <a:rPr lang="cs-CZ" sz="2000" dirty="0">
                <a:latin typeface="+mj-lt"/>
              </a:rPr>
              <a:t> a </a:t>
            </a:r>
            <a:r>
              <a:rPr lang="cs-CZ" sz="2000" dirty="0" err="1">
                <a:latin typeface="+mj-lt"/>
              </a:rPr>
              <a:t>short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written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reflection</a:t>
            </a:r>
            <a:r>
              <a:rPr lang="cs-CZ" sz="2000" dirty="0">
                <a:latin typeface="+mj-lt"/>
              </a:rPr>
              <a:t> on </a:t>
            </a:r>
            <a:r>
              <a:rPr lang="cs-CZ" sz="2000" dirty="0" err="1">
                <a:latin typeface="+mj-lt"/>
              </a:rPr>
              <a:t>home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preparation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materials</a:t>
            </a:r>
            <a:r>
              <a:rPr lang="cs-CZ" sz="2000" dirty="0">
                <a:latin typeface="+mj-lt"/>
              </a:rPr>
              <a:t> – to </a:t>
            </a:r>
            <a:r>
              <a:rPr lang="cs-CZ" sz="2000" dirty="0" err="1">
                <a:latin typeface="+mj-lt"/>
              </a:rPr>
              <a:t>be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sent</a:t>
            </a:r>
            <a:r>
              <a:rPr lang="cs-CZ" sz="2000" dirty="0">
                <a:latin typeface="+mj-lt"/>
              </a:rPr>
              <a:t> to </a:t>
            </a:r>
            <a:r>
              <a:rPr lang="cs-CZ" sz="2000" dirty="0" err="1">
                <a:latin typeface="+mj-lt"/>
              </a:rPr>
              <a:t>the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teacher</a:t>
            </a:r>
            <a:r>
              <a:rPr lang="cs-CZ" sz="2000" dirty="0">
                <a:latin typeface="+mj-lt"/>
              </a:rPr>
              <a:t> by email by May 9, max. 350 </a:t>
            </a:r>
            <a:r>
              <a:rPr lang="cs-CZ" sz="2000" dirty="0" err="1">
                <a:latin typeface="+mj-lt"/>
              </a:rPr>
              <a:t>words</a:t>
            </a:r>
            <a:r>
              <a:rPr lang="cs-CZ" sz="2000" dirty="0">
                <a:latin typeface="+mj-lt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+mj-lt"/>
              </a:rPr>
              <a:t>SHORT WRITTEN ANALYSIS – </a:t>
            </a:r>
            <a:r>
              <a:rPr lang="cs-CZ" sz="2000" dirty="0" err="1">
                <a:latin typeface="+mj-lt"/>
              </a:rPr>
              <a:t>during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reading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week</a:t>
            </a:r>
            <a:r>
              <a:rPr lang="cs-CZ" sz="2000" dirty="0">
                <a:latin typeface="+mj-lt"/>
              </a:rPr>
              <a:t>, on </a:t>
            </a:r>
            <a:r>
              <a:rPr lang="cs-CZ" sz="2000" dirty="0" err="1">
                <a:latin typeface="+mj-lt"/>
              </a:rPr>
              <a:t>human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rights</a:t>
            </a:r>
            <a:r>
              <a:rPr lang="cs-CZ" sz="2000" dirty="0">
                <a:latin typeface="+mj-lt"/>
              </a:rPr>
              <a:t> and/</a:t>
            </a:r>
            <a:r>
              <a:rPr lang="cs-CZ" sz="2000" dirty="0" err="1">
                <a:latin typeface="+mj-lt"/>
              </a:rPr>
              <a:t>or</a:t>
            </a:r>
            <a:r>
              <a:rPr lang="cs-CZ" sz="2000" dirty="0">
                <a:latin typeface="+mj-lt"/>
              </a:rPr>
              <a:t> civil society in </a:t>
            </a:r>
            <a:r>
              <a:rPr lang="cs-CZ" sz="2000" dirty="0" err="1">
                <a:latin typeface="+mj-lt"/>
              </a:rPr>
              <a:t>our</a:t>
            </a:r>
            <a:r>
              <a:rPr lang="cs-CZ" sz="2000" dirty="0">
                <a:latin typeface="+mj-lt"/>
              </a:rPr>
              <a:t> region </a:t>
            </a:r>
            <a:r>
              <a:rPr lang="cs-CZ" sz="2000" dirty="0" err="1">
                <a:latin typeface="+mj-lt"/>
              </a:rPr>
              <a:t>or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elsewhere</a:t>
            </a:r>
            <a:r>
              <a:rPr lang="cs-CZ" sz="2000" dirty="0">
                <a:latin typeface="+mj-lt"/>
              </a:rPr>
              <a:t> in </a:t>
            </a:r>
            <a:r>
              <a:rPr lang="cs-CZ" sz="2000" dirty="0" err="1">
                <a:latin typeface="+mj-lt"/>
              </a:rPr>
              <a:t>the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world</a:t>
            </a:r>
            <a:r>
              <a:rPr lang="cs-CZ" sz="2000" dirty="0">
                <a:latin typeface="+mj-lt"/>
              </a:rPr>
              <a:t>, show </a:t>
            </a:r>
            <a:r>
              <a:rPr lang="cs-CZ" sz="2000" dirty="0" err="1">
                <a:latin typeface="+mj-lt"/>
              </a:rPr>
              <a:t>us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what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you‘re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interested</a:t>
            </a:r>
            <a:r>
              <a:rPr lang="cs-CZ" sz="2000" dirty="0">
                <a:latin typeface="+mj-lt"/>
              </a:rPr>
              <a:t> in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+mj-lt"/>
              </a:rPr>
              <a:t>OPEN-BOOK TEST – </a:t>
            </a:r>
            <a:r>
              <a:rPr lang="cs-CZ" sz="2000" dirty="0" err="1">
                <a:latin typeface="+mj-lt"/>
              </a:rPr>
              <a:t>at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home</a:t>
            </a:r>
            <a:r>
              <a:rPr lang="cs-CZ" sz="2000" dirty="0">
                <a:latin typeface="+mj-lt"/>
              </a:rPr>
              <a:t> May 10-May 16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+mj-lt"/>
              </a:rPr>
              <a:t>QOLLOQUIUM - TIMOTHY SNYDER: ON TYRANNY (</a:t>
            </a:r>
            <a:r>
              <a:rPr lang="cs-CZ" sz="2000" dirty="0" err="1">
                <a:latin typeface="+mj-lt"/>
              </a:rPr>
              <a:t>the</a:t>
            </a:r>
            <a:r>
              <a:rPr lang="cs-CZ" sz="2000" dirty="0">
                <a:latin typeface="+mj-lt"/>
              </a:rPr>
              <a:t> university </a:t>
            </a:r>
            <a:r>
              <a:rPr lang="cs-CZ" sz="2000" dirty="0" err="1">
                <a:latin typeface="+mj-lt"/>
              </a:rPr>
              <a:t>library</a:t>
            </a:r>
            <a:r>
              <a:rPr lang="cs-CZ" sz="2000" dirty="0">
                <a:latin typeface="+mj-lt"/>
              </a:rPr>
              <a:t> has limited </a:t>
            </a:r>
            <a:r>
              <a:rPr lang="cs-CZ" sz="2000" dirty="0" err="1">
                <a:latin typeface="+mj-lt"/>
              </a:rPr>
              <a:t>copies</a:t>
            </a:r>
            <a:r>
              <a:rPr lang="cs-CZ" sz="2000" dirty="0">
                <a:latin typeface="+mj-lt"/>
              </a:rPr>
              <a:t>, so </a:t>
            </a:r>
            <a:r>
              <a:rPr lang="cs-CZ" sz="2000" dirty="0" err="1">
                <a:latin typeface="+mj-lt"/>
              </a:rPr>
              <a:t>it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is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recommended</a:t>
            </a:r>
            <a:r>
              <a:rPr lang="cs-CZ" sz="2000" dirty="0">
                <a:latin typeface="+mj-lt"/>
              </a:rPr>
              <a:t> to </a:t>
            </a:r>
            <a:r>
              <a:rPr lang="cs-CZ" sz="2000" dirty="0" err="1">
                <a:latin typeface="+mj-lt"/>
              </a:rPr>
              <a:t>purchase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the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book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or</a:t>
            </a:r>
            <a:r>
              <a:rPr lang="cs-CZ" sz="2000" dirty="0">
                <a:latin typeface="+mj-lt"/>
              </a:rPr>
              <a:t> make </a:t>
            </a:r>
            <a:r>
              <a:rPr lang="cs-CZ" sz="2000" dirty="0" err="1">
                <a:latin typeface="+mj-lt"/>
              </a:rPr>
              <a:t>copies</a:t>
            </a:r>
            <a:r>
              <a:rPr lang="cs-CZ" sz="2000" dirty="0">
                <a:latin typeface="+mj-lt"/>
              </a:rPr>
              <a:t> in </a:t>
            </a:r>
            <a:r>
              <a:rPr lang="cs-CZ" sz="2000" dirty="0" err="1">
                <a:latin typeface="+mj-lt"/>
              </a:rPr>
              <a:t>advance</a:t>
            </a:r>
            <a:r>
              <a:rPr lang="cs-CZ" sz="2000" dirty="0">
                <a:latin typeface="+mj-lt"/>
              </a:rPr>
              <a:t>. </a:t>
            </a:r>
            <a:r>
              <a:rPr lang="cs-CZ" sz="2000" dirty="0" err="1">
                <a:latin typeface="+mj-lt"/>
              </a:rPr>
              <a:t>You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can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order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it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for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example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from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this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great</a:t>
            </a:r>
            <a:r>
              <a:rPr lang="cs-CZ" sz="2000" dirty="0">
                <a:latin typeface="+mj-lt"/>
              </a:rPr>
              <a:t> Brno </a:t>
            </a:r>
            <a:r>
              <a:rPr lang="cs-CZ" sz="2000" dirty="0" err="1">
                <a:latin typeface="+mj-lt"/>
              </a:rPr>
              <a:t>bookstore</a:t>
            </a:r>
            <a:r>
              <a:rPr lang="cs-CZ" sz="2000" dirty="0">
                <a:latin typeface="+mj-lt"/>
              </a:rPr>
              <a:t> - </a:t>
            </a:r>
            <a:r>
              <a:rPr lang="cs-CZ" sz="2000" dirty="0" err="1">
                <a:latin typeface="+mj-lt"/>
              </a:rPr>
              <a:t>Book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Therapy</a:t>
            </a:r>
            <a:r>
              <a:rPr lang="cs-CZ" sz="2000" dirty="0">
                <a:latin typeface="+mj-lt"/>
              </a:rPr>
              <a:t>. </a:t>
            </a:r>
            <a:r>
              <a:rPr lang="cs-CZ" sz="2000" dirty="0" err="1">
                <a:latin typeface="+mj-lt"/>
              </a:rPr>
              <a:t>There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is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also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an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illustrated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version</a:t>
            </a:r>
            <a:r>
              <a:rPr lang="cs-CZ" sz="2000" dirty="0">
                <a:latin typeface="+mj-lt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99929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B6E44-42B9-692A-7999-1E18C1246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dirty="0"/>
              <a:t>WORKLOAD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498BF3-6201-1A73-D251-4DC836CFA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287" y="1873619"/>
            <a:ext cx="10131425" cy="3649133"/>
          </a:xfrm>
        </p:spPr>
        <p:txBody>
          <a:bodyPr>
            <a:normAutofit fontScale="85000" lnSpcReduction="10000"/>
          </a:bodyPr>
          <a:lstStyle/>
          <a:p>
            <a:pPr marL="0" indent="0" rtl="0"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3000" b="1" i="0" u="none" strike="noStrike" dirty="0">
                <a:effectLst/>
                <a:latin typeface="+mj-lt"/>
              </a:rPr>
              <a:t>3 CREDITS</a:t>
            </a:r>
          </a:p>
          <a:p>
            <a:pPr marL="0" indent="0" rtl="0">
              <a:spcBef>
                <a:spcPts val="0"/>
              </a:spcBef>
              <a:spcAft>
                <a:spcPts val="800"/>
              </a:spcAft>
              <a:buNone/>
            </a:pPr>
            <a:endParaRPr lang="cs-CZ" sz="3000" b="1" i="0" u="none" strike="noStrike" dirty="0">
              <a:effectLst/>
              <a:latin typeface="+mj-lt"/>
            </a:endParaRPr>
          </a:p>
          <a:p>
            <a:pPr marL="0" indent="0" rtl="0"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3000" b="1" i="0" u="none" strike="noStrike" dirty="0">
                <a:effectLst/>
                <a:latin typeface="+mj-lt"/>
              </a:rPr>
              <a:t>1 CREDIT = 30 HOURS OF WORK PER SEMESTER</a:t>
            </a:r>
          </a:p>
          <a:p>
            <a:pPr marL="0" indent="0" rtl="0">
              <a:spcBef>
                <a:spcPts val="0"/>
              </a:spcBef>
              <a:spcAft>
                <a:spcPts val="800"/>
              </a:spcAft>
              <a:buNone/>
            </a:pPr>
            <a:endParaRPr lang="cs-CZ" sz="3000" b="0" dirty="0">
              <a:effectLst/>
              <a:latin typeface="+mj-lt"/>
            </a:endParaRP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cs-CZ" sz="3000" b="0" i="0" u="none" strike="noStrike" dirty="0">
                <a:effectLst/>
                <a:latin typeface="+mj-lt"/>
              </a:rPr>
              <a:t>1 CREDIT – </a:t>
            </a:r>
            <a:r>
              <a:rPr lang="cs-CZ" sz="3000" dirty="0">
                <a:latin typeface="+mj-lt"/>
              </a:rPr>
              <a:t>LECTURES AND/OR WRITTEN REFLECTION OF HOME ASSIGNMENTS</a:t>
            </a: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cs-CZ" sz="3000" b="0" i="0" u="none" strike="noStrike" dirty="0">
                <a:effectLst/>
                <a:latin typeface="+mj-lt"/>
              </a:rPr>
              <a:t>1 CREDIT – </a:t>
            </a:r>
            <a:r>
              <a:rPr lang="cs-CZ" sz="3000" dirty="0">
                <a:latin typeface="+mj-lt"/>
              </a:rPr>
              <a:t>AT-HOME PREPARATION – 3 HRS WEEKLY</a:t>
            </a: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cs-CZ" sz="3000" b="0" i="0" u="none" strike="noStrike" dirty="0">
                <a:effectLst/>
                <a:latin typeface="+mj-lt"/>
              </a:rPr>
              <a:t>1 CREDIT – SHORT WRITTEN ANALYSIS, OPEN-BOOK TEST, COLLOQUIM</a:t>
            </a:r>
            <a:endParaRPr lang="cs-CZ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933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A77AE0-E59C-8141-2C01-B56C25D4B5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498298-5852-3F94-3F04-82EA93ED6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83765"/>
            <a:ext cx="10131425" cy="1456267"/>
          </a:xfrm>
        </p:spPr>
        <p:txBody>
          <a:bodyPr>
            <a:normAutofit/>
          </a:bodyPr>
          <a:lstStyle/>
          <a:p>
            <a:pPr algn="ctr"/>
            <a:r>
              <a:rPr lang="cs-CZ" sz="2500" dirty="0">
                <a:latin typeface="Calibri" panose="020F0502020204030204" pitchFamily="34" charset="0"/>
                <a:cs typeface="Times New Roman" panose="02020603050405020304" pitchFamily="18" charset="0"/>
              </a:rPr>
              <a:t>INTRODUCTION OF THE TEACHER</a:t>
            </a:r>
            <a:endParaRPr lang="cs-CZ" sz="25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9D9218-F490-498C-B90C-192DDAE86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287" y="1840063"/>
            <a:ext cx="10131425" cy="364913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English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and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Russian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Studies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Faculty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of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arts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muni</a:t>
            </a:r>
            <a:endParaRPr lang="cs-CZ" sz="3000" cap="all" dirty="0">
              <a:ln w="3175" cmpd="sng">
                <a:noFill/>
              </a:ln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Work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for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human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rights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organizations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200" dirty="0">
                <a:latin typeface="+mj-lt"/>
              </a:rPr>
              <a:t>- </a:t>
            </a:r>
            <a:r>
              <a:rPr lang="cs-CZ" sz="2200" dirty="0" err="1">
                <a:latin typeface="+mj-lt"/>
              </a:rPr>
              <a:t>People</a:t>
            </a:r>
            <a:r>
              <a:rPr lang="cs-CZ" sz="2200" dirty="0">
                <a:latin typeface="+mj-lt"/>
              </a:rPr>
              <a:t> in </a:t>
            </a:r>
            <a:r>
              <a:rPr lang="cs-CZ" sz="2200" dirty="0" err="1">
                <a:latin typeface="+mj-lt"/>
              </a:rPr>
              <a:t>Need</a:t>
            </a:r>
            <a:r>
              <a:rPr lang="cs-CZ" sz="2200" dirty="0">
                <a:latin typeface="+mj-lt"/>
              </a:rPr>
              <a:t> – </a:t>
            </a:r>
            <a:r>
              <a:rPr lang="cs-CZ" sz="2200" dirty="0" err="1">
                <a:latin typeface="+mj-lt"/>
              </a:rPr>
              <a:t>covered</a:t>
            </a:r>
            <a:r>
              <a:rPr lang="cs-CZ" sz="2200" dirty="0">
                <a:latin typeface="+mj-lt"/>
              </a:rPr>
              <a:t> </a:t>
            </a:r>
            <a:r>
              <a:rPr lang="cs-CZ" sz="2200" dirty="0" err="1">
                <a:latin typeface="+mj-lt"/>
              </a:rPr>
              <a:t>Ukraine</a:t>
            </a:r>
            <a:r>
              <a:rPr lang="cs-CZ" sz="2200" dirty="0">
                <a:latin typeface="+mj-lt"/>
              </a:rPr>
              <a:t> and </a:t>
            </a:r>
            <a:r>
              <a:rPr lang="cs-CZ" sz="2200" dirty="0" err="1">
                <a:latin typeface="+mj-lt"/>
              </a:rPr>
              <a:t>Belarus</a:t>
            </a:r>
            <a:endParaRPr lang="cs-CZ" sz="2200" dirty="0">
              <a:latin typeface="+mj-lt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cs-CZ" sz="2200" dirty="0">
                <a:latin typeface="+mj-lt"/>
              </a:rPr>
              <a:t>- </a:t>
            </a:r>
            <a:r>
              <a:rPr lang="cs-CZ" sz="2200" dirty="0" err="1">
                <a:latin typeface="+mj-lt"/>
              </a:rPr>
              <a:t>Civic</a:t>
            </a:r>
            <a:r>
              <a:rPr lang="cs-CZ" sz="2200" dirty="0">
                <a:latin typeface="+mj-lt"/>
              </a:rPr>
              <a:t> </a:t>
            </a:r>
            <a:r>
              <a:rPr lang="cs-CZ" sz="2200" dirty="0" err="1">
                <a:latin typeface="+mj-lt"/>
              </a:rPr>
              <a:t>Belarus</a:t>
            </a:r>
            <a:endParaRPr lang="cs-CZ" sz="2200" dirty="0">
              <a:latin typeface="+mj-lt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cs-CZ" sz="2200" dirty="0">
                <a:latin typeface="+mj-lt"/>
              </a:rPr>
              <a:t>- </a:t>
            </a:r>
            <a:r>
              <a:rPr lang="cs-CZ" sz="2200" dirty="0" err="1">
                <a:latin typeface="+mj-lt"/>
              </a:rPr>
              <a:t>Human</a:t>
            </a:r>
            <a:r>
              <a:rPr lang="cs-CZ" sz="2200" dirty="0">
                <a:latin typeface="+mj-lt"/>
              </a:rPr>
              <a:t> </a:t>
            </a:r>
            <a:r>
              <a:rPr lang="cs-CZ" sz="2200" dirty="0" err="1">
                <a:latin typeface="+mj-lt"/>
              </a:rPr>
              <a:t>Rights</a:t>
            </a:r>
            <a:r>
              <a:rPr lang="cs-CZ" sz="2200" dirty="0">
                <a:latin typeface="+mj-lt"/>
              </a:rPr>
              <a:t> House </a:t>
            </a:r>
            <a:r>
              <a:rPr lang="cs-CZ" sz="2200" dirty="0" err="1">
                <a:latin typeface="+mj-lt"/>
              </a:rPr>
              <a:t>Foundation</a:t>
            </a:r>
            <a:r>
              <a:rPr lang="cs-CZ" sz="2200" dirty="0">
                <a:latin typeface="+mj-lt"/>
              </a:rPr>
              <a:t> – a </a:t>
            </a:r>
            <a:r>
              <a:rPr lang="cs-CZ" sz="2200" dirty="0" err="1">
                <a:latin typeface="+mj-lt"/>
              </a:rPr>
              <a:t>Norwegian</a:t>
            </a:r>
            <a:r>
              <a:rPr lang="cs-CZ" sz="2200" dirty="0">
                <a:latin typeface="+mj-lt"/>
              </a:rPr>
              <a:t> </a:t>
            </a:r>
            <a:r>
              <a:rPr lang="cs-CZ" sz="2200" dirty="0" err="1">
                <a:latin typeface="+mj-lt"/>
              </a:rPr>
              <a:t>organization</a:t>
            </a:r>
            <a:r>
              <a:rPr lang="cs-CZ" sz="2200" dirty="0">
                <a:latin typeface="+mj-lt"/>
              </a:rPr>
              <a:t> – </a:t>
            </a:r>
            <a:r>
              <a:rPr lang="cs-CZ" sz="2200" dirty="0" err="1">
                <a:latin typeface="+mj-lt"/>
              </a:rPr>
              <a:t>lived</a:t>
            </a:r>
            <a:r>
              <a:rPr lang="cs-CZ" sz="2200" dirty="0">
                <a:latin typeface="+mj-lt"/>
              </a:rPr>
              <a:t> in Tbilisi, Georgia and </a:t>
            </a:r>
            <a:r>
              <a:rPr lang="cs-CZ" sz="2200" dirty="0" err="1">
                <a:latin typeface="+mj-lt"/>
              </a:rPr>
              <a:t>covered</a:t>
            </a:r>
            <a:r>
              <a:rPr lang="cs-CZ" sz="2200" dirty="0">
                <a:latin typeface="+mj-lt"/>
              </a:rPr>
              <a:t> </a:t>
            </a:r>
            <a:r>
              <a:rPr lang="cs-CZ" sz="2200" dirty="0" err="1">
                <a:latin typeface="+mj-lt"/>
              </a:rPr>
              <a:t>mainly</a:t>
            </a:r>
            <a:r>
              <a:rPr lang="cs-CZ" sz="2200" dirty="0">
                <a:latin typeface="+mj-lt"/>
              </a:rPr>
              <a:t> </a:t>
            </a:r>
            <a:r>
              <a:rPr lang="cs-CZ" sz="2200" dirty="0" err="1">
                <a:latin typeface="+mj-lt"/>
              </a:rPr>
              <a:t>Azerbaijan</a:t>
            </a:r>
            <a:r>
              <a:rPr lang="cs-CZ" sz="2200" dirty="0">
                <a:latin typeface="+mj-lt"/>
              </a:rPr>
              <a:t> and </a:t>
            </a:r>
            <a:r>
              <a:rPr lang="cs-CZ" sz="2200" dirty="0" err="1">
                <a:latin typeface="+mj-lt"/>
              </a:rPr>
              <a:t>Armenia</a:t>
            </a:r>
            <a:endParaRPr lang="cs-CZ" sz="2200" dirty="0">
              <a:latin typeface="+mj-lt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Teaching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English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to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human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rights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defenders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from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eastern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europe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and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central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asia</a:t>
            </a:r>
            <a:endParaRPr lang="cs-CZ" sz="3000" cap="all" dirty="0">
              <a:ln w="3175" cmpd="sng">
                <a:noFill/>
              </a:ln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030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8FDB80-CE0F-85D7-B642-67166E31B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i</a:t>
            </a:r>
            <a:r>
              <a:rPr lang="en-US" sz="25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ntroduction</a:t>
            </a:r>
            <a:r>
              <a:rPr lang="en-US" sz="2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of students</a:t>
            </a:r>
            <a:endParaRPr lang="cs-CZ"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D0B811-7BF5-78F9-4E70-0F6022310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cs-CZ" sz="36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1. </a:t>
            </a:r>
            <a:r>
              <a:rPr lang="en-US" sz="36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Where are you from and/or what do you study?</a:t>
            </a:r>
            <a:endParaRPr lang="cs-CZ" sz="36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36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6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2. </a:t>
            </a:r>
            <a:r>
              <a:rPr lang="en-US" sz="36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Why are you interested in Eastern Europe </a:t>
            </a:r>
            <a:r>
              <a:rPr lang="cs-CZ" sz="36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and/</a:t>
            </a:r>
            <a:r>
              <a:rPr lang="en-US" sz="36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or human rights and civil society?</a:t>
            </a:r>
            <a:endParaRPr lang="cs-CZ" sz="36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endParaRPr 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299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TM03457452[[fn=Nebe]]</Template>
  <TotalTime>19</TotalTime>
  <Words>1560</Words>
  <Application>Microsoft Office PowerPoint</Application>
  <PresentationFormat>Širokoúhlá obrazovka</PresentationFormat>
  <Paragraphs>223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Calibri Light</vt:lpstr>
      <vt:lpstr>Roboto</vt:lpstr>
      <vt:lpstr>Nebe</vt:lpstr>
      <vt:lpstr>INTRODUCTORY CLASS</vt:lpstr>
      <vt:lpstr>Main question of the course</vt:lpstr>
      <vt:lpstr>EASTERN EUROPE ?</vt:lpstr>
      <vt:lpstr>GOALS of the course</vt:lpstr>
      <vt:lpstr>Format of the course</vt:lpstr>
      <vt:lpstr>aSSESSMENT</vt:lpstr>
      <vt:lpstr>WORKLOAD</vt:lpstr>
      <vt:lpstr>INTRODUCTION OF THE TEACHER</vt:lpstr>
      <vt:lpstr>introduction of students</vt:lpstr>
      <vt:lpstr>OUR REGION</vt:lpstr>
      <vt:lpstr>When did the Soviet Union dissolve?</vt:lpstr>
      <vt:lpstr>When did the Soviet Union dissolve?</vt:lpstr>
      <vt:lpstr>Connect the numbers  with the names of countries and territories</vt:lpstr>
      <vt:lpstr>Connect the numbers  with the names of countries and territories</vt:lpstr>
      <vt:lpstr>HUMAN RIGHTS</vt:lpstr>
      <vt:lpstr>Definition</vt:lpstr>
      <vt:lpstr>PURPOSE</vt:lpstr>
      <vt:lpstr>Questions for you:</vt:lpstr>
      <vt:lpstr>Prezentace aplikace PowerPoint</vt:lpstr>
      <vt:lpstr>Which of our countries/territories are not members of the United nations?</vt:lpstr>
      <vt:lpstr>Which of our countries/territories are not members of the United nations?</vt:lpstr>
      <vt:lpstr>Categories of rights</vt:lpstr>
      <vt:lpstr>Categories of rights</vt:lpstr>
      <vt:lpstr>Two international covenants  Legally Binding if ratified</vt:lpstr>
      <vt:lpstr>We are going to mention</vt:lpstr>
      <vt:lpstr>UN HR mechanisms https://www.ohchr.org/en/instruments-and-mechanisms   </vt:lpstr>
      <vt:lpstr>UN HR mechanisms https://www.ohchr.org/en/instruments-and-mechanisms   </vt:lpstr>
      <vt:lpstr>Role of civil society</vt:lpstr>
      <vt:lpstr>Role of civil society</vt:lpstr>
      <vt:lpstr>Also relevant (not for belarus and russia) </vt:lpstr>
      <vt:lpstr>Civil society</vt:lpstr>
      <vt:lpstr>Definition</vt:lpstr>
      <vt:lpstr>Václav Havel and civil society</vt:lpstr>
      <vt:lpstr>The rise of illiberal civil society in the former Soviet Union </vt:lpstr>
      <vt:lpstr>The rise of illiberal civil society in the former Soviet Union </vt:lpstr>
      <vt:lpstr>2013 – Georgia – 17 IDAHO (today IDAHOBIT) activists x thousands of violent anti-gay activists and Orthodox Church representatives </vt:lpstr>
      <vt:lpstr>Civil society consists of citizens who voluntarily participate in the governance of public affairs. ARE YOU active?</vt:lpstr>
      <vt:lpstr>NGO vs CSO</vt:lpstr>
      <vt:lpstr>NGO vs CSO</vt:lpstr>
      <vt:lpstr>SITUATION IN YOUR COUNTRY</vt:lpstr>
      <vt:lpstr>Final reflection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 society consists of citizens who voluntarily participate in the governance of public affairs. Are you an active citizen?</dc:title>
  <dc:creator>Katerina Spacova</dc:creator>
  <cp:lastModifiedBy>Katerina Spacova</cp:lastModifiedBy>
  <cp:revision>18</cp:revision>
  <dcterms:created xsi:type="dcterms:W3CDTF">2023-02-22T15:53:45Z</dcterms:created>
  <dcterms:modified xsi:type="dcterms:W3CDTF">2024-02-23T08:47:51Z</dcterms:modified>
</cp:coreProperties>
</file>