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57" r:id="rId4"/>
    <p:sldId id="266" r:id="rId5"/>
    <p:sldId id="258" r:id="rId6"/>
    <p:sldId id="259" r:id="rId7"/>
    <p:sldId id="260" r:id="rId8"/>
    <p:sldId id="263" r:id="rId9"/>
    <p:sldId id="267" r:id="rId10"/>
    <p:sldId id="261" r:id="rId11"/>
    <p:sldId id="268"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0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cs-CZ"/>
              <a:t>Kliknutím lze upravit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cs-CZ"/>
              <a:t>Kliknutím lze upravit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46C117F-5CCF-4837-BE5F-2B92066CAFAF}" type="datetimeFigureOut">
              <a:rPr lang="en-US" dirty="0"/>
              <a:t>4/1/2024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cs-CZ"/>
              <a:t>Kliknutím lze upravit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84EB90BD-B6CE-46B7-997F-7313B992CCDC}" type="datetimeFigureOut">
              <a:rPr lang="en-US" dirty="0"/>
              <a:t>4/1/2024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cs-CZ"/>
              <a:t>Kliknutím lze upravit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CDB9D11F-B188-461D-B23F-39381795C052}" type="datetimeFigureOut">
              <a:rPr lang="en-US" dirty="0"/>
              <a:t>4/1/2024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cs-CZ"/>
              <a:t>Kliknutím lze upravit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52E6D8D9-55A2-4063-B0F3-121F44549695}" type="datetimeFigureOut">
              <a:rPr lang="en-US" dirty="0"/>
              <a:t>4/1/2024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cs-CZ"/>
              <a:t>Kliknutím lze upravit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D4B24536-994D-4021-A283-9F449C0DB509}" type="datetimeFigureOut">
              <a:rPr lang="en-US" dirty="0"/>
              <a:t>4/1/2024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cs-CZ"/>
              <a:t>Kliknutím lze upravit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3CBBBB78-C96F-47B7-AB17-D852CA960AC9}" type="datetimeFigureOut">
              <a:rPr lang="en-US" dirty="0"/>
              <a:t>4/1/2024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4/1/2024</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cs-CZ"/>
              <a:t>Kliknutím lze upravit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30578ACC-22D6-47C1-A373-4FD133E34F3C}" type="datetimeFigureOut">
              <a:rPr lang="en-US" dirty="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4/1/2024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cs-CZ"/>
              <a:t>Kliknutím lze upravit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80322" y="3030008"/>
            <a:ext cx="4698355" cy="2906179"/>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594123" y="3030008"/>
            <a:ext cx="4700059" cy="2906179"/>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4/1/2024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4/1/2024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4/1/2024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E331444B-B92B-4E27-8C94-BB93EAF5CB18}" type="datetimeFigureOut">
              <a:rPr lang="en-US" dirty="0"/>
              <a:t>4/1/2024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cs-CZ"/>
              <a:t>Kliknutím lze upravit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363EFA5E-FA76-400D-B3DC-F0BA90E6D107}" type="datetimeFigureOut">
              <a:rPr lang="en-US" dirty="0"/>
              <a:t>4/1/2024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4/1/2024</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rsf.org/en/inde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rsf.org/en/index-methodologie-2022?year=2022&amp;data_type=genera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rferl.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understandingwar.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649D66-30FB-54EB-D22D-9928A000A4D1}"/>
              </a:ext>
            </a:extLst>
          </p:cNvPr>
          <p:cNvSpPr>
            <a:spLocks noGrp="1"/>
          </p:cNvSpPr>
          <p:nvPr>
            <p:ph type="ctrTitle"/>
          </p:nvPr>
        </p:nvSpPr>
        <p:spPr/>
        <p:txBody>
          <a:bodyPr/>
          <a:lstStyle/>
          <a:p>
            <a:r>
              <a:rPr lang="cs-CZ" dirty="0"/>
              <a:t>MEDIA</a:t>
            </a:r>
          </a:p>
        </p:txBody>
      </p:sp>
      <p:sp>
        <p:nvSpPr>
          <p:cNvPr id="3" name="Podnadpis 2">
            <a:extLst>
              <a:ext uri="{FF2B5EF4-FFF2-40B4-BE49-F238E27FC236}">
                <a16:creationId xmlns:a16="http://schemas.microsoft.com/office/drawing/2014/main" id="{E7A9354D-7FDD-504A-B278-18E5E327CF51}"/>
              </a:ext>
            </a:extLst>
          </p:cNvPr>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995501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D0E5EB-AC1F-D3E2-3AE2-93A1F0D79627}"/>
              </a:ext>
            </a:extLst>
          </p:cNvPr>
          <p:cNvSpPr>
            <a:spLocks noGrp="1"/>
          </p:cNvSpPr>
          <p:nvPr>
            <p:ph type="title"/>
          </p:nvPr>
        </p:nvSpPr>
        <p:spPr/>
        <p:txBody>
          <a:bodyPr/>
          <a:lstStyle/>
          <a:p>
            <a:r>
              <a:rPr lang="cs-CZ" dirty="0" err="1"/>
              <a:t>Our</a:t>
            </a:r>
            <a:r>
              <a:rPr lang="cs-CZ" dirty="0"/>
              <a:t> </a:t>
            </a:r>
            <a:r>
              <a:rPr lang="cs-CZ" dirty="0" err="1"/>
              <a:t>guest</a:t>
            </a:r>
            <a:r>
              <a:rPr lang="cs-CZ" dirty="0"/>
              <a:t>				</a:t>
            </a:r>
          </a:p>
        </p:txBody>
      </p:sp>
      <p:sp>
        <p:nvSpPr>
          <p:cNvPr id="3" name="Zástupný obsah 2">
            <a:extLst>
              <a:ext uri="{FF2B5EF4-FFF2-40B4-BE49-F238E27FC236}">
                <a16:creationId xmlns:a16="http://schemas.microsoft.com/office/drawing/2014/main" id="{FD88AC66-1D7B-6F35-271E-7368CF3EFC0D}"/>
              </a:ext>
            </a:extLst>
          </p:cNvPr>
          <p:cNvSpPr>
            <a:spLocks noGrp="1"/>
          </p:cNvSpPr>
          <p:nvPr>
            <p:ph idx="1"/>
          </p:nvPr>
        </p:nvSpPr>
        <p:spPr/>
        <p:txBody>
          <a:bodyPr/>
          <a:lstStyle/>
          <a:p>
            <a:pPr marL="0" indent="0">
              <a:buNone/>
            </a:pPr>
            <a:endParaRPr lang="cs-CZ" dirty="0"/>
          </a:p>
          <a:p>
            <a:pPr marL="0" indent="0">
              <a:buNone/>
            </a:pPr>
            <a:r>
              <a:rPr lang="cs-CZ" sz="3400" dirty="0"/>
              <a:t>Vojtěch Boháč – </a:t>
            </a:r>
            <a:r>
              <a:rPr lang="en-GB" sz="3400" dirty="0"/>
              <a:t>journalist, editor-in-chief, and co-founder of the online magazine VOXPOT</a:t>
            </a:r>
            <a:endParaRPr lang="cs-CZ" sz="3400" dirty="0"/>
          </a:p>
        </p:txBody>
      </p:sp>
    </p:spTree>
    <p:extLst>
      <p:ext uri="{BB962C8B-B14F-4D97-AF65-F5344CB8AC3E}">
        <p14:creationId xmlns:p14="http://schemas.microsoft.com/office/powerpoint/2010/main" val="2063852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EF79A5F3-3B5F-0EF2-5AEE-A0C72334BA9E}"/>
              </a:ext>
            </a:extLst>
          </p:cNvPr>
          <p:cNvSpPr>
            <a:spLocks noGrp="1"/>
          </p:cNvSpPr>
          <p:nvPr>
            <p:ph type="title"/>
          </p:nvPr>
        </p:nvSpPr>
        <p:spPr/>
        <p:txBody>
          <a:bodyPr/>
          <a:lstStyle/>
          <a:p>
            <a:r>
              <a:rPr lang="cs-CZ" dirty="0" err="1"/>
              <a:t>Reflection</a:t>
            </a:r>
            <a:endParaRPr lang="cs-CZ" dirty="0"/>
          </a:p>
        </p:txBody>
      </p:sp>
      <p:sp>
        <p:nvSpPr>
          <p:cNvPr id="5" name="Zástupný obsah 4">
            <a:extLst>
              <a:ext uri="{FF2B5EF4-FFF2-40B4-BE49-F238E27FC236}">
                <a16:creationId xmlns:a16="http://schemas.microsoft.com/office/drawing/2014/main" id="{D89F4109-5BA9-D099-6531-AF41E1165CA8}"/>
              </a:ext>
            </a:extLst>
          </p:cNvPr>
          <p:cNvSpPr>
            <a:spLocks noGrp="1"/>
          </p:cNvSpPr>
          <p:nvPr>
            <p:ph idx="1"/>
          </p:nvPr>
        </p:nvSpPr>
        <p:spPr/>
        <p:txBody>
          <a:bodyPr>
            <a:normAutofit/>
          </a:bodyPr>
          <a:lstStyle/>
          <a:p>
            <a:pPr marL="0" indent="0">
              <a:buNone/>
            </a:pPr>
            <a:endParaRPr lang="cs-CZ" sz="2800" dirty="0"/>
          </a:p>
          <a:p>
            <a:pPr marL="0" indent="0">
              <a:buNone/>
            </a:pPr>
            <a:r>
              <a:rPr lang="en-US" sz="2800" dirty="0"/>
              <a:t>How do </a:t>
            </a:r>
            <a:r>
              <a:rPr lang="cs-CZ" sz="2800" dirty="0" err="1"/>
              <a:t>you</a:t>
            </a:r>
            <a:r>
              <a:rPr lang="cs-CZ" sz="2800" dirty="0"/>
              <a:t> </a:t>
            </a:r>
            <a:r>
              <a:rPr lang="cs-CZ" sz="2800" dirty="0" err="1"/>
              <a:t>deal</a:t>
            </a:r>
            <a:r>
              <a:rPr lang="cs-CZ" sz="2800" dirty="0"/>
              <a:t> </a:t>
            </a:r>
            <a:r>
              <a:rPr lang="cs-CZ" sz="2800" dirty="0" err="1"/>
              <a:t>with</a:t>
            </a:r>
            <a:r>
              <a:rPr lang="cs-CZ" sz="2800" dirty="0"/>
              <a:t> negative </a:t>
            </a:r>
            <a:r>
              <a:rPr lang="cs-CZ" sz="2800" dirty="0" err="1"/>
              <a:t>news</a:t>
            </a:r>
            <a:r>
              <a:rPr lang="cs-CZ" sz="2800" dirty="0"/>
              <a:t> such as </a:t>
            </a:r>
            <a:r>
              <a:rPr lang="cs-CZ" sz="2800" dirty="0" err="1"/>
              <a:t>reports</a:t>
            </a:r>
            <a:r>
              <a:rPr lang="cs-CZ" sz="2800" dirty="0"/>
              <a:t> </a:t>
            </a:r>
            <a:r>
              <a:rPr lang="cs-CZ" sz="2800" dirty="0" err="1"/>
              <a:t>from</a:t>
            </a:r>
            <a:r>
              <a:rPr lang="cs-CZ" sz="2800" dirty="0"/>
              <a:t> a </a:t>
            </a:r>
            <a:r>
              <a:rPr lang="cs-CZ" sz="2800" dirty="0" err="1"/>
              <a:t>war</a:t>
            </a:r>
            <a:r>
              <a:rPr lang="cs-CZ" sz="2800" dirty="0"/>
              <a:t> </a:t>
            </a:r>
            <a:r>
              <a:rPr lang="cs-CZ" sz="2800" dirty="0" err="1"/>
              <a:t>zone</a:t>
            </a:r>
            <a:r>
              <a:rPr lang="cs-CZ" sz="2800" dirty="0"/>
              <a:t>? </a:t>
            </a:r>
            <a:r>
              <a:rPr lang="cs-CZ" sz="2800" dirty="0" err="1"/>
              <a:t>How</a:t>
            </a:r>
            <a:r>
              <a:rPr lang="cs-CZ" sz="2800" dirty="0"/>
              <a:t> do </a:t>
            </a:r>
            <a:r>
              <a:rPr lang="cs-CZ" sz="2800" dirty="0" err="1"/>
              <a:t>you</a:t>
            </a:r>
            <a:r>
              <a:rPr lang="cs-CZ" sz="2800" dirty="0"/>
              <a:t> </a:t>
            </a:r>
            <a:r>
              <a:rPr lang="cs-CZ" sz="2800" dirty="0" err="1"/>
              <a:t>protect</a:t>
            </a:r>
            <a:r>
              <a:rPr lang="cs-CZ" sz="2800" dirty="0"/>
              <a:t> </a:t>
            </a:r>
            <a:r>
              <a:rPr lang="cs-CZ" sz="2800" dirty="0" err="1"/>
              <a:t>yourself</a:t>
            </a:r>
            <a:r>
              <a:rPr lang="cs-CZ" sz="2800" dirty="0"/>
              <a:t> </a:t>
            </a:r>
            <a:r>
              <a:rPr lang="cs-CZ" sz="2800" dirty="0" err="1"/>
              <a:t>from</a:t>
            </a:r>
            <a:r>
              <a:rPr lang="cs-CZ" sz="2800" dirty="0"/>
              <a:t> </a:t>
            </a:r>
            <a:r>
              <a:rPr lang="cs-CZ" sz="2800" dirty="0" err="1"/>
              <a:t>getting</a:t>
            </a:r>
            <a:r>
              <a:rPr lang="cs-CZ" sz="2800" dirty="0"/>
              <a:t> </a:t>
            </a:r>
            <a:r>
              <a:rPr lang="cs-CZ" sz="2800" dirty="0" err="1"/>
              <a:t>overwhelmed</a:t>
            </a:r>
            <a:r>
              <a:rPr lang="cs-CZ" sz="2800" dirty="0"/>
              <a:t>?</a:t>
            </a:r>
          </a:p>
        </p:txBody>
      </p:sp>
    </p:spTree>
    <p:extLst>
      <p:ext uri="{BB962C8B-B14F-4D97-AF65-F5344CB8AC3E}">
        <p14:creationId xmlns:p14="http://schemas.microsoft.com/office/powerpoint/2010/main" val="679801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EF79A5F3-3B5F-0EF2-5AEE-A0C72334BA9E}"/>
              </a:ext>
            </a:extLst>
          </p:cNvPr>
          <p:cNvSpPr>
            <a:spLocks noGrp="1"/>
          </p:cNvSpPr>
          <p:nvPr>
            <p:ph type="title"/>
          </p:nvPr>
        </p:nvSpPr>
        <p:spPr/>
        <p:txBody>
          <a:bodyPr/>
          <a:lstStyle/>
          <a:p>
            <a:r>
              <a:rPr lang="cs-CZ" dirty="0" err="1"/>
              <a:t>Reflection</a:t>
            </a:r>
            <a:endParaRPr lang="cs-CZ" dirty="0"/>
          </a:p>
        </p:txBody>
      </p:sp>
      <p:sp>
        <p:nvSpPr>
          <p:cNvPr id="5" name="Zástupný obsah 4">
            <a:extLst>
              <a:ext uri="{FF2B5EF4-FFF2-40B4-BE49-F238E27FC236}">
                <a16:creationId xmlns:a16="http://schemas.microsoft.com/office/drawing/2014/main" id="{D89F4109-5BA9-D099-6531-AF41E1165CA8}"/>
              </a:ext>
            </a:extLst>
          </p:cNvPr>
          <p:cNvSpPr>
            <a:spLocks noGrp="1"/>
          </p:cNvSpPr>
          <p:nvPr>
            <p:ph idx="1"/>
          </p:nvPr>
        </p:nvSpPr>
        <p:spPr/>
        <p:txBody>
          <a:bodyPr>
            <a:normAutofit/>
          </a:bodyPr>
          <a:lstStyle/>
          <a:p>
            <a:pPr marL="0" indent="0">
              <a:buNone/>
            </a:pPr>
            <a:endParaRPr lang="cs-CZ" sz="2800" dirty="0"/>
          </a:p>
          <a:p>
            <a:pPr marL="0" indent="0">
              <a:buNone/>
            </a:pPr>
            <a:r>
              <a:rPr lang="cs-CZ" sz="2800" dirty="0" err="1"/>
              <a:t>Why</a:t>
            </a:r>
            <a:r>
              <a:rPr lang="cs-CZ" sz="2800" dirty="0"/>
              <a:t> do </a:t>
            </a:r>
            <a:r>
              <a:rPr lang="cs-CZ" sz="2800" dirty="0" err="1"/>
              <a:t>you</a:t>
            </a:r>
            <a:r>
              <a:rPr lang="cs-CZ" sz="2800" dirty="0"/>
              <a:t> </a:t>
            </a:r>
            <a:r>
              <a:rPr lang="cs-CZ" sz="2800" dirty="0" err="1"/>
              <a:t>think</a:t>
            </a:r>
            <a:r>
              <a:rPr lang="cs-CZ" sz="2800" dirty="0"/>
              <a:t> </a:t>
            </a:r>
            <a:r>
              <a:rPr lang="cs-CZ" sz="2800" dirty="0" err="1"/>
              <a:t>it</a:t>
            </a:r>
            <a:r>
              <a:rPr lang="cs-CZ" sz="2800" dirty="0"/>
              <a:t> </a:t>
            </a:r>
            <a:r>
              <a:rPr lang="cs-CZ" sz="2800" dirty="0" err="1"/>
              <a:t>is</a:t>
            </a:r>
            <a:r>
              <a:rPr lang="cs-CZ" sz="2800" dirty="0"/>
              <a:t> </a:t>
            </a:r>
            <a:r>
              <a:rPr lang="cs-CZ" sz="2800" dirty="0" err="1"/>
              <a:t>important</a:t>
            </a:r>
            <a:r>
              <a:rPr lang="cs-CZ" sz="2800" dirty="0"/>
              <a:t> </a:t>
            </a:r>
            <a:r>
              <a:rPr lang="cs-CZ" sz="2800" dirty="0" err="1"/>
              <a:t>for</a:t>
            </a:r>
            <a:r>
              <a:rPr lang="cs-CZ" sz="2800" dirty="0"/>
              <a:t> independent media and independent </a:t>
            </a:r>
            <a:r>
              <a:rPr lang="cs-CZ" sz="2800" dirty="0" err="1"/>
              <a:t>news</a:t>
            </a:r>
            <a:r>
              <a:rPr lang="cs-CZ" sz="2800" dirty="0"/>
              <a:t> </a:t>
            </a:r>
            <a:r>
              <a:rPr lang="cs-CZ" sz="2800" dirty="0" err="1"/>
              <a:t>coverage</a:t>
            </a:r>
            <a:r>
              <a:rPr lang="cs-CZ" sz="2800" dirty="0"/>
              <a:t> to </a:t>
            </a:r>
            <a:r>
              <a:rPr lang="cs-CZ" sz="2800" dirty="0" err="1"/>
              <a:t>exist</a:t>
            </a:r>
            <a:r>
              <a:rPr lang="cs-CZ" sz="2800" dirty="0"/>
              <a:t>?</a:t>
            </a:r>
          </a:p>
          <a:p>
            <a:pPr marL="0" indent="0">
              <a:buNone/>
            </a:pPr>
            <a:endParaRPr lang="cs-CZ" sz="2800" dirty="0"/>
          </a:p>
          <a:p>
            <a:pPr marL="0" indent="0">
              <a:buNone/>
            </a:pPr>
            <a:r>
              <a:rPr lang="cs-CZ" sz="2800" dirty="0" err="1"/>
              <a:t>Why</a:t>
            </a:r>
            <a:r>
              <a:rPr lang="cs-CZ" sz="2800" dirty="0"/>
              <a:t> do </a:t>
            </a:r>
            <a:r>
              <a:rPr lang="cs-CZ" sz="2800" dirty="0" err="1"/>
              <a:t>you</a:t>
            </a:r>
            <a:r>
              <a:rPr lang="cs-CZ" sz="2800" dirty="0"/>
              <a:t> </a:t>
            </a:r>
            <a:r>
              <a:rPr lang="cs-CZ" sz="2800" dirty="0" err="1"/>
              <a:t>think</a:t>
            </a:r>
            <a:r>
              <a:rPr lang="cs-CZ" sz="2800" dirty="0"/>
              <a:t> </a:t>
            </a:r>
            <a:r>
              <a:rPr lang="cs-CZ" sz="2800" dirty="0" err="1"/>
              <a:t>it</a:t>
            </a:r>
            <a:r>
              <a:rPr lang="cs-CZ" sz="2800" dirty="0"/>
              <a:t> </a:t>
            </a:r>
            <a:r>
              <a:rPr lang="cs-CZ" sz="2800" dirty="0" err="1"/>
              <a:t>is</a:t>
            </a:r>
            <a:r>
              <a:rPr lang="cs-CZ" sz="2800" dirty="0"/>
              <a:t> </a:t>
            </a:r>
            <a:r>
              <a:rPr lang="cs-CZ" sz="2800" dirty="0" err="1"/>
              <a:t>important</a:t>
            </a:r>
            <a:r>
              <a:rPr lang="cs-CZ" sz="2800" dirty="0"/>
              <a:t> to </a:t>
            </a:r>
            <a:r>
              <a:rPr lang="cs-CZ" sz="2800" dirty="0" err="1"/>
              <a:t>follow</a:t>
            </a:r>
            <a:r>
              <a:rPr lang="cs-CZ" sz="2800" dirty="0"/>
              <a:t> independent media?</a:t>
            </a:r>
          </a:p>
        </p:txBody>
      </p:sp>
    </p:spTree>
    <p:extLst>
      <p:ext uri="{BB962C8B-B14F-4D97-AF65-F5344CB8AC3E}">
        <p14:creationId xmlns:p14="http://schemas.microsoft.com/office/powerpoint/2010/main" val="3070696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4F7450-8B1E-E97A-5E80-F293C74B3A7E}"/>
              </a:ext>
            </a:extLst>
          </p:cNvPr>
          <p:cNvSpPr>
            <a:spLocks noGrp="1"/>
          </p:cNvSpPr>
          <p:nvPr>
            <p:ph type="title"/>
          </p:nvPr>
        </p:nvSpPr>
        <p:spPr/>
        <p:txBody>
          <a:bodyPr/>
          <a:lstStyle/>
          <a:p>
            <a:r>
              <a:rPr lang="cs-CZ" dirty="0" err="1"/>
              <a:t>Your</a:t>
            </a:r>
            <a:r>
              <a:rPr lang="cs-CZ" dirty="0"/>
              <a:t> </a:t>
            </a:r>
            <a:r>
              <a:rPr lang="cs-CZ" dirty="0" err="1"/>
              <a:t>news</a:t>
            </a:r>
            <a:r>
              <a:rPr lang="cs-CZ" dirty="0"/>
              <a:t> </a:t>
            </a:r>
            <a:r>
              <a:rPr lang="en-US" dirty="0"/>
              <a:t>intake</a:t>
            </a:r>
            <a:r>
              <a:rPr lang="cs-CZ" dirty="0"/>
              <a:t>	</a:t>
            </a:r>
          </a:p>
        </p:txBody>
      </p:sp>
      <p:sp>
        <p:nvSpPr>
          <p:cNvPr id="3" name="Zástupný obsah 2">
            <a:extLst>
              <a:ext uri="{FF2B5EF4-FFF2-40B4-BE49-F238E27FC236}">
                <a16:creationId xmlns:a16="http://schemas.microsoft.com/office/drawing/2014/main" id="{F7A1E647-BBD3-9838-58D2-B35C681605A7}"/>
              </a:ext>
            </a:extLst>
          </p:cNvPr>
          <p:cNvSpPr>
            <a:spLocks noGrp="1"/>
          </p:cNvSpPr>
          <p:nvPr>
            <p:ph idx="1"/>
          </p:nvPr>
        </p:nvSpPr>
        <p:spPr/>
        <p:txBody>
          <a:bodyPr>
            <a:normAutofit/>
          </a:bodyPr>
          <a:lstStyle/>
          <a:p>
            <a:endParaRPr lang="en-US" sz="2800" dirty="0"/>
          </a:p>
          <a:p>
            <a:r>
              <a:rPr lang="cs-CZ" sz="2800" dirty="0"/>
              <a:t>Are </a:t>
            </a:r>
            <a:r>
              <a:rPr lang="cs-CZ" sz="2800" dirty="0" err="1"/>
              <a:t>you</a:t>
            </a:r>
            <a:r>
              <a:rPr lang="cs-CZ" sz="2800" dirty="0"/>
              <a:t> </a:t>
            </a:r>
            <a:r>
              <a:rPr lang="cs-CZ" sz="2800" dirty="0" err="1"/>
              <a:t>interested</a:t>
            </a:r>
            <a:r>
              <a:rPr lang="cs-CZ" sz="2800" dirty="0"/>
              <a:t> in </a:t>
            </a:r>
            <a:r>
              <a:rPr lang="cs-CZ" sz="2800" dirty="0" err="1"/>
              <a:t>domestic</a:t>
            </a:r>
            <a:r>
              <a:rPr lang="cs-CZ" sz="2800" dirty="0"/>
              <a:t> and/</a:t>
            </a:r>
            <a:r>
              <a:rPr lang="cs-CZ" sz="2800" dirty="0" err="1"/>
              <a:t>or</a:t>
            </a:r>
            <a:r>
              <a:rPr lang="cs-CZ" sz="2800" dirty="0"/>
              <a:t> </a:t>
            </a:r>
            <a:r>
              <a:rPr lang="cs-CZ" sz="2800" dirty="0" err="1"/>
              <a:t>international</a:t>
            </a:r>
            <a:r>
              <a:rPr lang="cs-CZ" sz="2800" dirty="0"/>
              <a:t> </a:t>
            </a:r>
            <a:r>
              <a:rPr lang="cs-CZ" sz="2800" dirty="0" err="1"/>
              <a:t>news</a:t>
            </a:r>
            <a:r>
              <a:rPr lang="cs-CZ" sz="2800" dirty="0"/>
              <a:t>? </a:t>
            </a:r>
          </a:p>
          <a:p>
            <a:r>
              <a:rPr lang="cs-CZ" sz="2800" dirty="0" err="1"/>
              <a:t>What</a:t>
            </a:r>
            <a:r>
              <a:rPr lang="cs-CZ" sz="2800" dirty="0"/>
              <a:t> are </a:t>
            </a:r>
            <a:r>
              <a:rPr lang="cs-CZ" sz="2800" dirty="0" err="1"/>
              <a:t>your</a:t>
            </a:r>
            <a:r>
              <a:rPr lang="cs-CZ" sz="2800" dirty="0"/>
              <a:t> most </a:t>
            </a:r>
            <a:r>
              <a:rPr lang="cs-CZ" sz="2800" dirty="0" err="1"/>
              <a:t>frequent</a:t>
            </a:r>
            <a:r>
              <a:rPr lang="cs-CZ" sz="2800" dirty="0"/>
              <a:t> </a:t>
            </a:r>
            <a:r>
              <a:rPr lang="cs-CZ" sz="2800" dirty="0" err="1"/>
              <a:t>sources</a:t>
            </a:r>
            <a:r>
              <a:rPr lang="cs-CZ" sz="2800" dirty="0"/>
              <a:t>? </a:t>
            </a:r>
          </a:p>
          <a:p>
            <a:r>
              <a:rPr lang="cs-CZ" sz="2800" dirty="0" err="1"/>
              <a:t>How</a:t>
            </a:r>
            <a:r>
              <a:rPr lang="cs-CZ" sz="2800" dirty="0"/>
              <a:t> do </a:t>
            </a:r>
            <a:r>
              <a:rPr lang="cs-CZ" sz="2800" dirty="0" err="1"/>
              <a:t>you</a:t>
            </a:r>
            <a:r>
              <a:rPr lang="cs-CZ" sz="2800" dirty="0"/>
              <a:t> </a:t>
            </a:r>
            <a:r>
              <a:rPr lang="cs-CZ" sz="2800" dirty="0" err="1"/>
              <a:t>decide</a:t>
            </a:r>
            <a:r>
              <a:rPr lang="cs-CZ" sz="2800" dirty="0"/>
              <a:t> </a:t>
            </a:r>
            <a:r>
              <a:rPr lang="cs-CZ" sz="2800" dirty="0" err="1"/>
              <a:t>whether</a:t>
            </a:r>
            <a:r>
              <a:rPr lang="cs-CZ" sz="2800" dirty="0"/>
              <a:t> </a:t>
            </a:r>
            <a:r>
              <a:rPr lang="cs-CZ" sz="2800" dirty="0" err="1"/>
              <a:t>you</a:t>
            </a:r>
            <a:r>
              <a:rPr lang="cs-CZ" sz="2800" dirty="0"/>
              <a:t> </a:t>
            </a:r>
            <a:r>
              <a:rPr lang="cs-CZ" sz="2800" dirty="0" err="1"/>
              <a:t>can</a:t>
            </a:r>
            <a:r>
              <a:rPr lang="cs-CZ" sz="2800" dirty="0"/>
              <a:t> trust a source? </a:t>
            </a:r>
          </a:p>
          <a:p>
            <a:r>
              <a:rPr lang="cs-CZ" sz="2800" dirty="0"/>
              <a:t>Do </a:t>
            </a:r>
            <a:r>
              <a:rPr lang="cs-CZ" sz="2800" dirty="0" err="1"/>
              <a:t>you</a:t>
            </a:r>
            <a:r>
              <a:rPr lang="cs-CZ" sz="2800" dirty="0"/>
              <a:t> double-</a:t>
            </a:r>
            <a:r>
              <a:rPr lang="cs-CZ" sz="2800" dirty="0" err="1"/>
              <a:t>check</a:t>
            </a:r>
            <a:r>
              <a:rPr lang="cs-CZ" sz="2800" dirty="0"/>
              <a:t> any </a:t>
            </a:r>
            <a:r>
              <a:rPr lang="cs-CZ" sz="2800" dirty="0" err="1"/>
              <a:t>information</a:t>
            </a:r>
            <a:r>
              <a:rPr lang="cs-CZ" sz="2800" dirty="0"/>
              <a:t>? </a:t>
            </a:r>
            <a:r>
              <a:rPr lang="cs-CZ" sz="2800" dirty="0" err="1"/>
              <a:t>How</a:t>
            </a:r>
            <a:r>
              <a:rPr lang="cs-CZ" sz="2800" dirty="0"/>
              <a:t>?</a:t>
            </a:r>
            <a:endParaRPr lang="en-US" sz="2800" dirty="0"/>
          </a:p>
          <a:p>
            <a:pPr marL="0" indent="0">
              <a:buNone/>
            </a:pPr>
            <a:endParaRPr lang="cs-CZ" dirty="0"/>
          </a:p>
          <a:p>
            <a:endParaRPr lang="cs-CZ" dirty="0"/>
          </a:p>
        </p:txBody>
      </p:sp>
    </p:spTree>
    <p:extLst>
      <p:ext uri="{BB962C8B-B14F-4D97-AF65-F5344CB8AC3E}">
        <p14:creationId xmlns:p14="http://schemas.microsoft.com/office/powerpoint/2010/main" val="440271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65B7FE-5501-DCD7-9534-C6AED8C6F7B9}"/>
              </a:ext>
            </a:extLst>
          </p:cNvPr>
          <p:cNvSpPr>
            <a:spLocks noGrp="1"/>
          </p:cNvSpPr>
          <p:nvPr>
            <p:ph type="title"/>
          </p:nvPr>
        </p:nvSpPr>
        <p:spPr/>
        <p:txBody>
          <a:bodyPr/>
          <a:lstStyle/>
          <a:p>
            <a:r>
              <a:rPr lang="cs-CZ" dirty="0" err="1"/>
              <a:t>World</a:t>
            </a:r>
            <a:r>
              <a:rPr lang="cs-CZ" dirty="0"/>
              <a:t> </a:t>
            </a:r>
            <a:r>
              <a:rPr lang="cs-CZ" dirty="0" err="1"/>
              <a:t>Press</a:t>
            </a:r>
            <a:r>
              <a:rPr lang="cs-CZ" dirty="0"/>
              <a:t> </a:t>
            </a:r>
            <a:r>
              <a:rPr lang="cs-CZ" dirty="0" err="1"/>
              <a:t>Freedom</a:t>
            </a:r>
            <a:r>
              <a:rPr lang="cs-CZ" dirty="0"/>
              <a:t> Index</a:t>
            </a:r>
          </a:p>
        </p:txBody>
      </p:sp>
      <p:sp>
        <p:nvSpPr>
          <p:cNvPr id="3" name="Zástupný obsah 2">
            <a:extLst>
              <a:ext uri="{FF2B5EF4-FFF2-40B4-BE49-F238E27FC236}">
                <a16:creationId xmlns:a16="http://schemas.microsoft.com/office/drawing/2014/main" id="{59EEAE92-E0F7-83EB-3100-BBD2F60F3E8A}"/>
              </a:ext>
            </a:extLst>
          </p:cNvPr>
          <p:cNvSpPr>
            <a:spLocks noGrp="1"/>
          </p:cNvSpPr>
          <p:nvPr>
            <p:ph idx="1"/>
          </p:nvPr>
        </p:nvSpPr>
        <p:spPr/>
        <p:txBody>
          <a:bodyPr/>
          <a:lstStyle/>
          <a:p>
            <a:endParaRPr lang="cs-CZ" dirty="0"/>
          </a:p>
        </p:txBody>
      </p:sp>
    </p:spTree>
    <p:extLst>
      <p:ext uri="{BB962C8B-B14F-4D97-AF65-F5344CB8AC3E}">
        <p14:creationId xmlns:p14="http://schemas.microsoft.com/office/powerpoint/2010/main" val="1006353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65B7FE-5501-DCD7-9534-C6AED8C6F7B9}"/>
              </a:ext>
            </a:extLst>
          </p:cNvPr>
          <p:cNvSpPr>
            <a:spLocks noGrp="1"/>
          </p:cNvSpPr>
          <p:nvPr>
            <p:ph type="title"/>
          </p:nvPr>
        </p:nvSpPr>
        <p:spPr/>
        <p:txBody>
          <a:bodyPr/>
          <a:lstStyle/>
          <a:p>
            <a:r>
              <a:rPr lang="cs-CZ" dirty="0" err="1"/>
              <a:t>World</a:t>
            </a:r>
            <a:r>
              <a:rPr lang="cs-CZ" dirty="0"/>
              <a:t> </a:t>
            </a:r>
            <a:r>
              <a:rPr lang="cs-CZ" dirty="0" err="1"/>
              <a:t>Press</a:t>
            </a:r>
            <a:r>
              <a:rPr lang="cs-CZ" dirty="0"/>
              <a:t> </a:t>
            </a:r>
            <a:r>
              <a:rPr lang="cs-CZ" dirty="0" err="1"/>
              <a:t>Freedom</a:t>
            </a:r>
            <a:r>
              <a:rPr lang="cs-CZ" dirty="0"/>
              <a:t> Index</a:t>
            </a:r>
          </a:p>
        </p:txBody>
      </p:sp>
      <p:sp>
        <p:nvSpPr>
          <p:cNvPr id="3" name="Zástupný obsah 2">
            <a:extLst>
              <a:ext uri="{FF2B5EF4-FFF2-40B4-BE49-F238E27FC236}">
                <a16:creationId xmlns:a16="http://schemas.microsoft.com/office/drawing/2014/main" id="{59EEAE92-E0F7-83EB-3100-BBD2F60F3E8A}"/>
              </a:ext>
            </a:extLst>
          </p:cNvPr>
          <p:cNvSpPr>
            <a:spLocks noGrp="1"/>
          </p:cNvSpPr>
          <p:nvPr>
            <p:ph idx="1"/>
          </p:nvPr>
        </p:nvSpPr>
        <p:spPr/>
        <p:txBody>
          <a:bodyPr/>
          <a:lstStyle/>
          <a:p>
            <a:pPr marL="0" indent="0">
              <a:buNone/>
            </a:pPr>
            <a:r>
              <a:rPr lang="en-GB" dirty="0"/>
              <a:t>Reporters Without Borders (RWB) is an international non-profit organisation which defends the right of every human being to have </a:t>
            </a:r>
            <a:r>
              <a:rPr lang="en-GB" b="1" dirty="0"/>
              <a:t>access to free and reliable information. </a:t>
            </a:r>
          </a:p>
          <a:p>
            <a:endParaRPr lang="cs-CZ" dirty="0"/>
          </a:p>
          <a:p>
            <a:pPr marL="0" indent="0">
              <a:buNone/>
            </a:pPr>
            <a:r>
              <a:rPr lang="en-GB" dirty="0"/>
              <a:t>The purpose of the World Press Freedom Index is to compare the level of press freedom enjoyed by journalists and media in 180 countries and territories. This comparison is based on a definition of press freedom formulated by RSF and its panel experts</a:t>
            </a:r>
            <a:r>
              <a:rPr lang="cs-CZ" dirty="0"/>
              <a:t>:</a:t>
            </a:r>
            <a:endParaRPr lang="en-GB" dirty="0"/>
          </a:p>
          <a:p>
            <a:endParaRPr lang="cs-CZ" dirty="0"/>
          </a:p>
        </p:txBody>
      </p:sp>
    </p:spTree>
    <p:extLst>
      <p:ext uri="{BB962C8B-B14F-4D97-AF65-F5344CB8AC3E}">
        <p14:creationId xmlns:p14="http://schemas.microsoft.com/office/powerpoint/2010/main" val="1834403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421153-3811-8D02-DC22-E6278159D78E}"/>
              </a:ext>
            </a:extLst>
          </p:cNvPr>
          <p:cNvSpPr>
            <a:spLocks noGrp="1"/>
          </p:cNvSpPr>
          <p:nvPr>
            <p:ph type="title"/>
          </p:nvPr>
        </p:nvSpPr>
        <p:spPr/>
        <p:txBody>
          <a:bodyPr/>
          <a:lstStyle/>
          <a:p>
            <a:r>
              <a:rPr lang="cs-CZ" dirty="0"/>
              <a:t>P</a:t>
            </a:r>
            <a:r>
              <a:rPr lang="en-GB" dirty="0" err="1"/>
              <a:t>ress</a:t>
            </a:r>
            <a:r>
              <a:rPr lang="en-GB" dirty="0"/>
              <a:t> </a:t>
            </a:r>
            <a:r>
              <a:rPr lang="cs-CZ" dirty="0"/>
              <a:t>F</a:t>
            </a:r>
            <a:r>
              <a:rPr lang="en-GB" dirty="0" err="1"/>
              <a:t>reedom</a:t>
            </a:r>
            <a:r>
              <a:rPr lang="en-GB" dirty="0"/>
              <a:t> </a:t>
            </a:r>
            <a:r>
              <a:rPr lang="cs-CZ" dirty="0"/>
              <a:t>(</a:t>
            </a:r>
            <a:r>
              <a:rPr lang="en-GB" dirty="0"/>
              <a:t>RSF</a:t>
            </a:r>
            <a:r>
              <a:rPr lang="cs-CZ" dirty="0"/>
              <a:t>)</a:t>
            </a:r>
            <a:r>
              <a:rPr lang="en-GB" dirty="0"/>
              <a:t>:</a:t>
            </a:r>
            <a:endParaRPr lang="cs-CZ" dirty="0"/>
          </a:p>
        </p:txBody>
      </p:sp>
      <p:sp>
        <p:nvSpPr>
          <p:cNvPr id="3" name="Zástupný obsah 2">
            <a:extLst>
              <a:ext uri="{FF2B5EF4-FFF2-40B4-BE49-F238E27FC236}">
                <a16:creationId xmlns:a16="http://schemas.microsoft.com/office/drawing/2014/main" id="{D1E7905C-4CE9-D8D1-3E91-D2BAFBC767A7}"/>
              </a:ext>
            </a:extLst>
          </p:cNvPr>
          <p:cNvSpPr>
            <a:spLocks noGrp="1"/>
          </p:cNvSpPr>
          <p:nvPr>
            <p:ph idx="1"/>
          </p:nvPr>
        </p:nvSpPr>
        <p:spPr/>
        <p:txBody>
          <a:bodyPr/>
          <a:lstStyle/>
          <a:p>
            <a:pPr marL="0" indent="0">
              <a:buNone/>
            </a:pPr>
            <a:endParaRPr lang="cs-CZ" dirty="0"/>
          </a:p>
          <a:p>
            <a:pPr marL="0" indent="0">
              <a:buNone/>
            </a:pPr>
            <a:r>
              <a:rPr lang="en-GB" sz="3400" dirty="0"/>
              <a:t>“the ability of journalists </a:t>
            </a:r>
            <a:r>
              <a:rPr lang="cs-CZ" sz="3400" dirty="0"/>
              <a:t>… </a:t>
            </a:r>
            <a:r>
              <a:rPr lang="en-GB" sz="3400" dirty="0"/>
              <a:t>to select, produce, and disseminate news in the public interest independent of political, economic, legal, and social interference and in the absence of threats to their physical and mental safety.”</a:t>
            </a:r>
            <a:endParaRPr lang="cs-CZ" sz="3400" dirty="0"/>
          </a:p>
        </p:txBody>
      </p:sp>
    </p:spTree>
    <p:extLst>
      <p:ext uri="{BB962C8B-B14F-4D97-AF65-F5344CB8AC3E}">
        <p14:creationId xmlns:p14="http://schemas.microsoft.com/office/powerpoint/2010/main" val="1052604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7929A7-0727-B00C-1A88-628E65DC202A}"/>
              </a:ext>
            </a:extLst>
          </p:cNvPr>
          <p:cNvSpPr>
            <a:spLocks noGrp="1"/>
          </p:cNvSpPr>
          <p:nvPr>
            <p:ph type="title"/>
          </p:nvPr>
        </p:nvSpPr>
        <p:spPr/>
        <p:txBody>
          <a:bodyPr/>
          <a:lstStyle/>
          <a:p>
            <a:r>
              <a:rPr lang="cs-CZ" dirty="0" err="1"/>
              <a:t>Press</a:t>
            </a:r>
            <a:r>
              <a:rPr lang="cs-CZ" dirty="0"/>
              <a:t> </a:t>
            </a:r>
            <a:r>
              <a:rPr lang="cs-CZ" dirty="0" err="1"/>
              <a:t>Freedom</a:t>
            </a:r>
            <a:r>
              <a:rPr lang="cs-CZ" dirty="0"/>
              <a:t> Map </a:t>
            </a:r>
          </a:p>
        </p:txBody>
      </p:sp>
      <p:sp>
        <p:nvSpPr>
          <p:cNvPr id="3" name="Zástupný obsah 2">
            <a:extLst>
              <a:ext uri="{FF2B5EF4-FFF2-40B4-BE49-F238E27FC236}">
                <a16:creationId xmlns:a16="http://schemas.microsoft.com/office/drawing/2014/main" id="{D93947BC-2974-C945-603D-A8C8A51414DD}"/>
              </a:ext>
            </a:extLst>
          </p:cNvPr>
          <p:cNvSpPr>
            <a:spLocks noGrp="1"/>
          </p:cNvSpPr>
          <p:nvPr>
            <p:ph idx="1"/>
          </p:nvPr>
        </p:nvSpPr>
        <p:spPr/>
        <p:txBody>
          <a:bodyPr>
            <a:normAutofit/>
          </a:bodyPr>
          <a:lstStyle/>
          <a:p>
            <a:pPr marL="0" indent="0">
              <a:buNone/>
            </a:pPr>
            <a:r>
              <a:rPr lang="en-GB" dirty="0">
                <a:hlinkClick r:id="rId2"/>
              </a:rPr>
              <a:t>https://rsf.org/en/index</a:t>
            </a:r>
            <a:r>
              <a:rPr lang="cs-CZ" dirty="0"/>
              <a:t> </a:t>
            </a:r>
          </a:p>
          <a:p>
            <a:pPr marL="0" indent="0">
              <a:buNone/>
            </a:pPr>
            <a:endParaRPr lang="cs-CZ" dirty="0"/>
          </a:p>
          <a:p>
            <a:pPr marL="0" indent="0">
              <a:buNone/>
            </a:pPr>
            <a:r>
              <a:rPr lang="cs-CZ" dirty="0" err="1"/>
              <a:t>The</a:t>
            </a:r>
            <a:r>
              <a:rPr lang="cs-CZ" dirty="0"/>
              <a:t> </a:t>
            </a:r>
            <a:r>
              <a:rPr lang="cs-CZ" dirty="0" err="1"/>
              <a:t>situation</a:t>
            </a:r>
            <a:r>
              <a:rPr lang="cs-CZ" dirty="0"/>
              <a:t> </a:t>
            </a:r>
            <a:r>
              <a:rPr lang="cs-CZ" dirty="0" err="1"/>
              <a:t>is</a:t>
            </a:r>
            <a:r>
              <a:rPr lang="cs-CZ" dirty="0"/>
              <a:t>:</a:t>
            </a:r>
          </a:p>
          <a:p>
            <a:r>
              <a:rPr lang="cs-CZ" dirty="0"/>
              <a:t>green – </a:t>
            </a:r>
            <a:r>
              <a:rPr lang="cs-CZ" dirty="0" err="1"/>
              <a:t>good</a:t>
            </a:r>
            <a:endParaRPr lang="cs-CZ" dirty="0"/>
          </a:p>
          <a:p>
            <a:r>
              <a:rPr lang="cs-CZ" dirty="0" err="1"/>
              <a:t>yellow</a:t>
            </a:r>
            <a:r>
              <a:rPr lang="cs-CZ" dirty="0"/>
              <a:t> – </a:t>
            </a:r>
            <a:r>
              <a:rPr lang="cs-CZ" dirty="0" err="1"/>
              <a:t>satisfactory</a:t>
            </a:r>
            <a:endParaRPr lang="cs-CZ" dirty="0"/>
          </a:p>
          <a:p>
            <a:r>
              <a:rPr lang="cs-CZ" dirty="0"/>
              <a:t>…</a:t>
            </a:r>
          </a:p>
          <a:p>
            <a:r>
              <a:rPr lang="cs-CZ" dirty="0" err="1"/>
              <a:t>dark</a:t>
            </a:r>
            <a:r>
              <a:rPr lang="cs-CZ" dirty="0"/>
              <a:t> </a:t>
            </a:r>
            <a:r>
              <a:rPr lang="cs-CZ" dirty="0" err="1"/>
              <a:t>red</a:t>
            </a:r>
            <a:r>
              <a:rPr lang="cs-CZ" dirty="0"/>
              <a:t> – very </a:t>
            </a:r>
            <a:r>
              <a:rPr lang="cs-CZ" dirty="0" err="1"/>
              <a:t>serious</a:t>
            </a:r>
            <a:endParaRPr lang="cs-CZ" dirty="0"/>
          </a:p>
        </p:txBody>
      </p:sp>
    </p:spTree>
    <p:extLst>
      <p:ext uri="{BB962C8B-B14F-4D97-AF65-F5344CB8AC3E}">
        <p14:creationId xmlns:p14="http://schemas.microsoft.com/office/powerpoint/2010/main" val="41741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F533AA-506A-2997-4AA0-25D7619EAB1C}"/>
              </a:ext>
            </a:extLst>
          </p:cNvPr>
          <p:cNvSpPr>
            <a:spLocks noGrp="1"/>
          </p:cNvSpPr>
          <p:nvPr>
            <p:ph type="title"/>
          </p:nvPr>
        </p:nvSpPr>
        <p:spPr/>
        <p:txBody>
          <a:bodyPr/>
          <a:lstStyle/>
          <a:p>
            <a:r>
              <a:rPr lang="cs-CZ" dirty="0" err="1"/>
              <a:t>Evaluation</a:t>
            </a:r>
            <a:r>
              <a:rPr lang="cs-CZ" dirty="0"/>
              <a:t> </a:t>
            </a:r>
            <a:r>
              <a:rPr lang="cs-CZ" dirty="0" err="1"/>
              <a:t>criteria</a:t>
            </a:r>
            <a:endParaRPr lang="cs-CZ" dirty="0"/>
          </a:p>
        </p:txBody>
      </p:sp>
      <p:sp>
        <p:nvSpPr>
          <p:cNvPr id="3" name="Zástupný obsah 2">
            <a:extLst>
              <a:ext uri="{FF2B5EF4-FFF2-40B4-BE49-F238E27FC236}">
                <a16:creationId xmlns:a16="http://schemas.microsoft.com/office/drawing/2014/main" id="{8283727B-4B58-B33E-953D-75C222E8DCA2}"/>
              </a:ext>
            </a:extLst>
          </p:cNvPr>
          <p:cNvSpPr>
            <a:spLocks noGrp="1"/>
          </p:cNvSpPr>
          <p:nvPr>
            <p:ph idx="1"/>
          </p:nvPr>
        </p:nvSpPr>
        <p:spPr/>
        <p:txBody>
          <a:bodyPr>
            <a:normAutofit lnSpcReduction="10000"/>
          </a:bodyPr>
          <a:lstStyle/>
          <a:p>
            <a:r>
              <a:rPr lang="cs-CZ" dirty="0"/>
              <a:t>p</a:t>
            </a:r>
            <a:r>
              <a:rPr lang="en-GB" dirty="0" err="1"/>
              <a:t>olitical</a:t>
            </a:r>
            <a:r>
              <a:rPr lang="en-GB" dirty="0"/>
              <a:t> context</a:t>
            </a:r>
            <a:r>
              <a:rPr lang="cs-CZ" dirty="0"/>
              <a:t> (</a:t>
            </a:r>
            <a:r>
              <a:rPr lang="cs-CZ" dirty="0" err="1"/>
              <a:t>political</a:t>
            </a:r>
            <a:r>
              <a:rPr lang="cs-CZ" dirty="0"/>
              <a:t> </a:t>
            </a:r>
            <a:r>
              <a:rPr lang="cs-CZ" dirty="0" err="1"/>
              <a:t>pressure</a:t>
            </a:r>
            <a:r>
              <a:rPr lang="cs-CZ" dirty="0"/>
              <a:t>)</a:t>
            </a:r>
          </a:p>
          <a:p>
            <a:r>
              <a:rPr lang="en-GB" dirty="0"/>
              <a:t>legal framework</a:t>
            </a:r>
            <a:r>
              <a:rPr lang="cs-CZ" dirty="0"/>
              <a:t> (</a:t>
            </a:r>
            <a:r>
              <a:rPr lang="cs-CZ" dirty="0" err="1"/>
              <a:t>censorship,impunity</a:t>
            </a:r>
            <a:r>
              <a:rPr lang="cs-CZ" dirty="0"/>
              <a:t>)</a:t>
            </a:r>
          </a:p>
          <a:p>
            <a:r>
              <a:rPr lang="en-GB" dirty="0"/>
              <a:t>economic context</a:t>
            </a:r>
            <a:r>
              <a:rPr lang="cs-CZ" sz="1800" dirty="0">
                <a:solidFill>
                  <a:srgbClr val="000000"/>
                </a:solidFill>
                <a:effectLst/>
                <a:latin typeface="Barlow" panose="00000500000000000000" pitchFamily="2" charset="0"/>
                <a:ea typeface="Times New Roman" panose="02020603050405020304" pitchFamily="18" charset="0"/>
                <a:cs typeface="Times New Roman" panose="02020603050405020304" pitchFamily="18" charset="0"/>
              </a:rPr>
              <a:t> </a:t>
            </a:r>
            <a:r>
              <a:rPr lang="cs-CZ" dirty="0"/>
              <a:t>(</a:t>
            </a:r>
            <a:r>
              <a:rPr lang="en-GB" dirty="0"/>
              <a:t>difficulty of creating a news media outlet</a:t>
            </a:r>
            <a:r>
              <a:rPr lang="cs-CZ" dirty="0"/>
              <a:t>, </a:t>
            </a:r>
            <a:r>
              <a:rPr lang="cs-CZ" dirty="0" err="1"/>
              <a:t>restrictions</a:t>
            </a:r>
            <a:r>
              <a:rPr lang="cs-CZ" dirty="0"/>
              <a:t> on </a:t>
            </a:r>
            <a:r>
              <a:rPr lang="cs-CZ" dirty="0" err="1"/>
              <a:t>advertisement</a:t>
            </a:r>
            <a:r>
              <a:rPr lang="cs-CZ" dirty="0"/>
              <a:t>)</a:t>
            </a:r>
          </a:p>
          <a:p>
            <a:r>
              <a:rPr lang="en-GB" dirty="0"/>
              <a:t>sociocultural context </a:t>
            </a:r>
            <a:r>
              <a:rPr lang="cs-CZ" dirty="0"/>
              <a:t>(</a:t>
            </a:r>
            <a:r>
              <a:rPr lang="cs-CZ" dirty="0" err="1"/>
              <a:t>pressure</a:t>
            </a:r>
            <a:r>
              <a:rPr lang="cs-CZ" dirty="0"/>
              <a:t> to </a:t>
            </a:r>
            <a:r>
              <a:rPr lang="cs-CZ" dirty="0" err="1"/>
              <a:t>cover</a:t>
            </a:r>
            <a:r>
              <a:rPr lang="cs-CZ" dirty="0"/>
              <a:t> </a:t>
            </a:r>
            <a:r>
              <a:rPr lang="cs-CZ" dirty="0" err="1"/>
              <a:t>certain</a:t>
            </a:r>
            <a:r>
              <a:rPr lang="cs-CZ" dirty="0"/>
              <a:t> </a:t>
            </a:r>
            <a:r>
              <a:rPr lang="cs-CZ" dirty="0" err="1"/>
              <a:t>topics</a:t>
            </a:r>
            <a:r>
              <a:rPr lang="cs-CZ" dirty="0"/>
              <a:t>)</a:t>
            </a:r>
          </a:p>
          <a:p>
            <a:r>
              <a:rPr lang="cs-CZ" dirty="0"/>
              <a:t>s</a:t>
            </a:r>
            <a:r>
              <a:rPr lang="en-GB" dirty="0" err="1"/>
              <a:t>afety</a:t>
            </a:r>
            <a:r>
              <a:rPr lang="cs-CZ" dirty="0"/>
              <a:t> (</a:t>
            </a:r>
            <a:r>
              <a:rPr lang="cs-CZ" dirty="0" err="1"/>
              <a:t>bodily</a:t>
            </a:r>
            <a:r>
              <a:rPr lang="cs-CZ" dirty="0"/>
              <a:t> </a:t>
            </a:r>
            <a:r>
              <a:rPr lang="cs-CZ" dirty="0" err="1"/>
              <a:t>harm</a:t>
            </a:r>
            <a:r>
              <a:rPr lang="cs-CZ" dirty="0"/>
              <a:t>, </a:t>
            </a:r>
            <a:r>
              <a:rPr lang="cs-CZ" dirty="0" err="1"/>
              <a:t>emotional</a:t>
            </a:r>
            <a:r>
              <a:rPr lang="cs-CZ" dirty="0"/>
              <a:t>, </a:t>
            </a:r>
            <a:r>
              <a:rPr lang="cs-CZ" dirty="0" err="1"/>
              <a:t>also</a:t>
            </a:r>
            <a:r>
              <a:rPr lang="cs-CZ" dirty="0"/>
              <a:t> </a:t>
            </a:r>
            <a:r>
              <a:rPr lang="cs-CZ" dirty="0" err="1"/>
              <a:t>confiscation</a:t>
            </a:r>
            <a:r>
              <a:rPr lang="cs-CZ" dirty="0"/>
              <a:t> </a:t>
            </a:r>
            <a:r>
              <a:rPr lang="cs-CZ" dirty="0" err="1"/>
              <a:t>of</a:t>
            </a:r>
            <a:r>
              <a:rPr lang="cs-CZ" dirty="0"/>
              <a:t> </a:t>
            </a:r>
            <a:r>
              <a:rPr lang="cs-CZ" dirty="0" err="1"/>
              <a:t>equipment</a:t>
            </a:r>
            <a:r>
              <a:rPr lang="cs-CZ" dirty="0"/>
              <a:t>)</a:t>
            </a:r>
          </a:p>
          <a:p>
            <a:endParaRPr lang="cs-CZ" dirty="0"/>
          </a:p>
          <a:p>
            <a:pPr marL="0" indent="0">
              <a:buNone/>
            </a:pPr>
            <a:r>
              <a:rPr lang="cs-CZ" dirty="0"/>
              <a:t>More on </a:t>
            </a:r>
            <a:r>
              <a:rPr lang="cs-CZ" dirty="0" err="1"/>
              <a:t>methodology</a:t>
            </a:r>
            <a:r>
              <a:rPr lang="cs-CZ" dirty="0"/>
              <a:t>: </a:t>
            </a:r>
            <a:r>
              <a:rPr lang="cs-CZ" dirty="0">
                <a:hlinkClick r:id="rId2"/>
              </a:rPr>
              <a:t>https://rsf.org/en/index-methodologie-2022?year=2022&amp;data_type=general</a:t>
            </a:r>
            <a:r>
              <a:rPr lang="cs-CZ" dirty="0"/>
              <a:t> </a:t>
            </a:r>
          </a:p>
        </p:txBody>
      </p:sp>
    </p:spTree>
    <p:extLst>
      <p:ext uri="{BB962C8B-B14F-4D97-AF65-F5344CB8AC3E}">
        <p14:creationId xmlns:p14="http://schemas.microsoft.com/office/powerpoint/2010/main" val="1414541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FFB8E4-8913-3DB8-3A5F-8587C91994B0}"/>
              </a:ext>
            </a:extLst>
          </p:cNvPr>
          <p:cNvSpPr>
            <a:spLocks noGrp="1"/>
          </p:cNvSpPr>
          <p:nvPr>
            <p:ph type="title"/>
          </p:nvPr>
        </p:nvSpPr>
        <p:spPr/>
        <p:txBody>
          <a:bodyPr/>
          <a:lstStyle/>
          <a:p>
            <a:r>
              <a:rPr lang="cs-CZ" dirty="0" err="1"/>
              <a:t>Radio</a:t>
            </a:r>
            <a:r>
              <a:rPr lang="cs-CZ" dirty="0"/>
              <a:t> Free </a:t>
            </a:r>
            <a:r>
              <a:rPr lang="cs-CZ" dirty="0" err="1"/>
              <a:t>Europe</a:t>
            </a:r>
            <a:r>
              <a:rPr lang="cs-CZ" dirty="0"/>
              <a:t>/</a:t>
            </a:r>
            <a:r>
              <a:rPr lang="cs-CZ" dirty="0" err="1"/>
              <a:t>Radio</a:t>
            </a:r>
            <a:r>
              <a:rPr lang="cs-CZ" dirty="0"/>
              <a:t> </a:t>
            </a:r>
            <a:r>
              <a:rPr lang="cs-CZ" dirty="0" err="1"/>
              <a:t>Liberty</a:t>
            </a:r>
            <a:endParaRPr lang="cs-CZ" dirty="0"/>
          </a:p>
        </p:txBody>
      </p:sp>
      <p:sp>
        <p:nvSpPr>
          <p:cNvPr id="3" name="Zástupný obsah 2">
            <a:extLst>
              <a:ext uri="{FF2B5EF4-FFF2-40B4-BE49-F238E27FC236}">
                <a16:creationId xmlns:a16="http://schemas.microsoft.com/office/drawing/2014/main" id="{AB0FFE04-E788-9D62-44BD-4C9F9DDA0630}"/>
              </a:ext>
            </a:extLst>
          </p:cNvPr>
          <p:cNvSpPr>
            <a:spLocks noGrp="1"/>
          </p:cNvSpPr>
          <p:nvPr>
            <p:ph idx="1"/>
          </p:nvPr>
        </p:nvSpPr>
        <p:spPr/>
        <p:txBody>
          <a:bodyPr>
            <a:normAutofit fontScale="70000" lnSpcReduction="20000"/>
          </a:bodyPr>
          <a:lstStyle/>
          <a:p>
            <a:pPr marL="0" indent="0">
              <a:buNone/>
            </a:pPr>
            <a:r>
              <a:rPr lang="cs-CZ" dirty="0"/>
              <a:t>RFE/</a:t>
            </a:r>
            <a:r>
              <a:rPr lang="cs-CZ" dirty="0" err="1"/>
              <a:t>RL‘s</a:t>
            </a:r>
            <a:r>
              <a:rPr lang="cs-CZ" dirty="0"/>
              <a:t> m</a:t>
            </a:r>
            <a:r>
              <a:rPr lang="en-GB" dirty="0" err="1"/>
              <a:t>ission</a:t>
            </a:r>
            <a:r>
              <a:rPr lang="cs-CZ" dirty="0"/>
              <a:t> </a:t>
            </a:r>
            <a:r>
              <a:rPr lang="cs-CZ" dirty="0" err="1"/>
              <a:t>is</a:t>
            </a:r>
            <a:r>
              <a:rPr lang="en-GB" dirty="0"/>
              <a:t> to promote democratic values by providing accurate, uncensored news and open debate in countries where a free press is threatened and disinformation is pervasive. </a:t>
            </a:r>
          </a:p>
          <a:p>
            <a:endParaRPr lang="en-GB" dirty="0"/>
          </a:p>
          <a:p>
            <a:pPr marL="0" indent="0">
              <a:buNone/>
            </a:pPr>
            <a:r>
              <a:rPr lang="cs-CZ" dirty="0"/>
              <a:t>RFE/RL </a:t>
            </a:r>
            <a:r>
              <a:rPr lang="cs-CZ" dirty="0" err="1"/>
              <a:t>is</a:t>
            </a:r>
            <a:r>
              <a:rPr lang="cs-CZ" dirty="0"/>
              <a:t> </a:t>
            </a:r>
            <a:r>
              <a:rPr lang="en-GB" dirty="0"/>
              <a:t>funded by a grant from the U.S. Congress</a:t>
            </a:r>
            <a:r>
              <a:rPr lang="cs-CZ" dirty="0"/>
              <a:t>.</a:t>
            </a:r>
            <a:endParaRPr lang="en-GB" dirty="0"/>
          </a:p>
          <a:p>
            <a:endParaRPr lang="en-GB" dirty="0"/>
          </a:p>
          <a:p>
            <a:pPr marL="0" indent="0">
              <a:buNone/>
            </a:pPr>
            <a:r>
              <a:rPr lang="en-GB" dirty="0"/>
              <a:t>An essential guarantee of the journalistic credibility of RFE/RL is the “firewall” enshrined in the U.S. International Broadcasting Act. The firewall prohibits interference by U.S. government officials, including USAGM’s Chief Executive Officer, in the objective, independent reporting of news by RFE/RL, thereby safeguarding the ability of its journalists to develop content that reflects the highest professional standards of journalism.</a:t>
            </a:r>
          </a:p>
          <a:p>
            <a:endParaRPr lang="en-GB" dirty="0"/>
          </a:p>
          <a:p>
            <a:pPr marL="0" indent="0">
              <a:buNone/>
            </a:pPr>
            <a:r>
              <a:rPr lang="en-GB" dirty="0">
                <a:hlinkClick r:id="rId2"/>
              </a:rPr>
              <a:t>https://www.rferl.org/</a:t>
            </a:r>
            <a:endParaRPr lang="en-GB" dirty="0"/>
          </a:p>
        </p:txBody>
      </p:sp>
    </p:spTree>
    <p:extLst>
      <p:ext uri="{BB962C8B-B14F-4D97-AF65-F5344CB8AC3E}">
        <p14:creationId xmlns:p14="http://schemas.microsoft.com/office/powerpoint/2010/main" val="3611514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37C035-ACEE-8EB9-CCDE-E65D5F193C7B}"/>
              </a:ext>
            </a:extLst>
          </p:cNvPr>
          <p:cNvSpPr>
            <a:spLocks noGrp="1"/>
          </p:cNvSpPr>
          <p:nvPr>
            <p:ph type="title"/>
          </p:nvPr>
        </p:nvSpPr>
        <p:spPr/>
        <p:txBody>
          <a:bodyPr/>
          <a:lstStyle/>
          <a:p>
            <a:r>
              <a:rPr lang="cs-CZ" dirty="0" err="1"/>
              <a:t>Daily</a:t>
            </a:r>
            <a:r>
              <a:rPr lang="cs-CZ" dirty="0"/>
              <a:t> </a:t>
            </a:r>
            <a:r>
              <a:rPr lang="cs-CZ" dirty="0" err="1"/>
              <a:t>brief</a:t>
            </a:r>
            <a:r>
              <a:rPr lang="cs-CZ" dirty="0"/>
              <a:t> on </a:t>
            </a:r>
            <a:r>
              <a:rPr lang="cs-CZ" dirty="0" err="1"/>
              <a:t>the</a:t>
            </a:r>
            <a:r>
              <a:rPr lang="cs-CZ" dirty="0"/>
              <a:t> </a:t>
            </a:r>
            <a:r>
              <a:rPr lang="cs-CZ" dirty="0" err="1"/>
              <a:t>war</a:t>
            </a:r>
            <a:r>
              <a:rPr lang="cs-CZ" dirty="0"/>
              <a:t> in </a:t>
            </a:r>
            <a:r>
              <a:rPr lang="cs-CZ" dirty="0" err="1"/>
              <a:t>Ukraine</a:t>
            </a:r>
            <a:endParaRPr lang="cs-CZ" dirty="0"/>
          </a:p>
        </p:txBody>
      </p:sp>
      <p:sp>
        <p:nvSpPr>
          <p:cNvPr id="3" name="Zástupný obsah 2">
            <a:extLst>
              <a:ext uri="{FF2B5EF4-FFF2-40B4-BE49-F238E27FC236}">
                <a16:creationId xmlns:a16="http://schemas.microsoft.com/office/drawing/2014/main" id="{CC8115B0-B7E1-66CC-3A1D-D98177482659}"/>
              </a:ext>
            </a:extLst>
          </p:cNvPr>
          <p:cNvSpPr>
            <a:spLocks noGrp="1"/>
          </p:cNvSpPr>
          <p:nvPr>
            <p:ph idx="1"/>
          </p:nvPr>
        </p:nvSpPr>
        <p:spPr/>
        <p:txBody>
          <a:bodyPr>
            <a:normAutofit/>
          </a:bodyPr>
          <a:lstStyle/>
          <a:p>
            <a:pPr marL="0" indent="0">
              <a:lnSpc>
                <a:spcPct val="107000"/>
              </a:lnSpc>
              <a:spcBef>
                <a:spcPts val="1200"/>
              </a:spcBef>
              <a:spcAft>
                <a:spcPts val="800"/>
              </a:spcAft>
              <a:buNone/>
            </a:pPr>
            <a:r>
              <a:rPr lang="en-US" sz="2000" u="sng" dirty="0">
                <a:solidFill>
                  <a:srgbClr val="0563C1"/>
                </a:solidFill>
                <a:effectLst/>
                <a:latin typeface="Barlow" panose="00000500000000000000" pitchFamily="2" charset="0"/>
                <a:ea typeface="Times New Roman" panose="02020603050405020304" pitchFamily="18" charset="0"/>
                <a:cs typeface="Times New Roman" panose="02020603050405020304" pitchFamily="18" charset="0"/>
                <a:hlinkClick r:id="rId2"/>
              </a:rPr>
              <a:t>https://www.understandingwar.org/</a:t>
            </a:r>
            <a:r>
              <a:rPr lang="en-US" sz="2000" dirty="0">
                <a:solidFill>
                  <a:srgbClr val="000000"/>
                </a:solidFill>
                <a:effectLst/>
                <a:latin typeface="Barlow" panose="00000500000000000000" pitchFamily="2" charset="0"/>
                <a:ea typeface="Times New Roman" panose="02020603050405020304" pitchFamily="18" charset="0"/>
                <a:cs typeface="Times New Roman" panose="02020603050405020304" pitchFamily="18" charset="0"/>
              </a:rPr>
              <a:t>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200"/>
              </a:spcBef>
              <a:spcAft>
                <a:spcPts val="800"/>
              </a:spcAft>
            </a:pPr>
            <a:endParaRPr lang="cs-CZ" sz="2000" dirty="0"/>
          </a:p>
          <a:p>
            <a:pPr marL="0" indent="0">
              <a:lnSpc>
                <a:spcPct val="107000"/>
              </a:lnSpc>
              <a:spcBef>
                <a:spcPts val="1200"/>
              </a:spcBef>
              <a:spcAft>
                <a:spcPts val="800"/>
              </a:spcAft>
              <a:buNone/>
            </a:pPr>
            <a:r>
              <a:rPr lang="en-US" sz="2000" dirty="0"/>
              <a:t>The Institute for the Study of War advances an informed understanding of military affairs through reliable research, trusted analysis, and innovative education. We are committed to improving the nation’s ability to execute military operations and respond to emerging threats in order to achieve U.S. strategic objectives. ISW is a non-partisan, non-profit, public policy research organization.</a:t>
            </a:r>
            <a:endParaRPr lang="cs-CZ" sz="2000" dirty="0"/>
          </a:p>
          <a:p>
            <a:endParaRPr lang="cs-CZ" sz="2000" dirty="0"/>
          </a:p>
        </p:txBody>
      </p:sp>
    </p:spTree>
    <p:extLst>
      <p:ext uri="{BB962C8B-B14F-4D97-AF65-F5344CB8AC3E}">
        <p14:creationId xmlns:p14="http://schemas.microsoft.com/office/powerpoint/2010/main" val="328223804"/>
      </p:ext>
    </p:extLst>
  </p:cSld>
  <p:clrMapOvr>
    <a:masterClrMapping/>
  </p:clrMapOvr>
</p:sld>
</file>

<file path=ppt/theme/theme1.xml><?xml version="1.0" encoding="utf-8"?>
<a:theme xmlns:a="http://schemas.openxmlformats.org/drawingml/2006/main" name="Berlí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TM04033917[[fn=Berlín]]</Template>
  <TotalTime>1</TotalTime>
  <Words>573</Words>
  <Application>Microsoft Office PowerPoint</Application>
  <PresentationFormat>Širokoúhlá obrazovka</PresentationFormat>
  <Paragraphs>54</Paragraphs>
  <Slides>12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12</vt:i4>
      </vt:variant>
    </vt:vector>
  </HeadingPairs>
  <TitlesOfParts>
    <vt:vector size="17" baseType="lpstr">
      <vt:lpstr>Arial</vt:lpstr>
      <vt:lpstr>Barlow</vt:lpstr>
      <vt:lpstr>Calibri</vt:lpstr>
      <vt:lpstr>Trebuchet MS</vt:lpstr>
      <vt:lpstr>Berlín</vt:lpstr>
      <vt:lpstr>MEDIA</vt:lpstr>
      <vt:lpstr>Your news intake </vt:lpstr>
      <vt:lpstr>World Press Freedom Index</vt:lpstr>
      <vt:lpstr>World Press Freedom Index</vt:lpstr>
      <vt:lpstr>Press Freedom (RSF):</vt:lpstr>
      <vt:lpstr>Press Freedom Map </vt:lpstr>
      <vt:lpstr>Evaluation criteria</vt:lpstr>
      <vt:lpstr>Radio Free Europe/Radio Liberty</vt:lpstr>
      <vt:lpstr>Daily brief on the war in Ukraine</vt:lpstr>
      <vt:lpstr>Our guest    </vt:lpstr>
      <vt:lpstr>Reflection</vt:lpstr>
      <vt:lpstr>Reflection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dc:title>
  <dc:creator>Katerina Spacova</dc:creator>
  <cp:lastModifiedBy>Katerina Spacova</cp:lastModifiedBy>
  <cp:revision>9</cp:revision>
  <dcterms:created xsi:type="dcterms:W3CDTF">2023-03-08T17:35:30Z</dcterms:created>
  <dcterms:modified xsi:type="dcterms:W3CDTF">2024-04-01T12:21:05Z</dcterms:modified>
</cp:coreProperties>
</file>