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7" r:id="rId4"/>
    <p:sldMasterId id="2147483769" r:id="rId5"/>
  </p:sldMasterIdLst>
  <p:notesMasterIdLst>
    <p:notesMasterId r:id="rId19"/>
  </p:notesMasterIdLst>
  <p:handoutMasterIdLst>
    <p:handoutMasterId r:id="rId20"/>
  </p:handoutMasterIdLst>
  <p:sldIdLst>
    <p:sldId id="275" r:id="rId6"/>
    <p:sldId id="265" r:id="rId7"/>
    <p:sldId id="405" r:id="rId8"/>
    <p:sldId id="406" r:id="rId9"/>
    <p:sldId id="434" r:id="rId10"/>
    <p:sldId id="410" r:id="rId11"/>
    <p:sldId id="282" r:id="rId12"/>
    <p:sldId id="435" r:id="rId13"/>
    <p:sldId id="427" r:id="rId14"/>
    <p:sldId id="429" r:id="rId15"/>
    <p:sldId id="437" r:id="rId16"/>
    <p:sldId id="438" r:id="rId17"/>
    <p:sldId id="278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18B"/>
    <a:srgbClr val="FF3300"/>
    <a:srgbClr val="FFFFFF"/>
    <a:srgbClr val="73B6AF"/>
    <a:srgbClr val="EEF3FC"/>
    <a:srgbClr val="2C539D"/>
    <a:srgbClr val="68B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3883" autoAdjust="0"/>
  </p:normalViewPr>
  <p:slideViewPr>
    <p:cSldViewPr>
      <p:cViewPr varScale="1">
        <p:scale>
          <a:sx n="84" d="100"/>
          <a:sy n="84" d="100"/>
        </p:scale>
        <p:origin x="968" y="64"/>
      </p:cViewPr>
      <p:guideLst>
        <p:guide orient="horz" pos="849"/>
        <p:guide pos="2880"/>
      </p:guideLst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89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74530-62B5-4946-899E-989C8C21C67A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0A0F-8974-4FBE-83E2-D671DC57D6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52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0C1676-75CC-47DF-B6F8-7B04CEB5C258}" type="datetimeFigureOut">
              <a:rPr lang="cs-CZ"/>
              <a:pPr>
                <a:defRPr/>
              </a:pPr>
              <a:t>29.02.2024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64F2C3-F260-4FCF-8ABC-65A4DB4F2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7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8">
            <a:extLst>
              <a:ext uri="{FF2B5EF4-FFF2-40B4-BE49-F238E27FC236}">
                <a16:creationId xmlns:a16="http://schemas.microsoft.com/office/drawing/2014/main" id="{F78CCC94-8FFE-71AB-D69B-D562C8A468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Insert a </a:t>
            </a:r>
            <a:r>
              <a:rPr lang="cs-CZ" dirty="0" err="1"/>
              <a:t>photo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1EF8D15-0631-1130-F51F-666FCB99F1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9637" y="4165420"/>
            <a:ext cx="876300" cy="460735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3B0357C-B67A-0DC5-F5AA-04AFFC63F3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8304" y="4332142"/>
            <a:ext cx="1224136" cy="336037"/>
          </a:xfrm>
          <a:prstGeom prst="rect">
            <a:avLst/>
          </a:prstGeom>
        </p:spPr>
      </p:pic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CB3F60C6-5C58-2C89-E4F4-1B9D5E338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3800" y="274638"/>
            <a:ext cx="3511550" cy="712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of the </a:t>
            </a:r>
            <a:r>
              <a:rPr lang="en-US" dirty="0" err="1"/>
              <a:t>presentatio</a:t>
            </a:r>
            <a:r>
              <a:rPr lang="cs-CZ" dirty="0"/>
              <a:t>n</a:t>
            </a:r>
            <a:r>
              <a:rPr lang="en-US" dirty="0"/>
              <a:t>
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816000BA-B16D-1E0E-140A-017DF8853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7314" y="1347788"/>
            <a:ext cx="3511550" cy="22322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00"/>
              </a:lnSpc>
              <a:spcBef>
                <a:spcPts val="750"/>
              </a:spcBef>
              <a:spcAft>
                <a:spcPts val="0"/>
              </a:spcAft>
              <a:buNone/>
              <a:defRPr sz="19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Short description of the presentation. Insert a photo on the left.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602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917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3152" userDrawn="1">
          <p15:clr>
            <a:srgbClr val="FBAE40"/>
          </p15:clr>
        </p15:guide>
        <p15:guide id="5" pos="5371" userDrawn="1">
          <p15:clr>
            <a:srgbClr val="FBAE40"/>
          </p15:clr>
        </p15:guide>
        <p15:guide id="6" orient="horz" pos="164" userDrawn="1">
          <p15:clr>
            <a:srgbClr val="FBAE40"/>
          </p15:clr>
        </p15:guide>
        <p15:guide id="7" orient="horz" pos="8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06608-AE9A-A75F-AE7A-20E6D389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493E355-575D-40CE-56E2-0C23E59221A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7537" y="1369219"/>
            <a:ext cx="7902575" cy="3263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68442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9DAD3F-49C9-1BF5-1E17-969702A6904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7538" y="1369219"/>
            <a:ext cx="3865562" cy="3263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Insert a photo or other image content</a:t>
            </a:r>
            <a:endParaRPr lang="cs-CZ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96925-8370-3F14-E72B-C569A3B9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DDDFA553-4890-5B5E-2F8F-3BE3CA02A4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0902" y="1369219"/>
            <a:ext cx="3865562" cy="3263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cs-CZ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3057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24" userDrawn="1">
          <p15:clr>
            <a:srgbClr val="FBAE40"/>
          </p15:clr>
        </p15:guide>
        <p15:guide id="3" pos="293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va typy obsahu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210DE9-D9AE-884A-BBEA-3C9AD1920E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538" y="2859781"/>
            <a:ext cx="7902575" cy="17788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insert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85B5E-EAA2-978F-9316-F1BC8DFA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7F0AF5C7-21D6-D136-EEEA-F3B375A7455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1158" y="1369219"/>
            <a:ext cx="7902575" cy="13819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049927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 userDrawn="1">
          <p15:clr>
            <a:srgbClr val="FBAE40"/>
          </p15:clr>
        </p15:guide>
        <p15:guide id="3" orient="horz" pos="17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>
                <a:latin typeface="Segoe UI Semibold"/>
              </a:defRPr>
            </a:lvl2pPr>
            <a:lvl3pPr>
              <a:defRPr>
                <a:latin typeface="Segoe UI Semibold"/>
              </a:defRPr>
            </a:lvl3pPr>
            <a:lvl4pPr>
              <a:defRPr>
                <a:latin typeface="Segoe UI Semibold"/>
              </a:defRPr>
            </a:lvl4pPr>
            <a:lvl5pPr>
              <a:defRPr>
                <a:latin typeface="Segoe UI Semibold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0"/>
          </p:nvPr>
        </p:nvSpPr>
        <p:spPr>
          <a:xfrm>
            <a:off x="5945485" y="479345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www.clovekvtisni.cz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42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30376-EB7A-3A58-AFFB-D25218376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800" y="3897133"/>
            <a:ext cx="1351912" cy="710799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461B4B6-2A06-EF0F-F825-9C66808F17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0272" y="4252533"/>
            <a:ext cx="1512168" cy="41510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04D3D079-17CC-C6DF-1339-BE5A3F7E83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538" y="260350"/>
            <a:ext cx="5466630" cy="2160000"/>
          </a:xfrm>
        </p:spPr>
        <p:txBody>
          <a:bodyPr lIns="0" tIns="72000" rIns="0" bIns="0" anchor="t" anchorCtr="0">
            <a:no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noProof="0" dirty="0" err="1"/>
              <a:t>Forepart</a:t>
            </a:r>
            <a:r>
              <a:rPr lang="cs-CZ" noProof="0" dirty="0"/>
              <a:t>/New </a:t>
            </a:r>
            <a:r>
              <a:rPr lang="cs-CZ" noProof="0" dirty="0" err="1"/>
              <a:t>Chapter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1694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orient="horz" pos="2903" userDrawn="1">
          <p15:clr>
            <a:srgbClr val="FBAE40"/>
          </p15:clr>
        </p15:guide>
        <p15:guide id="3" orient="horz" pos="159" userDrawn="1">
          <p15:clr>
            <a:srgbClr val="FBAE40"/>
          </p15:clr>
        </p15:guide>
        <p15:guide id="4" pos="536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4FC6C1B-60E3-3959-41E4-0AAD8E0FB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800" y="3897133"/>
            <a:ext cx="1351912" cy="71079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D75E1487-3387-D3CF-E5BE-FFBAA9E100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267494"/>
            <a:ext cx="3948113" cy="1720800"/>
          </a:xfrm>
        </p:spPr>
        <p:txBody>
          <a:bodyPr lIns="0" tIns="0" rIns="0" anchor="t" anchorCtr="0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 for your attention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8ADC813-E2FA-3130-8591-EF02DF5D54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86487" y="3011190"/>
            <a:ext cx="3933626" cy="1648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00"/>
              </a:lnSpc>
              <a:spcBef>
                <a:spcPts val="560"/>
              </a:spcBef>
              <a:spcAft>
                <a:spcPts val="0"/>
              </a:spcAft>
              <a:buNone/>
              <a:defRPr sz="1900" b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 err="1"/>
              <a:t>Presenter</a:t>
            </a:r>
            <a:r>
              <a:rPr lang="cs-CZ" noProof="0" dirty="0"/>
              <a:t> </a:t>
            </a:r>
            <a:r>
              <a:rPr lang="cs-CZ" noProof="0" dirty="0" err="1"/>
              <a:t>contact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1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376" userDrawn="1">
          <p15:clr>
            <a:srgbClr val="FBAE40"/>
          </p15:clr>
        </p15:guide>
        <p15:guide id="3" orient="horz" pos="2908" userDrawn="1">
          <p15:clr>
            <a:srgbClr val="FBAE40"/>
          </p15:clr>
        </p15:guide>
        <p15:guide id="4" orient="horz" pos="159" userDrawn="1">
          <p15:clr>
            <a:srgbClr val="FBAE40"/>
          </p15:clr>
        </p15:guide>
        <p15:guide id="5" pos="3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the style.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the text styles in the template.</a:t>
            </a:r>
            <a:endParaRPr lang="cs-CZ" dirty="0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543CE8FC-6D73-13F3-F1FA-E2F2DEE373DC}"/>
              </a:ext>
            </a:extLst>
          </p:cNvPr>
          <p:cNvSpPr txBox="1">
            <a:spLocks/>
          </p:cNvSpPr>
          <p:nvPr userDrawn="1"/>
        </p:nvSpPr>
        <p:spPr>
          <a:xfrm>
            <a:off x="6444208" y="476646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6E2B87-0D50-46BB-BBF7-554743404521}" type="slidenum">
              <a:rPr lang="cs-CZ" sz="600" smtClean="0">
                <a:solidFill>
                  <a:schemeClr val="tx2"/>
                </a:solidFill>
              </a:rPr>
              <a:pPr/>
              <a:t>‹#›</a:t>
            </a:fld>
            <a:endParaRPr lang="cs-CZ" sz="600" dirty="0">
              <a:solidFill>
                <a:schemeClr val="tx2"/>
              </a:solidFill>
            </a:endParaRP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D699E45-CCF4-FD9F-83F7-C643511A38EF}"/>
              </a:ext>
            </a:extLst>
          </p:cNvPr>
          <p:cNvSpPr txBox="1">
            <a:spLocks/>
          </p:cNvSpPr>
          <p:nvPr userDrawn="1"/>
        </p:nvSpPr>
        <p:spPr>
          <a:xfrm>
            <a:off x="628650" y="4766469"/>
            <a:ext cx="20574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dirty="0">
                <a:solidFill>
                  <a:schemeClr val="tx2"/>
                </a:solidFill>
              </a:rPr>
              <a:t>Presentation name (change in slide master)</a:t>
            </a:r>
            <a:endParaRPr lang="cs-CZ" sz="600" dirty="0">
              <a:solidFill>
                <a:schemeClr val="tx2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AE02F9C-2B41-2ACE-85AD-2082E2228E84}"/>
              </a:ext>
            </a:extLst>
          </p:cNvPr>
          <p:cNvSpPr/>
          <p:nvPr userDrawn="1"/>
        </p:nvSpPr>
        <p:spPr>
          <a:xfrm>
            <a:off x="9036496" y="0"/>
            <a:ext cx="107504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6117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48" r:id="rId2"/>
    <p:sldLayoutId id="2147483766" r:id="rId3"/>
    <p:sldLayoutId id="2147483768" r:id="rId4"/>
    <p:sldLayoutId id="2147483773" r:id="rId5"/>
  </p:sldLayoutIdLst>
  <p:hf sldNum="0"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ts val="2100"/>
        </a:lnSpc>
        <a:spcBef>
          <a:spcPts val="560"/>
        </a:spcBef>
        <a:buClr>
          <a:schemeClr val="tx2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922" userDrawn="1">
          <p15:clr>
            <a:srgbClr val="F26B43"/>
          </p15:clr>
        </p15:guide>
        <p15:guide id="4" pos="389" userDrawn="1">
          <p15:clr>
            <a:srgbClr val="F26B43"/>
          </p15:clr>
        </p15:guide>
        <p15:guide id="5" pos="5367" userDrawn="1">
          <p15:clr>
            <a:srgbClr val="F26B43"/>
          </p15:clr>
        </p15:guide>
        <p15:guide id="6" orient="horz" pos="1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2862015-AC9B-C8CB-E594-E77F5ECD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the style.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DC164B-7365-4968-A5BD-B82D745E6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the text styles in the template.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31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1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E5FFCFF-71BA-1A5C-9281-E380F974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Partnership and Human Rights. </a:t>
            </a:r>
            <a:br>
              <a:rPr lang="en-US" dirty="0"/>
            </a:br>
            <a:r>
              <a:rPr lang="en-US" dirty="0"/>
              <a:t>War in Ukraine</a:t>
            </a:r>
            <a:br>
              <a:rPr lang="en-US" dirty="0"/>
            </a:br>
            <a:r>
              <a:rPr lang="en-US" dirty="0"/>
              <a:t>
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3AA30422-C520-9148-04CB-4E64243E5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7314" y="1352589"/>
            <a:ext cx="3511550" cy="2232248"/>
          </a:xfrm>
        </p:spPr>
        <p:txBody>
          <a:bodyPr/>
          <a:lstStyle/>
          <a:p>
            <a:r>
              <a:rPr lang="en-US" dirty="0"/>
              <a:t>
</a:t>
            </a:r>
            <a:endParaRPr lang="cs-CZ" dirty="0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58668AC4-BAB1-4662-AE64-60236AE0D3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778" r="277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5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89DC1-549D-4FC7-A63C-C561CBBC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Rights in Ukraine before 2014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24B3AB-33CA-4B34-A938-7136460E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/>
            <a:r>
              <a:rPr lang="en-US" sz="1800" dirty="0"/>
              <a:t>Freedom of speech – censorship, journalists’ deaths</a:t>
            </a:r>
          </a:p>
          <a:p>
            <a:pPr marL="257175" indent="-257175"/>
            <a:r>
              <a:rPr lang="en-US" sz="1800" dirty="0"/>
              <a:t>Freedom of Assembly – Ukraine without Kuchma, revolutions</a:t>
            </a:r>
          </a:p>
          <a:p>
            <a:pPr marL="257175" indent="-257175"/>
            <a:r>
              <a:rPr lang="en-US" sz="1800" dirty="0"/>
              <a:t>Discrimination of minorities</a:t>
            </a:r>
          </a:p>
          <a:p>
            <a:pPr marL="257175" indent="-257175"/>
            <a:r>
              <a:rPr lang="en-US" sz="1800" dirty="0"/>
              <a:t>Electoral rights</a:t>
            </a:r>
          </a:p>
          <a:p>
            <a:pPr marL="257175" indent="-257175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4448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7E957-554D-4A6B-B4A2-60F8C1C9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in Ukraine and Civil Society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ED3921-8537-424F-ACFA-967A319FB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/>
            <a:r>
              <a:rPr lang="en-US" sz="1800" dirty="0"/>
              <a:t>Protests in Crimea and Donbas</a:t>
            </a:r>
          </a:p>
          <a:p>
            <a:pPr marL="257175" indent="-257175"/>
            <a:r>
              <a:rPr lang="en-US" sz="1800" dirty="0">
                <a:latin typeface="Segoe UI" pitchFamily="34" charset="0"/>
              </a:rPr>
              <a:t>Participation in the Reforms</a:t>
            </a:r>
          </a:p>
          <a:p>
            <a:pPr marL="257175" indent="-257175"/>
            <a:r>
              <a:rPr lang="en-US" sz="1800" dirty="0"/>
              <a:t>Volunteering</a:t>
            </a:r>
            <a:r>
              <a:rPr lang="en-US" sz="1800" dirty="0">
                <a:latin typeface="Segoe UI" pitchFamily="34" charset="0"/>
              </a:rPr>
              <a:t> </a:t>
            </a:r>
          </a:p>
          <a:p>
            <a:pPr marL="257175" indent="-257175"/>
            <a:r>
              <a:rPr lang="en-US" sz="1800" dirty="0"/>
              <a:t>Assistance to IDPs</a:t>
            </a:r>
          </a:p>
          <a:p>
            <a:pPr marL="257175" indent="-257175"/>
            <a:r>
              <a:rPr lang="en-US" sz="1800" dirty="0">
                <a:latin typeface="Segoe UI" pitchFamily="34" charset="0"/>
              </a:rPr>
              <a:t>Monitoring of human rights situation on occupied territories</a:t>
            </a:r>
            <a:endParaRPr lang="cs-CZ" sz="1800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6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E08C9-E7F4-4CDE-945E-7C07F508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24.2.2022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138FEA-16EA-4A11-94BF-9E13978A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/>
            <a:r>
              <a:rPr lang="en-US" sz="1800" dirty="0"/>
              <a:t>Staying in the country</a:t>
            </a:r>
          </a:p>
          <a:p>
            <a:pPr marL="257175" indent="-257175"/>
            <a:r>
              <a:rPr lang="en-US" sz="1800" dirty="0"/>
              <a:t>Partisanship</a:t>
            </a:r>
          </a:p>
          <a:p>
            <a:pPr marL="257175" indent="-257175"/>
            <a:r>
              <a:rPr lang="en-US" sz="1800" dirty="0"/>
              <a:t>Draft </a:t>
            </a:r>
            <a:endParaRPr lang="cs-CZ" sz="1800" dirty="0"/>
          </a:p>
          <a:p>
            <a:pPr marL="257175" indent="-257175"/>
            <a:r>
              <a:rPr lang="en-US" sz="1800" dirty="0"/>
              <a:t>Documentation of human rights violations and war crimes</a:t>
            </a:r>
          </a:p>
          <a:p>
            <a:pPr marL="257175" indent="-257175"/>
            <a:r>
              <a:rPr lang="en-US" sz="1800" dirty="0"/>
              <a:t>War coverage in independent media</a:t>
            </a:r>
          </a:p>
          <a:p>
            <a:pPr marL="257175" indent="-257175"/>
            <a:r>
              <a:rPr lang="en-US" sz="1800" dirty="0"/>
              <a:t>Need of psychosocial support </a:t>
            </a:r>
          </a:p>
          <a:p>
            <a:pPr marL="257175" indent="-257175"/>
            <a:r>
              <a:rPr lang="en-US" sz="1800" dirty="0"/>
              <a:t>Humanitarian aid in the communities</a:t>
            </a:r>
          </a:p>
        </p:txBody>
      </p:sp>
    </p:spTree>
    <p:extLst>
      <p:ext uri="{BB962C8B-B14F-4D97-AF65-F5344CB8AC3E}">
        <p14:creationId xmlns:p14="http://schemas.microsoft.com/office/powerpoint/2010/main" val="59472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A3714-E4C4-D414-1C32-D1DE5C952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
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DE1380-0805-BC6E-8616-C80D78F94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Nadiia Ivanova</a:t>
            </a:r>
            <a:endParaRPr lang="cs-CZ" b="1" dirty="0"/>
          </a:p>
          <a:p>
            <a:r>
              <a:rPr lang="en-US" dirty="0" err="1"/>
              <a:t>nadiia.ivanova</a:t>
            </a:r>
            <a:r>
              <a:rPr lang="cs-CZ" dirty="0"/>
              <a:t>@peopleinneed.net</a:t>
            </a:r>
            <a:br>
              <a:rPr lang="cs-CZ" dirty="0"/>
            </a:br>
            <a:r>
              <a:rPr lang="en-US" dirty="0"/>
              <a:t>www.</a:t>
            </a:r>
            <a:r>
              <a:rPr lang="cs-CZ" dirty="0"/>
              <a:t>peopleinneed.net</a:t>
            </a:r>
          </a:p>
        </p:txBody>
      </p:sp>
    </p:spTree>
    <p:extLst>
      <p:ext uri="{BB962C8B-B14F-4D97-AF65-F5344CB8AC3E}">
        <p14:creationId xmlns:p14="http://schemas.microsoft.com/office/powerpoint/2010/main" val="109536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348F4C0-927F-554B-9F71-21481379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8151"/>
            <a:ext cx="7886700" cy="994172"/>
          </a:xfrm>
        </p:spPr>
        <p:txBody>
          <a:bodyPr/>
          <a:lstStyle/>
          <a:p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3283C45-0A53-4400-8C9C-32A3B3B3A3EB}"/>
              </a:ext>
            </a:extLst>
          </p:cNvPr>
          <p:cNvSpPr txBox="1"/>
          <p:nvPr/>
        </p:nvSpPr>
        <p:spPr>
          <a:xfrm>
            <a:off x="683568" y="1202323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/>
              <a:t>Eastern</a:t>
            </a:r>
            <a:r>
              <a:rPr lang="cs-CZ" sz="2400" b="1" dirty="0"/>
              <a:t> </a:t>
            </a:r>
            <a:r>
              <a:rPr lang="cs-CZ" sz="2400" b="1" dirty="0" err="1"/>
              <a:t>Europe</a:t>
            </a:r>
            <a:r>
              <a:rPr lang="cs-CZ" sz="2400" b="1" dirty="0"/>
              <a:t> and </a:t>
            </a:r>
            <a:r>
              <a:rPr lang="cs-CZ" sz="2400" b="1" dirty="0" err="1"/>
              <a:t>Central</a:t>
            </a:r>
            <a:r>
              <a:rPr lang="cs-CZ" sz="2400" b="1" dirty="0"/>
              <a:t> </a:t>
            </a:r>
            <a:r>
              <a:rPr lang="cs-CZ" sz="2400" b="1" dirty="0" err="1"/>
              <a:t>Asia</a:t>
            </a: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Latin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/>
              <a:t>Northern</a:t>
            </a:r>
            <a:r>
              <a:rPr lang="cs-CZ" sz="2400" b="1" dirty="0"/>
              <a:t> </a:t>
            </a:r>
            <a:r>
              <a:rPr lang="cs-CZ" sz="2400" b="1" dirty="0" err="1"/>
              <a:t>Africa</a:t>
            </a: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Vietnam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90793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8625" indent="-428625"/>
            <a:r>
              <a:rPr lang="en-US" sz="2700" dirty="0"/>
              <a:t>Activities:</a:t>
            </a:r>
          </a:p>
          <a:p>
            <a:pPr marL="814388" lvl="1" indent="-428625"/>
            <a:r>
              <a:rPr lang="cs-CZ" dirty="0" err="1"/>
              <a:t>Capacit</a:t>
            </a:r>
            <a:r>
              <a:rPr lang="en-US" dirty="0"/>
              <a:t>y Development</a:t>
            </a:r>
          </a:p>
          <a:p>
            <a:pPr marL="814388" lvl="1" indent="-428625"/>
            <a:r>
              <a:rPr lang="en-US" dirty="0"/>
              <a:t>Protection</a:t>
            </a:r>
          </a:p>
          <a:p>
            <a:pPr marL="814388" lvl="1" indent="-428625"/>
            <a:r>
              <a:rPr lang="en-US" dirty="0"/>
              <a:t>Advocacy</a:t>
            </a:r>
          </a:p>
          <a:p>
            <a:pPr marL="428625" indent="-428625"/>
            <a:r>
              <a:rPr lang="en-US" sz="2700" dirty="0"/>
              <a:t>Target Groups:</a:t>
            </a:r>
          </a:p>
          <a:p>
            <a:pPr marL="814388" lvl="1" indent="-428625"/>
            <a:r>
              <a:rPr lang="en-US" dirty="0"/>
              <a:t>Activists and HRDs</a:t>
            </a:r>
          </a:p>
          <a:p>
            <a:pPr marL="814388" lvl="1" indent="-428625"/>
            <a:r>
              <a:rPr lang="en-US" dirty="0"/>
              <a:t>Journalists</a:t>
            </a:r>
          </a:p>
          <a:p>
            <a:pPr marL="814388" lvl="1" indent="-428625"/>
            <a:r>
              <a:rPr lang="en-US" dirty="0"/>
              <a:t>Lawyers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5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8625" indent="-428625"/>
            <a:r>
              <a:rPr lang="en-US" sz="2700" dirty="0"/>
              <a:t>Financial assistance to the political prisoners and their families, activists under threat</a:t>
            </a:r>
          </a:p>
          <a:p>
            <a:pPr marL="428625" indent="-428625"/>
            <a:r>
              <a:rPr lang="en-US" sz="2700" dirty="0"/>
              <a:t>Relocations, sustainable work with exiled civil society</a:t>
            </a:r>
          </a:p>
          <a:p>
            <a:pPr marL="428625" indent="-428625"/>
            <a:r>
              <a:rPr lang="en-US" sz="2700" dirty="0"/>
              <a:t>Mental Health and Psychosocial Support (MHPSS)</a:t>
            </a:r>
          </a:p>
          <a:p>
            <a:pPr marL="428625" indent="-428625"/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38791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C00AF-CCFC-4A31-811C-3A2BBD89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Development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C82314-0B56-4577-9C2B-CB1874E6F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400" dirty="0"/>
              <a:t>Trainings</a:t>
            </a:r>
          </a:p>
          <a:p>
            <a:pPr marL="342900" indent="-342900"/>
            <a:r>
              <a:rPr lang="en-US" sz="2400" dirty="0"/>
              <a:t>Internships</a:t>
            </a:r>
          </a:p>
          <a:p>
            <a:pPr marL="342900" indent="-342900"/>
            <a:r>
              <a:rPr lang="en-US" sz="2400" dirty="0"/>
              <a:t>Fellowships</a:t>
            </a:r>
          </a:p>
          <a:p>
            <a:pPr marL="342900" indent="-342900"/>
            <a:r>
              <a:rPr lang="en-US" sz="2400" dirty="0"/>
              <a:t>Financial Support to Third Parties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4048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8625" indent="-428625"/>
            <a:r>
              <a:rPr lang="en-US" sz="2700" dirty="0"/>
              <a:t>International advocacy</a:t>
            </a:r>
          </a:p>
          <a:p>
            <a:pPr marL="428625" indent="-428625"/>
            <a:r>
              <a:rPr lang="en-US" sz="2700" dirty="0"/>
              <a:t>Awareness-raising in the Czech Republic and target countries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429265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8205A-3975-AB70-7CC4-0E92639E6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38" y="260350"/>
            <a:ext cx="6762774" cy="2160000"/>
          </a:xfrm>
        </p:spPr>
        <p:txBody>
          <a:bodyPr/>
          <a:lstStyle/>
          <a:p>
            <a:r>
              <a:rPr lang="en-US" dirty="0"/>
              <a:t>Why support human rights abroad?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20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8205A-3975-AB70-7CC4-0E92639E6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38" y="260350"/>
            <a:ext cx="6762774" cy="2160000"/>
          </a:xfrm>
        </p:spPr>
        <p:txBody>
          <a:bodyPr/>
          <a:lstStyle/>
          <a:p>
            <a:r>
              <a:rPr lang="en-US" dirty="0"/>
              <a:t>Human Rights and War in Ukraine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78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D20D8-81A3-4E48-80BF-1D82F6D6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Ukraine in Russia’s focus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BEBA2B-867F-437A-B92F-19AC5DC88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606" y="1079897"/>
            <a:ext cx="6268641" cy="3308747"/>
          </a:xfrm>
        </p:spPr>
        <p:txBody>
          <a:bodyPr/>
          <a:lstStyle/>
          <a:p>
            <a:pPr marL="257175" indent="-257175"/>
            <a:r>
              <a:rPr lang="en-US" sz="1800" dirty="0"/>
              <a:t>Referendum for Independence on December 1</a:t>
            </a:r>
            <a:r>
              <a:rPr lang="en-US" sz="1800" baseline="30000" dirty="0"/>
              <a:t>st</a:t>
            </a:r>
            <a:r>
              <a:rPr lang="en-US" sz="1800" dirty="0"/>
              <a:t> 1991</a:t>
            </a:r>
          </a:p>
          <a:p>
            <a:pPr marL="257175" indent="-257175"/>
            <a:r>
              <a:rPr lang="en-US" sz="1800" dirty="0"/>
              <a:t>Relationship with Russia</a:t>
            </a:r>
          </a:p>
          <a:p>
            <a:pPr marL="257175" indent="-257175"/>
            <a:r>
              <a:rPr lang="en-US" sz="1800" dirty="0"/>
              <a:t>Orange Revolution 2004</a:t>
            </a:r>
          </a:p>
          <a:p>
            <a:pPr marL="257175" indent="-257175"/>
            <a:r>
              <a:rPr lang="en-US" sz="1800" dirty="0"/>
              <a:t>Naval Base in Crimea and Russian gas</a:t>
            </a:r>
          </a:p>
          <a:p>
            <a:pPr marL="257175" indent="-257175"/>
            <a:r>
              <a:rPr lang="en-US" sz="1800" dirty="0"/>
              <a:t>Revolution of Dignity </a:t>
            </a:r>
          </a:p>
          <a:p>
            <a:pPr marL="257175" indent="-257175"/>
            <a:endParaRPr lang="cs-CZ" sz="1800" dirty="0"/>
          </a:p>
        </p:txBody>
      </p:sp>
      <p:pic>
        <p:nvPicPr>
          <p:cNvPr id="4" name="Picture 4" descr="Revolution of dignity – DW – 11/21/2014">
            <a:extLst>
              <a:ext uri="{FF2B5EF4-FFF2-40B4-BE49-F238E27FC236}">
                <a16:creationId xmlns:a16="http://schemas.microsoft.com/office/drawing/2014/main" id="{BF7C53F3-6274-4D11-983D-C82F9A26D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734271"/>
            <a:ext cx="3128963" cy="176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18870"/>
      </p:ext>
    </p:extLst>
  </p:cSld>
  <p:clrMapOvr>
    <a:masterClrMapping/>
  </p:clrMapOvr>
</p:sld>
</file>

<file path=ppt/theme/theme1.xml><?xml version="1.0" encoding="utf-8"?>
<a:theme xmlns:a="http://schemas.openxmlformats.org/drawingml/2006/main" name="Snímky s texty/obrazy">
  <a:themeElements>
    <a:clrScheme name="PIN Basic Colours POWERPOINT">
      <a:dk1>
        <a:sysClr val="windowText" lastClr="000000"/>
      </a:dk1>
      <a:lt1>
        <a:sysClr val="window" lastClr="FFFFFF"/>
      </a:lt1>
      <a:dk2>
        <a:srgbClr val="14418B"/>
      </a:dk2>
      <a:lt2>
        <a:srgbClr val="E8E9E9"/>
      </a:lt2>
      <a:accent1>
        <a:srgbClr val="14418B"/>
      </a:accent1>
      <a:accent2>
        <a:srgbClr val="EB5A4A"/>
      </a:accent2>
      <a:accent3>
        <a:srgbClr val="F9B000"/>
      </a:accent3>
      <a:accent4>
        <a:srgbClr val="49BDCF"/>
      </a:accent4>
      <a:accent5>
        <a:srgbClr val="43B386"/>
      </a:accent5>
      <a:accent6>
        <a:srgbClr val="E94161"/>
      </a:accent6>
      <a:hlink>
        <a:srgbClr val="14418B"/>
      </a:hlink>
      <a:folHlink>
        <a:srgbClr val="8E8D8D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-template-POWERPOINT basic EN.potx" id="{5B53625B-C775-46A3-BE5B-558D76BBAA78}" vid="{31624707-BB9C-46F7-BA6E-2FFD2F295DA8}"/>
    </a:ext>
  </a:extLst>
</a:theme>
</file>

<file path=ppt/theme/theme2.xml><?xml version="1.0" encoding="utf-8"?>
<a:theme xmlns:a="http://schemas.openxmlformats.org/drawingml/2006/main" name="Předělové snímky PIN">
  <a:themeElements>
    <a:clrScheme name="PIN Basic Colours POWERPOINT">
      <a:dk1>
        <a:sysClr val="windowText" lastClr="000000"/>
      </a:dk1>
      <a:lt1>
        <a:sysClr val="window" lastClr="FFFFFF"/>
      </a:lt1>
      <a:dk2>
        <a:srgbClr val="14418B"/>
      </a:dk2>
      <a:lt2>
        <a:srgbClr val="E8E9E9"/>
      </a:lt2>
      <a:accent1>
        <a:srgbClr val="14418B"/>
      </a:accent1>
      <a:accent2>
        <a:srgbClr val="EB5A4A"/>
      </a:accent2>
      <a:accent3>
        <a:srgbClr val="F9B000"/>
      </a:accent3>
      <a:accent4>
        <a:srgbClr val="49BDCF"/>
      </a:accent4>
      <a:accent5>
        <a:srgbClr val="43B386"/>
      </a:accent5>
      <a:accent6>
        <a:srgbClr val="E94161"/>
      </a:accent6>
      <a:hlink>
        <a:srgbClr val="14418B"/>
      </a:hlink>
      <a:folHlink>
        <a:srgbClr val="8E8D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-template-POWERPOINT basic EN.potx" id="{5B53625B-C775-46A3-BE5B-558D76BBAA78}" vid="{D8934042-627A-4D4D-88B0-396194936E63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4F2AF68766C14D894FB1E19F30740E" ma:contentTypeVersion="12" ma:contentTypeDescription="Vytvoří nový dokument" ma:contentTypeScope="" ma:versionID="538eddc2bc42e131809f4bf560b6007b">
  <xsd:schema xmlns:xsd="http://www.w3.org/2001/XMLSchema" xmlns:xs="http://www.w3.org/2001/XMLSchema" xmlns:p="http://schemas.microsoft.com/office/2006/metadata/properties" xmlns:ns3="945a7482-fa16-4f6f-8c5a-947759753b79" xmlns:ns4="cf606e60-e598-4abb-ad22-18d289650250" targetNamespace="http://schemas.microsoft.com/office/2006/metadata/properties" ma:root="true" ma:fieldsID="7d69351194c16d63b1b0c98df51fb284" ns3:_="" ns4:_="">
    <xsd:import namespace="945a7482-fa16-4f6f-8c5a-947759753b79"/>
    <xsd:import namespace="cf606e60-e598-4abb-ad22-18d2896502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a7482-fa16-4f6f-8c5a-947759753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06e60-e598-4abb-ad22-18d28965025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f606e60-e598-4abb-ad22-18d289650250">
      <UserInfo>
        <DisplayName>Kocian Tomáš</DisplayName>
        <AccountId>752</AccountId>
        <AccountType/>
      </UserInfo>
      <UserInfo>
        <DisplayName>Guevarra Gilbert</DisplayName>
        <AccountId>22356</AccountId>
        <AccountType/>
      </UserInfo>
      <UserInfo>
        <DisplayName>Ramos Rona Raisa</DisplayName>
        <AccountId>22612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AD3ACA-F440-4DC2-B2A0-C9391DC43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a7482-fa16-4f6f-8c5a-947759753b79"/>
    <ds:schemaRef ds:uri="cf606e60-e598-4abb-ad22-18d289650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6FA1A2-CA24-422B-A677-5C1E827AB95D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cf606e60-e598-4abb-ad22-18d289650250"/>
    <ds:schemaRef ds:uri="http://purl.org/dc/terms/"/>
    <ds:schemaRef ds:uri="http://schemas.microsoft.com/office/infopath/2007/PartnerControls"/>
    <ds:schemaRef ds:uri="945a7482-fa16-4f6f-8c5a-947759753b7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F6D26C0-221B-470F-A71C-1525BDAA07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</Words>
  <Application>Microsoft Office PowerPoint</Application>
  <PresentationFormat>Předvádění na obrazovce (16:9)</PresentationFormat>
  <Paragraphs>58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Segoe UI Semibold</vt:lpstr>
      <vt:lpstr>Snímky s texty/obrazy</vt:lpstr>
      <vt:lpstr>Předělové snímky PIN</vt:lpstr>
      <vt:lpstr>Eastern Partnership and Human Rights.  War in Ukraine 
</vt:lpstr>
      <vt:lpstr>Where we work?</vt:lpstr>
      <vt:lpstr>What We Do?</vt:lpstr>
      <vt:lpstr>Protection</vt:lpstr>
      <vt:lpstr>Capacity Development</vt:lpstr>
      <vt:lpstr>Advocacy</vt:lpstr>
      <vt:lpstr>Why support human rights abroad?</vt:lpstr>
      <vt:lpstr>Human Rights and War in Ukraine</vt:lpstr>
      <vt:lpstr>Independent Ukraine in Russia’s focus</vt:lpstr>
      <vt:lpstr>Human Rights in Ukraine before 2014</vt:lpstr>
      <vt:lpstr>War in Ukraine and Civil Society</vt:lpstr>
      <vt:lpstr>After 24.2.2022</vt:lpstr>
      <vt:lpstr>Thank you for your attention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of the presentation</dc:title>
  <dc:creator/>
  <cp:lastModifiedBy/>
  <cp:revision>2</cp:revision>
  <dcterms:created xsi:type="dcterms:W3CDTF">2022-09-10T16:24:39Z</dcterms:created>
  <dcterms:modified xsi:type="dcterms:W3CDTF">2024-02-29T16:52:57Z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0x0101009C4F2AF68766C14D894FB1E19F30740E</vt:lpwstr>
  </property>
</Properties>
</file>