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0" r:id="rId2"/>
    <p:sldId id="261" r:id="rId3"/>
    <p:sldId id="266" r:id="rId4"/>
    <p:sldId id="271" r:id="rId5"/>
    <p:sldId id="272" r:id="rId6"/>
    <p:sldId id="267" r:id="rId7"/>
    <p:sldId id="269" r:id="rId8"/>
    <p:sldId id="274" r:id="rId9"/>
    <p:sldId id="275" r:id="rId10"/>
    <p:sldId id="27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A40A2C0-59DD-4D4E-92A4-E74069B70456}" type="datetimeFigureOut">
              <a:rPr lang="cs-CZ" smtClean="0"/>
              <a:t>14.03.2024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6126C49-EAEF-4698-BD8E-8FF2A74177CB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25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A2C0-59DD-4D4E-92A4-E74069B70456}" type="datetimeFigureOut">
              <a:rPr lang="cs-CZ" smtClean="0"/>
              <a:t>14.03.2024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26C49-EAEF-4698-BD8E-8FF2A74177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9501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A2C0-59DD-4D4E-92A4-E74069B70456}" type="datetimeFigureOut">
              <a:rPr lang="cs-CZ" smtClean="0"/>
              <a:t>14.03.2024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26C49-EAEF-4698-BD8E-8FF2A74177CB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43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A2C0-59DD-4D4E-92A4-E74069B70456}" type="datetimeFigureOut">
              <a:rPr lang="cs-CZ" smtClean="0"/>
              <a:t>14.03.2024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26C49-EAEF-4698-BD8E-8FF2A74177CB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670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A2C0-59DD-4D4E-92A4-E74069B70456}" type="datetimeFigureOut">
              <a:rPr lang="cs-CZ" smtClean="0"/>
              <a:t>14.03.2024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26C49-EAEF-4698-BD8E-8FF2A74177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8067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A2C0-59DD-4D4E-92A4-E74069B70456}" type="datetimeFigureOut">
              <a:rPr lang="cs-CZ" smtClean="0"/>
              <a:t>14.03.2024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26C49-EAEF-4698-BD8E-8FF2A74177CB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319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A2C0-59DD-4D4E-92A4-E74069B70456}" type="datetimeFigureOut">
              <a:rPr lang="cs-CZ" smtClean="0"/>
              <a:t>14.03.2024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26C49-EAEF-4698-BD8E-8FF2A74177CB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809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A2C0-59DD-4D4E-92A4-E74069B70456}" type="datetimeFigureOut">
              <a:rPr lang="cs-CZ" smtClean="0"/>
              <a:t>14.03.2024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26C49-EAEF-4698-BD8E-8FF2A74177CB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246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A2C0-59DD-4D4E-92A4-E74069B70456}" type="datetimeFigureOut">
              <a:rPr lang="cs-CZ" smtClean="0"/>
              <a:t>14.03.2024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26C49-EAEF-4698-BD8E-8FF2A74177CB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96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A2C0-59DD-4D4E-92A4-E74069B70456}" type="datetimeFigureOut">
              <a:rPr lang="cs-CZ" smtClean="0"/>
              <a:t>14.03.2024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26C49-EAEF-4698-BD8E-8FF2A74177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3881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A2C0-59DD-4D4E-92A4-E74069B70456}" type="datetimeFigureOut">
              <a:rPr lang="cs-CZ" smtClean="0"/>
              <a:t>14.03.2024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26C49-EAEF-4698-BD8E-8FF2A74177CB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300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A2C0-59DD-4D4E-92A4-E74069B70456}" type="datetimeFigureOut">
              <a:rPr lang="cs-CZ" smtClean="0"/>
              <a:t>14.03.2024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26C49-EAEF-4698-BD8E-8FF2A74177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285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A2C0-59DD-4D4E-92A4-E74069B70456}" type="datetimeFigureOut">
              <a:rPr lang="cs-CZ" smtClean="0"/>
              <a:t>14.03.2024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26C49-EAEF-4698-BD8E-8FF2A74177CB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24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A2C0-59DD-4D4E-92A4-E74069B70456}" type="datetimeFigureOut">
              <a:rPr lang="cs-CZ" smtClean="0"/>
              <a:t>14.03.2024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26C49-EAEF-4698-BD8E-8FF2A74177CB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98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A2C0-59DD-4D4E-92A4-E74069B70456}" type="datetimeFigureOut">
              <a:rPr lang="cs-CZ" smtClean="0"/>
              <a:t>14.03.2024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26C49-EAEF-4698-BD8E-8FF2A74177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434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A2C0-59DD-4D4E-92A4-E74069B70456}" type="datetimeFigureOut">
              <a:rPr lang="cs-CZ" smtClean="0"/>
              <a:t>14.03.2024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26C49-EAEF-4698-BD8E-8FF2A74177CB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852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A2C0-59DD-4D4E-92A4-E74069B70456}" type="datetimeFigureOut">
              <a:rPr lang="cs-CZ" smtClean="0"/>
              <a:t>14.03.2024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26C49-EAEF-4698-BD8E-8FF2A74177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5989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A40A2C0-59DD-4D4E-92A4-E74069B70456}" type="datetimeFigureOut">
              <a:rPr lang="cs-CZ" smtClean="0"/>
              <a:t>14.03.2024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6126C49-EAEF-4698-BD8E-8FF2A74177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0469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menti.com/al4r2t2fhnf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7CE989-018E-27C5-C1AA-550FEB7BD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Unrecognized</a:t>
            </a:r>
            <a:r>
              <a:rPr lang="cs-CZ" dirty="0"/>
              <a:t> </a:t>
            </a:r>
            <a:r>
              <a:rPr lang="cs-CZ" dirty="0" err="1"/>
              <a:t>territories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FD93C2-5F06-FAD6-F2BD-69F23088F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err="1"/>
              <a:t>South</a:t>
            </a:r>
            <a:r>
              <a:rPr lang="cs-CZ" dirty="0"/>
              <a:t> </a:t>
            </a:r>
            <a:r>
              <a:rPr lang="cs-CZ" dirty="0" err="1"/>
              <a:t>Caucasus</a:t>
            </a:r>
            <a:r>
              <a:rPr lang="cs-CZ" dirty="0"/>
              <a:t>:</a:t>
            </a:r>
          </a:p>
          <a:p>
            <a:pPr lvl="1"/>
            <a:r>
              <a:rPr lang="cs-CZ" dirty="0" err="1"/>
              <a:t>Abkhazia</a:t>
            </a:r>
            <a:r>
              <a:rPr lang="cs-CZ" dirty="0"/>
              <a:t> (Georgia)</a:t>
            </a:r>
          </a:p>
          <a:p>
            <a:pPr lvl="1"/>
            <a:r>
              <a:rPr lang="cs-CZ" dirty="0" err="1"/>
              <a:t>South</a:t>
            </a:r>
            <a:r>
              <a:rPr lang="cs-CZ" dirty="0"/>
              <a:t> </a:t>
            </a:r>
            <a:r>
              <a:rPr lang="cs-CZ" dirty="0" err="1"/>
              <a:t>Ossetia</a:t>
            </a:r>
            <a:r>
              <a:rPr lang="cs-CZ" dirty="0"/>
              <a:t> (Georgia)</a:t>
            </a:r>
          </a:p>
          <a:p>
            <a:pPr lvl="1"/>
            <a:r>
              <a:rPr lang="cs-CZ" dirty="0" err="1"/>
              <a:t>Until</a:t>
            </a:r>
            <a:r>
              <a:rPr lang="cs-CZ" dirty="0"/>
              <a:t> </a:t>
            </a:r>
            <a:r>
              <a:rPr lang="cs-CZ" dirty="0" err="1"/>
              <a:t>recently</a:t>
            </a:r>
            <a:r>
              <a:rPr lang="cs-CZ" dirty="0"/>
              <a:t>: </a:t>
            </a:r>
            <a:r>
              <a:rPr lang="cs-CZ" dirty="0" err="1"/>
              <a:t>Nagorno</a:t>
            </a:r>
            <a:r>
              <a:rPr lang="cs-CZ" dirty="0"/>
              <a:t> </a:t>
            </a:r>
            <a:r>
              <a:rPr lang="cs-CZ" dirty="0" err="1"/>
              <a:t>Karabakh</a:t>
            </a:r>
            <a:r>
              <a:rPr lang="cs-CZ" dirty="0"/>
              <a:t> (</a:t>
            </a:r>
            <a:r>
              <a:rPr lang="cs-CZ" dirty="0" err="1"/>
              <a:t>Armenia</a:t>
            </a:r>
            <a:r>
              <a:rPr lang="cs-CZ" dirty="0"/>
              <a:t> – </a:t>
            </a:r>
            <a:r>
              <a:rPr lang="cs-CZ" dirty="0" err="1"/>
              <a:t>Azerbaijan</a:t>
            </a:r>
            <a:r>
              <a:rPr lang="cs-CZ" dirty="0"/>
              <a:t>)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err="1"/>
              <a:t>Transnistria</a:t>
            </a:r>
            <a:r>
              <a:rPr lang="en-US" dirty="0"/>
              <a:t> </a:t>
            </a:r>
            <a:r>
              <a:rPr lang="cs-CZ" dirty="0"/>
              <a:t>(Moldova)</a:t>
            </a:r>
          </a:p>
          <a:p>
            <a:pPr marL="0" indent="0">
              <a:buNone/>
            </a:pPr>
            <a:endParaRPr lang="cs-CZ" dirty="0"/>
          </a:p>
          <a:p>
            <a:pPr marL="0" indent="0" algn="l">
              <a:buNone/>
            </a:pPr>
            <a:r>
              <a:rPr lang="cs-CZ" dirty="0" err="1"/>
              <a:t>Russia</a:t>
            </a:r>
            <a:r>
              <a:rPr lang="cs-CZ" dirty="0"/>
              <a:t> </a:t>
            </a:r>
            <a:r>
              <a:rPr lang="cs-CZ" dirty="0" err="1"/>
              <a:t>annexed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following</a:t>
            </a:r>
            <a:r>
              <a:rPr lang="cs-CZ" dirty="0"/>
              <a:t> </a:t>
            </a:r>
            <a:r>
              <a:rPr lang="cs-CZ" dirty="0" err="1"/>
              <a:t>regions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Ukraine</a:t>
            </a:r>
            <a:r>
              <a:rPr lang="cs-CZ" dirty="0"/>
              <a:t>: </a:t>
            </a:r>
          </a:p>
          <a:p>
            <a:pPr marL="0" indent="0" algn="l">
              <a:buNone/>
            </a:pPr>
            <a:r>
              <a:rPr lang="cs-CZ" sz="2000" dirty="0" err="1"/>
              <a:t>Donetsk</a:t>
            </a:r>
            <a:r>
              <a:rPr lang="cs-CZ" sz="2000" dirty="0"/>
              <a:t>, </a:t>
            </a:r>
            <a:r>
              <a:rPr lang="cs-CZ" sz="2000" dirty="0" err="1"/>
              <a:t>Luhansk</a:t>
            </a:r>
            <a:r>
              <a:rPr lang="cs-CZ" sz="2000" dirty="0"/>
              <a:t>, </a:t>
            </a:r>
            <a:r>
              <a:rPr lang="cs-CZ" sz="2000" dirty="0" err="1"/>
              <a:t>Kherson</a:t>
            </a:r>
            <a:r>
              <a:rPr lang="cs-CZ" sz="2000" dirty="0"/>
              <a:t>, </a:t>
            </a:r>
            <a:r>
              <a:rPr lang="cs-CZ" sz="2000" dirty="0" err="1"/>
              <a:t>Zaporizhzhia</a:t>
            </a:r>
            <a:r>
              <a:rPr lang="cs-CZ" sz="2000" dirty="0"/>
              <a:t>, </a:t>
            </a:r>
            <a:r>
              <a:rPr lang="cs-CZ" sz="2000" dirty="0" err="1"/>
              <a:t>Crimea</a:t>
            </a:r>
            <a:endParaRPr lang="cs-CZ" sz="20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9006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3D92C6-58FA-730C-34F1-CD2AAC67E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Reflexion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class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505937-46BD-624A-7659-8C49B876E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/>
          </a:p>
          <a:p>
            <a:r>
              <a:rPr lang="cs-CZ" dirty="0" err="1"/>
              <a:t>Write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answers</a:t>
            </a:r>
            <a:r>
              <a:rPr lang="cs-CZ" dirty="0"/>
              <a:t> in </a:t>
            </a:r>
            <a:r>
              <a:rPr lang="cs-CZ" dirty="0" err="1"/>
              <a:t>mentimeter</a:t>
            </a:r>
            <a:r>
              <a:rPr lang="cs-CZ" dirty="0"/>
              <a:t>.</a:t>
            </a:r>
          </a:p>
          <a:p>
            <a:r>
              <a:rPr lang="cs-CZ" dirty="0" err="1"/>
              <a:t>Read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responses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fellow</a:t>
            </a:r>
            <a:r>
              <a:rPr lang="cs-CZ" dirty="0"/>
              <a:t> </a:t>
            </a:r>
            <a:r>
              <a:rPr lang="cs-CZ" dirty="0" err="1"/>
              <a:t>students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 err="1"/>
              <a:t>Join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menti.com. </a:t>
            </a:r>
          </a:p>
          <a:p>
            <a:r>
              <a:rPr lang="cs-CZ" dirty="0" err="1"/>
              <a:t>Code</a:t>
            </a:r>
            <a:r>
              <a:rPr lang="cs-CZ" dirty="0"/>
              <a:t>: 2354 6100</a:t>
            </a:r>
          </a:p>
          <a:p>
            <a:endParaRPr lang="cs-CZ" dirty="0"/>
          </a:p>
          <a:p>
            <a:r>
              <a:rPr lang="cs-CZ" dirty="0">
                <a:hlinkClick r:id="rId2"/>
              </a:rPr>
              <a:t>https://www.menti.com/al4r2t2fhnf8</a:t>
            </a:r>
            <a:r>
              <a:rPr lang="cs-CZ" dirty="0"/>
              <a:t>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0853B59-5FC6-2F14-CB4C-7F370B478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310" y="2474752"/>
            <a:ext cx="3639948" cy="363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49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D0823E-BD5F-AC04-830D-A81D4589D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Connect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translation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sentence „Hello,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welcome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class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today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!“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with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corresponding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language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cs-CZ" sz="3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B9C162-4F4D-1F71-6667-0C810AC7C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Armenian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Azerbaijan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</a:p>
          <a:p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Georgian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Moldovan/Romanian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Salam,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gün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dərsə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xoş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gəlmisiniz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გამარჯობა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მოგესალმებით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დღეს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კლასში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gamarjoba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mogesalmebit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dghes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k’lasshi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Բարև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բարի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գալուստ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դասի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այսօր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Barev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bari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galust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dasi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aysor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Buna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ziua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bine ai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venit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astazi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610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D0823E-BD5F-AC04-830D-A81D4589D83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643689" y="662730"/>
            <a:ext cx="6815137" cy="861052"/>
          </a:xfrm>
        </p:spPr>
        <p:txBody>
          <a:bodyPr>
            <a:normAutofit/>
          </a:bodyPr>
          <a:lstStyle/>
          <a:p>
            <a:r>
              <a:rPr lang="cs-CZ" sz="3000" dirty="0">
                <a:ea typeface="Calibri" panose="020F0502020204030204" pitchFamily="34" charset="0"/>
              </a:rPr>
              <a:t>„</a:t>
            </a:r>
            <a:r>
              <a:rPr lang="en-US" sz="3000" dirty="0">
                <a:effectLst/>
                <a:ea typeface="Calibri" panose="020F0502020204030204" pitchFamily="34" charset="0"/>
              </a:rPr>
              <a:t>Hello, welcome </a:t>
            </a:r>
            <a:r>
              <a:rPr lang="cs-CZ" sz="3000" dirty="0">
                <a:ea typeface="Calibri" panose="020F0502020204030204" pitchFamily="34" charset="0"/>
              </a:rPr>
              <a:t>to</a:t>
            </a:r>
            <a:r>
              <a:rPr lang="en-US" sz="3000" dirty="0">
                <a:effectLst/>
                <a:ea typeface="Calibri" panose="020F0502020204030204" pitchFamily="34" charset="0"/>
              </a:rPr>
              <a:t> class today!</a:t>
            </a:r>
            <a:r>
              <a:rPr lang="cs-CZ" sz="3000" dirty="0">
                <a:effectLst/>
                <a:ea typeface="Calibri" panose="020F0502020204030204" pitchFamily="34" charset="0"/>
              </a:rPr>
              <a:t>“</a:t>
            </a:r>
            <a:endParaRPr lang="en-US" sz="3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B9C162-4F4D-1F71-6667-0C810AC7CE1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643688" y="1426128"/>
            <a:ext cx="6815137" cy="1320800"/>
          </a:xfrm>
        </p:spPr>
        <p:txBody>
          <a:bodyPr numCol="2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Azerbaijan</a:t>
            </a:r>
            <a:r>
              <a:rPr lang="cs-CZ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(Turkish)</a:t>
            </a:r>
            <a:endParaRPr lang="cs-CZ" sz="2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Salam,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bu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gün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dərsə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xoş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gəlmisiniz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r>
              <a:rPr lang="cs-CZ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Merhaba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bugün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sınıfa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hoş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geldiniz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!)</a:t>
            </a:r>
            <a:endParaRPr lang="cs-CZ" sz="2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2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Georgian</a:t>
            </a:r>
            <a:endParaRPr lang="cs-CZ" sz="2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გამარჯობა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მოგესალმებით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დღეს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კლასში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cs-CZ" sz="2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gamarjoba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mogesalmebit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dghes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k’lasshi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cs-CZ" sz="2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2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Moldovan/Romanian</a:t>
            </a:r>
            <a:endParaRPr lang="cs-CZ" sz="2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Buna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ziua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bine ai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venit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clasa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astazi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cs-CZ" sz="2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2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Armenian</a:t>
            </a:r>
            <a:endParaRPr lang="cs-CZ" sz="2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Բարև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բարի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գալուստ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դասի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այսօր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cs-CZ" sz="2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Barev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bari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galust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dasi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aysor</a:t>
            </a:r>
            <a:endParaRPr lang="cs-CZ" sz="2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2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23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D0823E-BD5F-AC04-830D-A81D4589D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0" err="1">
                <a:effectLst/>
                <a:ea typeface="Calibri" panose="020F0502020204030204" pitchFamily="34" charset="0"/>
              </a:rPr>
              <a:t>Which</a:t>
            </a:r>
            <a:r>
              <a:rPr lang="cs-CZ" sz="3000" dirty="0">
                <a:effectLst/>
                <a:ea typeface="Calibri" panose="020F0502020204030204" pitchFamily="34" charset="0"/>
              </a:rPr>
              <a:t> </a:t>
            </a:r>
            <a:r>
              <a:rPr lang="cs-CZ" sz="3000" dirty="0" err="1">
                <a:effectLst/>
                <a:ea typeface="Calibri" panose="020F0502020204030204" pitchFamily="34" charset="0"/>
              </a:rPr>
              <a:t>language</a:t>
            </a:r>
            <a:r>
              <a:rPr lang="cs-CZ" sz="3000" dirty="0">
                <a:effectLst/>
                <a:ea typeface="Calibri" panose="020F0502020204030204" pitchFamily="34" charset="0"/>
              </a:rPr>
              <a:t> </a:t>
            </a:r>
            <a:r>
              <a:rPr lang="cs-CZ" sz="3000" dirty="0" err="1">
                <a:effectLst/>
                <a:ea typeface="Calibri" panose="020F0502020204030204" pitchFamily="34" charset="0"/>
              </a:rPr>
              <a:t>families</a:t>
            </a:r>
            <a:r>
              <a:rPr lang="cs-CZ" sz="3000" dirty="0">
                <a:effectLst/>
                <a:ea typeface="Calibri" panose="020F0502020204030204" pitchFamily="34" charset="0"/>
              </a:rPr>
              <a:t> do </a:t>
            </a:r>
            <a:r>
              <a:rPr lang="cs-CZ" sz="3000" dirty="0" err="1">
                <a:effectLst/>
                <a:ea typeface="Calibri" panose="020F0502020204030204" pitchFamily="34" charset="0"/>
              </a:rPr>
              <a:t>the</a:t>
            </a:r>
            <a:r>
              <a:rPr lang="cs-CZ" sz="3000" dirty="0">
                <a:effectLst/>
                <a:ea typeface="Calibri" panose="020F0502020204030204" pitchFamily="34" charset="0"/>
              </a:rPr>
              <a:t> </a:t>
            </a:r>
            <a:r>
              <a:rPr lang="cs-CZ" sz="3000" dirty="0" err="1">
                <a:effectLst/>
                <a:ea typeface="Calibri" panose="020F0502020204030204" pitchFamily="34" charset="0"/>
              </a:rPr>
              <a:t>languages</a:t>
            </a:r>
            <a:r>
              <a:rPr lang="cs-CZ" sz="3000" dirty="0">
                <a:effectLst/>
                <a:ea typeface="Calibri" panose="020F0502020204030204" pitchFamily="34" charset="0"/>
              </a:rPr>
              <a:t> </a:t>
            </a:r>
            <a:r>
              <a:rPr lang="cs-CZ" sz="3000" dirty="0" err="1">
                <a:effectLst/>
                <a:ea typeface="Calibri" panose="020F0502020204030204" pitchFamily="34" charset="0"/>
              </a:rPr>
              <a:t>belong</a:t>
            </a:r>
            <a:r>
              <a:rPr lang="cs-CZ" sz="3000" dirty="0">
                <a:effectLst/>
                <a:ea typeface="Calibri" panose="020F0502020204030204" pitchFamily="34" charset="0"/>
              </a:rPr>
              <a:t> to?</a:t>
            </a:r>
            <a:endParaRPr lang="cs-CZ" sz="3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B9C162-4F4D-1F71-6667-0C810AC7C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Autofit/>
          </a:bodyPr>
          <a:lstStyle/>
          <a:p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Armenian</a:t>
            </a:r>
            <a:endParaRPr lang="cs-CZ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Azerbaijan</a:t>
            </a:r>
            <a:r>
              <a:rPr lang="cs-CZ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Georgian</a:t>
            </a:r>
            <a:r>
              <a:rPr lang="cs-CZ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Moldovan/Romanian</a:t>
            </a:r>
            <a:endParaRPr lang="cs-CZ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58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D0823E-BD5F-AC04-830D-A81D4589D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0" err="1">
                <a:effectLst/>
                <a:ea typeface="Calibri" panose="020F0502020204030204" pitchFamily="34" charset="0"/>
              </a:rPr>
              <a:t>Which</a:t>
            </a:r>
            <a:r>
              <a:rPr lang="cs-CZ" sz="3000" dirty="0">
                <a:effectLst/>
                <a:ea typeface="Calibri" panose="020F0502020204030204" pitchFamily="34" charset="0"/>
              </a:rPr>
              <a:t> </a:t>
            </a:r>
            <a:r>
              <a:rPr lang="cs-CZ" sz="3000" dirty="0" err="1">
                <a:effectLst/>
                <a:ea typeface="Calibri" panose="020F0502020204030204" pitchFamily="34" charset="0"/>
              </a:rPr>
              <a:t>language</a:t>
            </a:r>
            <a:r>
              <a:rPr lang="cs-CZ" sz="3000" dirty="0">
                <a:effectLst/>
                <a:ea typeface="Calibri" panose="020F0502020204030204" pitchFamily="34" charset="0"/>
              </a:rPr>
              <a:t> </a:t>
            </a:r>
            <a:r>
              <a:rPr lang="cs-CZ" sz="3000" dirty="0" err="1">
                <a:effectLst/>
                <a:ea typeface="Calibri" panose="020F0502020204030204" pitchFamily="34" charset="0"/>
              </a:rPr>
              <a:t>families</a:t>
            </a:r>
            <a:r>
              <a:rPr lang="cs-CZ" sz="3000" dirty="0">
                <a:effectLst/>
                <a:ea typeface="Calibri" panose="020F0502020204030204" pitchFamily="34" charset="0"/>
              </a:rPr>
              <a:t> do </a:t>
            </a:r>
            <a:r>
              <a:rPr lang="cs-CZ" sz="3000" dirty="0" err="1">
                <a:effectLst/>
                <a:ea typeface="Calibri" panose="020F0502020204030204" pitchFamily="34" charset="0"/>
              </a:rPr>
              <a:t>the</a:t>
            </a:r>
            <a:r>
              <a:rPr lang="cs-CZ" sz="3000" dirty="0">
                <a:effectLst/>
                <a:ea typeface="Calibri" panose="020F0502020204030204" pitchFamily="34" charset="0"/>
              </a:rPr>
              <a:t> </a:t>
            </a:r>
            <a:r>
              <a:rPr lang="cs-CZ" sz="3000" dirty="0" err="1">
                <a:effectLst/>
                <a:ea typeface="Calibri" panose="020F0502020204030204" pitchFamily="34" charset="0"/>
              </a:rPr>
              <a:t>languages</a:t>
            </a:r>
            <a:r>
              <a:rPr lang="cs-CZ" sz="3000" dirty="0">
                <a:effectLst/>
                <a:ea typeface="Calibri" panose="020F0502020204030204" pitchFamily="34" charset="0"/>
              </a:rPr>
              <a:t> </a:t>
            </a:r>
            <a:r>
              <a:rPr lang="cs-CZ" sz="3000" dirty="0" err="1">
                <a:effectLst/>
                <a:ea typeface="Calibri" panose="020F0502020204030204" pitchFamily="34" charset="0"/>
              </a:rPr>
              <a:t>belong</a:t>
            </a:r>
            <a:r>
              <a:rPr lang="cs-CZ" sz="3000" dirty="0">
                <a:effectLst/>
                <a:ea typeface="Calibri" panose="020F0502020204030204" pitchFamily="34" charset="0"/>
              </a:rPr>
              <a:t> to?</a:t>
            </a:r>
            <a:endParaRPr lang="cs-CZ" sz="3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B9C162-4F4D-1F71-6667-0C810AC7C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Autofit/>
          </a:bodyPr>
          <a:lstStyle/>
          <a:p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Armenian</a:t>
            </a:r>
            <a:r>
              <a:rPr lang="cs-CZ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GB" sz="1600" b="0" i="0" dirty="0">
                <a:solidFill>
                  <a:srgbClr val="111111"/>
                </a:solidFill>
                <a:effectLst/>
                <a:latin typeface="+mj-lt"/>
              </a:rPr>
              <a:t>an </a:t>
            </a:r>
            <a:r>
              <a:rPr lang="en-GB" sz="1600" b="1" i="0" dirty="0">
                <a:solidFill>
                  <a:srgbClr val="111111"/>
                </a:solidFill>
                <a:effectLst/>
                <a:latin typeface="+mj-lt"/>
              </a:rPr>
              <a:t>Indo-European language</a:t>
            </a:r>
            <a:r>
              <a:rPr lang="en-GB" sz="1600" b="0" i="0" dirty="0">
                <a:solidFill>
                  <a:srgbClr val="111111"/>
                </a:solidFill>
                <a:effectLst/>
                <a:latin typeface="+mj-lt"/>
              </a:rPr>
              <a:t> and</a:t>
            </a:r>
            <a:r>
              <a:rPr lang="cs-CZ" sz="1600" dirty="0">
                <a:solidFill>
                  <a:srgbClr val="111111"/>
                </a:solidFill>
                <a:latin typeface="+mj-lt"/>
              </a:rPr>
              <a:t> </a:t>
            </a:r>
            <a:r>
              <a:rPr lang="en-GB" sz="1600" b="0" i="0" dirty="0">
                <a:solidFill>
                  <a:srgbClr val="111111"/>
                </a:solidFill>
                <a:effectLst/>
                <a:latin typeface="+mj-lt"/>
              </a:rPr>
              <a:t>the </a:t>
            </a:r>
            <a:r>
              <a:rPr lang="en-GB" sz="1600" b="1" i="0" dirty="0">
                <a:solidFill>
                  <a:srgbClr val="111111"/>
                </a:solidFill>
                <a:effectLst/>
                <a:latin typeface="+mj-lt"/>
              </a:rPr>
              <a:t>sole member of an independent branch</a:t>
            </a:r>
            <a:r>
              <a:rPr lang="en-GB" sz="1600" b="0" i="0" dirty="0">
                <a:solidFill>
                  <a:srgbClr val="111111"/>
                </a:solidFill>
                <a:effectLst/>
                <a:latin typeface="+mj-lt"/>
              </a:rPr>
              <a:t> within that language family. </a:t>
            </a:r>
            <a:endParaRPr lang="cs-CZ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Azerbaijan</a:t>
            </a:r>
            <a:r>
              <a:rPr lang="cs-CZ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cs-CZ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600" b="0" i="0" dirty="0">
                <a:solidFill>
                  <a:srgbClr val="111111"/>
                </a:solidFill>
                <a:effectLst/>
                <a:latin typeface="+mj-lt"/>
              </a:rPr>
              <a:t>also known as </a:t>
            </a:r>
            <a:r>
              <a:rPr lang="en-GB" sz="1600" b="1" i="0" dirty="0">
                <a:solidFill>
                  <a:srgbClr val="111111"/>
                </a:solidFill>
                <a:effectLst/>
                <a:latin typeface="+mj-lt"/>
              </a:rPr>
              <a:t>Azeri</a:t>
            </a:r>
            <a:r>
              <a:rPr lang="cs-CZ" sz="1600" dirty="0">
                <a:solidFill>
                  <a:srgbClr val="111111"/>
                </a:solidFill>
                <a:latin typeface="+mj-lt"/>
              </a:rPr>
              <a:t> –</a:t>
            </a:r>
            <a:r>
              <a:rPr lang="en-GB" sz="1600" b="0" i="0" dirty="0">
                <a:solidFill>
                  <a:srgbClr val="111111"/>
                </a:solidFill>
                <a:effectLst/>
                <a:latin typeface="+mj-lt"/>
              </a:rPr>
              <a:t> is a </a:t>
            </a:r>
            <a:r>
              <a:rPr lang="en-GB" sz="1600" b="1" i="0" dirty="0">
                <a:solidFill>
                  <a:srgbClr val="111111"/>
                </a:solidFill>
                <a:effectLst/>
                <a:latin typeface="+mj-lt"/>
              </a:rPr>
              <a:t>Turkic language</a:t>
            </a:r>
            <a:r>
              <a:rPr lang="cs-CZ" sz="1600" b="1" i="0" dirty="0">
                <a:solidFill>
                  <a:srgbClr val="111111"/>
                </a:solidFill>
                <a:effectLst/>
                <a:latin typeface="+mj-lt"/>
              </a:rPr>
              <a:t> – </a:t>
            </a:r>
            <a:r>
              <a:rPr lang="cs-CZ" sz="1600" b="1" i="0" dirty="0" err="1">
                <a:solidFill>
                  <a:srgbClr val="111111"/>
                </a:solidFill>
                <a:effectLst/>
                <a:latin typeface="+mj-lt"/>
              </a:rPr>
              <a:t>related</a:t>
            </a:r>
            <a:r>
              <a:rPr lang="cs-CZ" sz="1600" b="1" i="0" dirty="0">
                <a:solidFill>
                  <a:srgbClr val="111111"/>
                </a:solidFill>
                <a:effectLst/>
                <a:latin typeface="+mj-lt"/>
              </a:rPr>
              <a:t> to </a:t>
            </a:r>
            <a:r>
              <a:rPr lang="cs-CZ" sz="1600" b="1" i="0" dirty="0" err="1">
                <a:solidFill>
                  <a:srgbClr val="111111"/>
                </a:solidFill>
                <a:effectLst/>
                <a:latin typeface="+mj-lt"/>
              </a:rPr>
              <a:t>Turkish</a:t>
            </a:r>
            <a:r>
              <a:rPr lang="cs-CZ" sz="1600" b="1" i="0" dirty="0">
                <a:solidFill>
                  <a:srgbClr val="111111"/>
                </a:solidFill>
                <a:effectLst/>
                <a:latin typeface="+mj-lt"/>
              </a:rPr>
              <a:t>, Turkmen, </a:t>
            </a:r>
            <a:r>
              <a:rPr lang="cs-CZ" sz="1600" b="1" i="0" dirty="0" err="1">
                <a:solidFill>
                  <a:srgbClr val="111111"/>
                </a:solidFill>
                <a:effectLst/>
                <a:latin typeface="+mj-lt"/>
              </a:rPr>
              <a:t>Gagauz</a:t>
            </a:r>
            <a:r>
              <a:rPr lang="cs-CZ" sz="1600" b="1" i="0" dirty="0">
                <a:solidFill>
                  <a:srgbClr val="111111"/>
                </a:solidFill>
                <a:effectLst/>
                <a:latin typeface="+mj-lt"/>
              </a:rPr>
              <a:t>	, </a:t>
            </a:r>
            <a:r>
              <a:rPr lang="cs-CZ" sz="1600" b="1" i="0" dirty="0" err="1">
                <a:solidFill>
                  <a:srgbClr val="111111"/>
                </a:solidFill>
                <a:effectLst/>
                <a:latin typeface="+mj-lt"/>
              </a:rPr>
              <a:t>Crimean</a:t>
            </a:r>
            <a:r>
              <a:rPr lang="cs-CZ" sz="1600" b="1" i="0" dirty="0">
                <a:solidFill>
                  <a:srgbClr val="111111"/>
                </a:solidFill>
                <a:effectLst/>
                <a:latin typeface="+mj-lt"/>
              </a:rPr>
              <a:t> Tatar.</a:t>
            </a:r>
            <a:endParaRPr lang="cs-CZ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Georgian</a:t>
            </a:r>
            <a:r>
              <a:rPr lang="cs-CZ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GB" sz="1600" b="0" i="0" dirty="0">
                <a:solidFill>
                  <a:srgbClr val="111111"/>
                </a:solidFill>
                <a:effectLst/>
                <a:latin typeface="+mj-lt"/>
              </a:rPr>
              <a:t>part of the </a:t>
            </a:r>
            <a:r>
              <a:rPr lang="en-GB" sz="1600" b="1" i="0" dirty="0">
                <a:solidFill>
                  <a:srgbClr val="111111"/>
                </a:solidFill>
                <a:effectLst/>
                <a:latin typeface="+mj-lt"/>
              </a:rPr>
              <a:t>Kartvelian language family</a:t>
            </a:r>
            <a:r>
              <a:rPr lang="en-GB" sz="1600" b="0" i="0" dirty="0">
                <a:solidFill>
                  <a:srgbClr val="111111"/>
                </a:solidFill>
                <a:effectLst/>
                <a:latin typeface="+mj-lt"/>
              </a:rPr>
              <a:t>, which includes other related languages like Megrelian and Laz</a:t>
            </a:r>
            <a:r>
              <a:rPr lang="cs-CZ" sz="1600" b="0" i="0" dirty="0">
                <a:solidFill>
                  <a:srgbClr val="111111"/>
                </a:solidFill>
                <a:effectLst/>
                <a:latin typeface="+mj-lt"/>
              </a:rPr>
              <a:t> (</a:t>
            </a:r>
            <a:r>
              <a:rPr lang="cs-CZ" sz="1600" b="0" i="0" dirty="0" err="1">
                <a:solidFill>
                  <a:srgbClr val="111111"/>
                </a:solidFill>
                <a:effectLst/>
                <a:latin typeface="+mj-lt"/>
              </a:rPr>
              <a:t>mostly</a:t>
            </a:r>
            <a:r>
              <a:rPr lang="cs-CZ" sz="1600" b="0" i="0" dirty="0">
                <a:solidFill>
                  <a:srgbClr val="111111"/>
                </a:solidFill>
                <a:effectLst/>
                <a:latin typeface="+mj-lt"/>
              </a:rPr>
              <a:t> in </a:t>
            </a:r>
            <a:r>
              <a:rPr lang="cs-CZ" sz="1600" b="0" i="0" dirty="0" err="1">
                <a:solidFill>
                  <a:srgbClr val="111111"/>
                </a:solidFill>
                <a:effectLst/>
                <a:latin typeface="+mj-lt"/>
              </a:rPr>
              <a:t>eastern</a:t>
            </a:r>
            <a:r>
              <a:rPr lang="cs-CZ" sz="1600" b="0" i="0" dirty="0">
                <a:solidFill>
                  <a:srgbClr val="111111"/>
                </a:solidFill>
                <a:effectLst/>
                <a:latin typeface="+mj-lt"/>
              </a:rPr>
              <a:t> </a:t>
            </a:r>
            <a:r>
              <a:rPr lang="cs-CZ" sz="1600" b="0" i="0" dirty="0" err="1">
                <a:solidFill>
                  <a:srgbClr val="111111"/>
                </a:solidFill>
                <a:effectLst/>
                <a:latin typeface="+mj-lt"/>
              </a:rPr>
              <a:t>Turkey</a:t>
            </a:r>
            <a:r>
              <a:rPr lang="cs-CZ" sz="1600" b="0" i="0" dirty="0">
                <a:solidFill>
                  <a:srgbClr val="111111"/>
                </a:solidFill>
                <a:effectLst/>
                <a:latin typeface="+mj-lt"/>
              </a:rPr>
              <a:t>)</a:t>
            </a:r>
            <a:r>
              <a:rPr lang="en-GB" sz="1600" b="0" i="0" dirty="0">
                <a:solidFill>
                  <a:srgbClr val="111111"/>
                </a:solidFill>
                <a:effectLst/>
                <a:latin typeface="+mj-lt"/>
              </a:rPr>
              <a:t>.</a:t>
            </a:r>
            <a:r>
              <a:rPr lang="cs-CZ" sz="1600" b="0" i="0" dirty="0">
                <a:solidFill>
                  <a:srgbClr val="111111"/>
                </a:solidFill>
                <a:effectLst/>
                <a:latin typeface="+mj-lt"/>
              </a:rPr>
              <a:t> T</a:t>
            </a:r>
            <a:r>
              <a:rPr lang="en-GB" sz="1600" b="0" i="0" dirty="0">
                <a:solidFill>
                  <a:srgbClr val="111111"/>
                </a:solidFill>
                <a:effectLst/>
                <a:latin typeface="+mj-lt"/>
              </a:rPr>
              <a:t>here are </a:t>
            </a:r>
            <a:r>
              <a:rPr lang="en-GB" sz="1600" b="1" i="0" dirty="0">
                <a:solidFill>
                  <a:srgbClr val="111111"/>
                </a:solidFill>
                <a:effectLst/>
                <a:latin typeface="+mj-lt"/>
              </a:rPr>
              <a:t>no claimed genetic links</a:t>
            </a:r>
            <a:r>
              <a:rPr lang="en-GB" sz="1600" b="0" i="0" dirty="0">
                <a:solidFill>
                  <a:srgbClr val="111111"/>
                </a:solidFill>
                <a:effectLst/>
                <a:latin typeface="+mj-lt"/>
              </a:rPr>
              <a:t> between Kartvelian languages and any other language family in the world.</a:t>
            </a:r>
          </a:p>
          <a:p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Moldovan/Romanian</a:t>
            </a:r>
            <a:r>
              <a:rPr lang="cs-CZ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GB" sz="1600" b="0" i="0" dirty="0">
                <a:effectLst/>
                <a:latin typeface="+mj-lt"/>
              </a:rPr>
              <a:t>s</a:t>
            </a:r>
            <a:r>
              <a:rPr lang="cs-CZ" sz="1600" b="0" i="0" dirty="0" err="1">
                <a:effectLst/>
                <a:latin typeface="+mj-lt"/>
              </a:rPr>
              <a:t>hares</a:t>
            </a:r>
            <a:r>
              <a:rPr lang="cs-CZ" sz="1600" b="0" i="0" dirty="0">
                <a:effectLst/>
                <a:latin typeface="+mj-lt"/>
              </a:rPr>
              <a:t> </a:t>
            </a:r>
            <a:r>
              <a:rPr lang="cs-CZ" sz="1600" b="0" i="0" dirty="0" err="1">
                <a:effectLst/>
                <a:latin typeface="+mj-lt"/>
              </a:rPr>
              <a:t>its</a:t>
            </a:r>
            <a:r>
              <a:rPr lang="en-GB" sz="1600" b="0" i="0" dirty="0">
                <a:effectLst/>
                <a:latin typeface="+mj-lt"/>
              </a:rPr>
              <a:t> Latin roots with other Romance languages such as </a:t>
            </a:r>
            <a:r>
              <a:rPr lang="en-GB" sz="1600" b="1" i="0" dirty="0">
                <a:effectLst/>
                <a:latin typeface="+mj-lt"/>
              </a:rPr>
              <a:t>French, Spanish, Italian, and Portuguese</a:t>
            </a:r>
            <a:r>
              <a:rPr lang="cs-CZ" sz="1600" b="1" i="0" dirty="0">
                <a:effectLst/>
                <a:latin typeface="+mj-lt"/>
              </a:rPr>
              <a:t>.</a:t>
            </a:r>
            <a:endParaRPr lang="cs-CZ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748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4D60F10-873E-F784-0CEF-A68BA2373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95" y="872455"/>
            <a:ext cx="10439399" cy="494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404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BEF7058-4318-97FE-F8C9-808B642FAD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8" t="23919" r="31060" b="10233"/>
          <a:stretch/>
        </p:blipFill>
        <p:spPr>
          <a:xfrm>
            <a:off x="1778465" y="1038137"/>
            <a:ext cx="7745139" cy="4985158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8588C3F-863F-2F0A-8C8B-EA63267C9EAC}"/>
              </a:ext>
            </a:extLst>
          </p:cNvPr>
          <p:cNvSpPr txBox="1"/>
          <p:nvPr/>
        </p:nvSpPr>
        <p:spPr>
          <a:xfrm>
            <a:off x="1166070" y="3934437"/>
            <a:ext cx="2418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Do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update </a:t>
            </a:r>
          </a:p>
          <a:p>
            <a:r>
              <a:rPr lang="cs-CZ" dirty="0"/>
              <a:t>– </a:t>
            </a:r>
            <a:r>
              <a:rPr lang="cs-CZ" dirty="0" err="1"/>
              <a:t>article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JAMnews</a:t>
            </a: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92758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D0823E-BD5F-AC04-830D-A81D4589D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500" dirty="0">
                <a:effectLst/>
                <a:ea typeface="Calibri" panose="020F0502020204030204" pitchFamily="34" charset="0"/>
              </a:rPr>
              <a:t>Role play?</a:t>
            </a:r>
            <a:endParaRPr lang="cs-CZ" sz="35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B9C162-4F4D-1F71-6667-0C810AC7C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Autofit/>
          </a:bodyPr>
          <a:lstStyle/>
          <a:p>
            <a:r>
              <a:rPr lang="cs-CZ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lang="cs-CZ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Abkhaz</a:t>
            </a:r>
            <a:r>
              <a:rPr lang="cs-CZ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young</a:t>
            </a:r>
            <a:r>
              <a:rPr lang="cs-CZ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person </a:t>
            </a:r>
            <a:r>
              <a:rPr lang="cs-CZ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cs-CZ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wants</a:t>
            </a:r>
            <a:r>
              <a:rPr lang="cs-CZ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to study in </a:t>
            </a:r>
            <a:r>
              <a:rPr lang="cs-CZ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EU</a:t>
            </a:r>
          </a:p>
          <a:p>
            <a:r>
              <a:rPr lang="cs-CZ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Abkhaz</a:t>
            </a:r>
            <a:r>
              <a:rPr lang="cs-CZ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president</a:t>
            </a:r>
          </a:p>
          <a:p>
            <a:r>
              <a:rPr lang="cs-CZ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cs-CZ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Georgian</a:t>
            </a:r>
            <a:r>
              <a:rPr lang="cs-CZ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elderly</a:t>
            </a:r>
            <a:r>
              <a:rPr lang="cs-CZ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man </a:t>
            </a:r>
            <a:r>
              <a:rPr lang="cs-CZ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cs-CZ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used</a:t>
            </a:r>
            <a:r>
              <a:rPr lang="cs-CZ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have</a:t>
            </a:r>
            <a:r>
              <a:rPr lang="cs-CZ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 house in </a:t>
            </a:r>
            <a:r>
              <a:rPr lang="cs-CZ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Abkhazia</a:t>
            </a:r>
            <a:r>
              <a:rPr lang="cs-CZ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whose</a:t>
            </a:r>
            <a:r>
              <a:rPr lang="cs-CZ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ancestors</a:t>
            </a:r>
            <a:r>
              <a:rPr lang="cs-CZ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are </a:t>
            </a:r>
            <a:r>
              <a:rPr lang="cs-CZ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buried</a:t>
            </a:r>
            <a:r>
              <a:rPr lang="cs-CZ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Abkhazia</a:t>
            </a:r>
            <a:endParaRPr lang="cs-CZ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Georgian</a:t>
            </a:r>
            <a:r>
              <a:rPr lang="cs-CZ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prime-</a:t>
            </a:r>
            <a:r>
              <a:rPr lang="cs-CZ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minister</a:t>
            </a:r>
            <a:endParaRPr lang="cs-CZ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EU </a:t>
            </a:r>
            <a:r>
              <a:rPr lang="cs-CZ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representative</a:t>
            </a:r>
            <a:r>
              <a:rPr lang="cs-CZ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cs-CZ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issues</a:t>
            </a:r>
            <a:r>
              <a:rPr lang="cs-CZ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EU </a:t>
            </a:r>
            <a:r>
              <a:rPr lang="cs-CZ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enlargement</a:t>
            </a:r>
            <a:endParaRPr lang="cs-CZ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Russian</a:t>
            </a:r>
            <a:r>
              <a:rPr lang="cs-CZ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minister</a:t>
            </a:r>
            <a:r>
              <a:rPr lang="cs-CZ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foreign</a:t>
            </a:r>
            <a:r>
              <a:rPr lang="cs-CZ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affairs</a:t>
            </a:r>
            <a:endParaRPr lang="cs-CZ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cs-CZ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representative</a:t>
            </a:r>
            <a:r>
              <a:rPr lang="cs-CZ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peace-building</a:t>
            </a:r>
            <a:r>
              <a:rPr lang="cs-CZ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organization</a:t>
            </a:r>
            <a:endParaRPr lang="cs-CZ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146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5D280C-ABBF-4F33-0B7E-FBDF00809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Final</a:t>
            </a:r>
            <a:r>
              <a:rPr lang="cs-CZ" dirty="0"/>
              <a:t> </a:t>
            </a:r>
            <a:r>
              <a:rPr lang="cs-CZ" dirty="0" err="1"/>
              <a:t>discussion</a:t>
            </a:r>
            <a:r>
              <a:rPr lang="cs-CZ" dirty="0"/>
              <a:t> in </a:t>
            </a:r>
            <a:r>
              <a:rPr lang="cs-CZ" dirty="0" err="1"/>
              <a:t>groups</a:t>
            </a:r>
            <a:r>
              <a:rPr lang="cs-CZ" dirty="0"/>
              <a:t>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6FB5CA-D994-108A-EF90-D568803F0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activities</a:t>
            </a:r>
            <a:r>
              <a:rPr lang="cs-CZ" dirty="0"/>
              <a:t> </a:t>
            </a:r>
            <a:r>
              <a:rPr lang="cs-CZ" dirty="0" err="1"/>
              <a:t>does</a:t>
            </a:r>
            <a:r>
              <a:rPr lang="cs-CZ" dirty="0"/>
              <a:t> NESEHNUTI </a:t>
            </a:r>
            <a:r>
              <a:rPr lang="cs-CZ" dirty="0" err="1"/>
              <a:t>engage</a:t>
            </a:r>
            <a:r>
              <a:rPr lang="cs-CZ" dirty="0"/>
              <a:t> in </a:t>
            </a:r>
            <a:r>
              <a:rPr lang="cs-CZ" dirty="0" err="1"/>
              <a:t>regarding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regions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mentioned</a:t>
            </a:r>
            <a:r>
              <a:rPr lang="cs-CZ" dirty="0"/>
              <a:t> </a:t>
            </a:r>
            <a:r>
              <a:rPr lang="cs-CZ" dirty="0" err="1"/>
              <a:t>today</a:t>
            </a:r>
            <a:r>
              <a:rPr lang="cs-CZ" dirty="0"/>
              <a:t>?</a:t>
            </a:r>
          </a:p>
          <a:p>
            <a:endParaRPr lang="cs-CZ" dirty="0"/>
          </a:p>
          <a:p>
            <a:r>
              <a:rPr lang="cs-CZ" dirty="0" err="1"/>
              <a:t>What</a:t>
            </a:r>
            <a:r>
              <a:rPr lang="cs-CZ" dirty="0"/>
              <a:t> are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activities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local</a:t>
            </a:r>
            <a:r>
              <a:rPr lang="cs-CZ" dirty="0"/>
              <a:t> civil society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regions</a:t>
            </a:r>
            <a:r>
              <a:rPr lang="cs-CZ" dirty="0"/>
              <a:t>?</a:t>
            </a:r>
          </a:p>
          <a:p>
            <a:endParaRPr lang="cs-CZ" dirty="0"/>
          </a:p>
          <a:p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these </a:t>
            </a:r>
            <a:r>
              <a:rPr lang="cs-CZ" dirty="0" err="1"/>
              <a:t>activities</a:t>
            </a:r>
            <a:r>
              <a:rPr lang="cs-CZ" dirty="0"/>
              <a:t> do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think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could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would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 to </a:t>
            </a:r>
            <a:r>
              <a:rPr lang="cs-CZ" dirty="0" err="1"/>
              <a:t>take</a:t>
            </a:r>
            <a:r>
              <a:rPr lang="cs-CZ" dirty="0"/>
              <a:t> part in?</a:t>
            </a:r>
          </a:p>
        </p:txBody>
      </p:sp>
    </p:spTree>
    <p:extLst>
      <p:ext uri="{BB962C8B-B14F-4D97-AF65-F5344CB8AC3E}">
        <p14:creationId xmlns:p14="http://schemas.microsoft.com/office/powerpoint/2010/main" val="13002282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1548</TotalTime>
  <Words>480</Words>
  <Application>Microsoft Office PowerPoint</Application>
  <PresentationFormat>Širokoúhlá obrazovka</PresentationFormat>
  <Paragraphs>73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Garamond</vt:lpstr>
      <vt:lpstr>Organika</vt:lpstr>
      <vt:lpstr>Unrecognized territories</vt:lpstr>
      <vt:lpstr>Connect the translation of the sentence „Hello, welcome to the class today!“ with the corresponding language:</vt:lpstr>
      <vt:lpstr>„Hello, welcome to class today!“</vt:lpstr>
      <vt:lpstr>Which language families do the languages belong to?</vt:lpstr>
      <vt:lpstr>Which language families do the languages belong to?</vt:lpstr>
      <vt:lpstr>Prezentace aplikace PowerPoint</vt:lpstr>
      <vt:lpstr>Prezentace aplikace PowerPoint</vt:lpstr>
      <vt:lpstr>Role play?</vt:lpstr>
      <vt:lpstr>Final discussion in groups </vt:lpstr>
      <vt:lpstr>Reflexion of the class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 the translation of the sentence „Hello, welcome to the class today!“ with the corresponding language:</dc:title>
  <dc:creator>Katerina Spacova</dc:creator>
  <cp:lastModifiedBy>Katerina Spacova</cp:lastModifiedBy>
  <cp:revision>5</cp:revision>
  <dcterms:created xsi:type="dcterms:W3CDTF">2023-03-21T17:30:40Z</dcterms:created>
  <dcterms:modified xsi:type="dcterms:W3CDTF">2024-03-14T15:47:21Z</dcterms:modified>
</cp:coreProperties>
</file>