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71" r:id="rId3"/>
    <p:sldId id="273" r:id="rId4"/>
    <p:sldId id="274" r:id="rId5"/>
    <p:sldId id="268" r:id="rId6"/>
    <p:sldId id="270" r:id="rId7"/>
    <p:sldId id="277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olifeline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domhouse.org/country/azerbaijan/freedom-world/2024" TargetMode="External"/><Relationship Id="rId2" Type="http://schemas.openxmlformats.org/officeDocument/2006/relationships/hyperlink" Target="https://freedomhouse.org/countries/freedom-world/scor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db.com/title/tt407232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8628A-5ED3-5D13-B23D-F0888138E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POLITICAL AND CIVIL RIGHTS </a:t>
            </a:r>
            <a:br>
              <a:rPr lang="cs-CZ" dirty="0"/>
            </a:br>
            <a:r>
              <a:rPr lang="cs-CZ" dirty="0"/>
              <a:t>IN OUR REGION and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countries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7B9A79-94F5-0EF0-A0ED-3835A1A120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46435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700D1-A949-99C1-5900-1ABC90D5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Freedom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8F9AE1-0E9B-EF71-234E-0AD068DFD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500" dirty="0"/>
              <a:t>A </a:t>
            </a:r>
            <a:r>
              <a:rPr lang="en-US" sz="2500" dirty="0"/>
              <a:t>report published annually by Freedom House</a:t>
            </a:r>
            <a:r>
              <a:rPr lang="cs-CZ" sz="2500" dirty="0"/>
              <a:t>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cs-CZ" sz="2500" dirty="0"/>
          </a:p>
          <a:p>
            <a:pPr mar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500" dirty="0" err="1"/>
              <a:t>Freedom</a:t>
            </a:r>
            <a:r>
              <a:rPr lang="cs-CZ" sz="2500" dirty="0"/>
              <a:t> House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100" dirty="0"/>
              <a:t>an independent watchdog organization</a:t>
            </a:r>
            <a:endParaRPr lang="cs-CZ" sz="2100" dirty="0"/>
          </a:p>
          <a:p>
            <a:pPr lvl="1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100" dirty="0"/>
              <a:t>founded in 1941 in the US</a:t>
            </a:r>
            <a:endParaRPr lang="cs-CZ" sz="2100" dirty="0"/>
          </a:p>
          <a:p>
            <a:pPr lvl="1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2100" dirty="0"/>
              <a:t>n</a:t>
            </a:r>
            <a:r>
              <a:rPr lang="en-US" sz="2100" dirty="0" err="1"/>
              <a:t>onpartisan</a:t>
            </a:r>
            <a:endParaRPr lang="cs-CZ" sz="2100" dirty="0"/>
          </a:p>
          <a:p>
            <a:pPr lvl="1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2100" dirty="0" err="1"/>
              <a:t>leads</a:t>
            </a:r>
            <a:r>
              <a:rPr lang="cs-CZ" sz="2100" dirty="0"/>
              <a:t> a </a:t>
            </a:r>
            <a:r>
              <a:rPr lang="cs-CZ" sz="2100" dirty="0" err="1"/>
              <a:t>consortium</a:t>
            </a:r>
            <a:r>
              <a:rPr lang="cs-CZ" sz="2100" dirty="0"/>
              <a:t>: </a:t>
            </a:r>
            <a:r>
              <a:rPr lang="en-GB" sz="2100" dirty="0"/>
              <a:t>The Lifeline Embattled CSO Assistance Fund</a:t>
            </a:r>
            <a:r>
              <a:rPr lang="cs-CZ" sz="2100" dirty="0"/>
              <a:t> </a:t>
            </a:r>
            <a:r>
              <a:rPr lang="cs-CZ" sz="2100" dirty="0">
                <a:hlinkClick r:id="rId2"/>
              </a:rPr>
              <a:t>https://www.csolifeline.org/</a:t>
            </a:r>
            <a:r>
              <a:rPr lang="cs-CZ" sz="2100" dirty="0"/>
              <a:t> </a:t>
            </a:r>
            <a:endParaRPr lang="en-US" sz="2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11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700D1-A949-99C1-5900-1ABC90D5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Freedom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8F9AE1-0E9B-EF71-234E-0AD068DFD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500" dirty="0"/>
              <a:t>Evaluates the state of freedom in </a:t>
            </a:r>
            <a:r>
              <a:rPr lang="en-US" sz="2500" b="1" dirty="0"/>
              <a:t>195 countries and 15 territories </a:t>
            </a:r>
            <a:r>
              <a:rPr lang="en-US" sz="2500" dirty="0"/>
              <a:t>during calendar year 2023. </a:t>
            </a:r>
          </a:p>
          <a:p>
            <a:pPr mar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500" dirty="0"/>
              <a:t>Each country and territory is assigned </a:t>
            </a:r>
            <a:r>
              <a:rPr lang="en-US" sz="2500" b="1" dirty="0"/>
              <a:t>up to 100 points. </a:t>
            </a:r>
          </a:p>
          <a:p>
            <a:pPr mar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500" b="1" dirty="0"/>
              <a:t>At the top </a:t>
            </a:r>
            <a:r>
              <a:rPr lang="en-US" sz="2500" dirty="0"/>
              <a:t>of the list, there is Finland, New Zealand,  and Sweden.</a:t>
            </a:r>
          </a:p>
          <a:p>
            <a:pPr marL="0" indent="0" algn="l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500" b="1" dirty="0"/>
              <a:t>At the bottom </a:t>
            </a:r>
            <a:r>
              <a:rPr lang="en-US" sz="2500" dirty="0"/>
              <a:t>there is Nagorno Karabakh, Tibet, Syria, South Sudan, Turkmenistan, Crimea and Eastern Donbas (all worse than North Korea).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9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700D1-A949-99C1-5900-1ABC90D5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Freedom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8F9AE1-0E9B-EF71-234E-0AD068DFD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500" dirty="0"/>
              <a:t>The methodology is derived from the Universal Declaration of Human Rights</a:t>
            </a:r>
            <a:r>
              <a:rPr lang="cs-CZ" sz="2500" dirty="0"/>
              <a:t>.</a:t>
            </a:r>
          </a:p>
          <a:p>
            <a:pPr marL="0" indent="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2500" i="1" dirty="0"/>
          </a:p>
          <a:p>
            <a:pPr marL="0" indent="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500" i="1" dirty="0"/>
              <a:t>Freedom in the World </a:t>
            </a:r>
            <a:r>
              <a:rPr lang="en-GB" sz="2500" dirty="0" err="1"/>
              <a:t>analyzes</a:t>
            </a:r>
            <a:r>
              <a:rPr lang="en-GB" sz="2500" dirty="0"/>
              <a:t> </a:t>
            </a:r>
            <a:endParaRPr lang="cs-CZ" sz="2500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500" b="1" dirty="0"/>
              <a:t>electoral process</a:t>
            </a:r>
            <a:endParaRPr lang="cs-CZ" sz="2500" b="1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500" b="1" dirty="0"/>
              <a:t>political pluralism and participation</a:t>
            </a:r>
            <a:endParaRPr lang="cs-CZ" sz="2500" b="1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500" b="1" dirty="0"/>
              <a:t>the functioning of the government</a:t>
            </a:r>
            <a:endParaRPr lang="cs-CZ" sz="2500" b="1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500" b="1" dirty="0"/>
              <a:t>freedom of expression and of belief</a:t>
            </a:r>
            <a:endParaRPr lang="cs-CZ" sz="2500" b="1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500" b="1" dirty="0"/>
              <a:t>associational and organizational rights</a:t>
            </a:r>
            <a:endParaRPr lang="cs-CZ" sz="2500" b="1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500" b="1" dirty="0"/>
              <a:t>the rule of law</a:t>
            </a:r>
            <a:endParaRPr lang="cs-CZ" sz="2500" b="1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500" b="1" dirty="0"/>
              <a:t>personal autonomy and individual rights</a:t>
            </a:r>
            <a:r>
              <a:rPr lang="en-GB" sz="2500" dirty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2630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B6903-B8AE-02A6-C6AB-BD84EDB31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Can you group countries that have a similar situation as to civil and political freedoms? Free – Partly Free – Not Free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137B4-F563-4505-8542-76A7CAE2D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95912"/>
            <a:ext cx="9720073" cy="4413448"/>
          </a:xfrm>
        </p:spPr>
        <p:txBody>
          <a:bodyPr numCol="3">
            <a:noAutofit/>
          </a:bodyPr>
          <a:lstStyle/>
          <a:p>
            <a:r>
              <a:rPr lang="en-US" dirty="0"/>
              <a:t>Abkhazia</a:t>
            </a:r>
          </a:p>
          <a:p>
            <a:r>
              <a:rPr lang="en-US" dirty="0"/>
              <a:t>Armenia</a:t>
            </a:r>
          </a:p>
          <a:p>
            <a:r>
              <a:rPr lang="en-US" dirty="0"/>
              <a:t>Azerbaijan</a:t>
            </a:r>
          </a:p>
          <a:p>
            <a:r>
              <a:rPr lang="en-US" dirty="0"/>
              <a:t>Belarus</a:t>
            </a:r>
          </a:p>
          <a:p>
            <a:r>
              <a:rPr lang="en-US" dirty="0"/>
              <a:t>Bosnia and Herzegovina</a:t>
            </a:r>
          </a:p>
          <a:p>
            <a:r>
              <a:rPr lang="en-US" dirty="0"/>
              <a:t>Bulgaria</a:t>
            </a:r>
          </a:p>
          <a:p>
            <a:r>
              <a:rPr lang="en-US" dirty="0"/>
              <a:t>Crimea</a:t>
            </a:r>
          </a:p>
          <a:p>
            <a:r>
              <a:rPr lang="en-US" dirty="0"/>
              <a:t>Czech Republic</a:t>
            </a:r>
          </a:p>
          <a:p>
            <a:r>
              <a:rPr lang="en-US" dirty="0"/>
              <a:t>Eastern Donbas</a:t>
            </a:r>
          </a:p>
          <a:p>
            <a:r>
              <a:rPr lang="en-US" dirty="0"/>
              <a:t>France</a:t>
            </a:r>
          </a:p>
          <a:p>
            <a:r>
              <a:rPr lang="en-US" dirty="0"/>
              <a:t>Georgia</a:t>
            </a:r>
          </a:p>
          <a:p>
            <a:r>
              <a:rPr lang="en-US" dirty="0"/>
              <a:t>Hungary</a:t>
            </a:r>
          </a:p>
          <a:p>
            <a:r>
              <a:rPr lang="cs-CZ" dirty="0" err="1"/>
              <a:t>Nagorno</a:t>
            </a:r>
            <a:r>
              <a:rPr lang="cs-CZ" dirty="0"/>
              <a:t> </a:t>
            </a:r>
            <a:r>
              <a:rPr lang="cs-CZ" dirty="0" err="1"/>
              <a:t>Karabakh</a:t>
            </a:r>
            <a:endParaRPr lang="cs-CZ" dirty="0"/>
          </a:p>
          <a:p>
            <a:r>
              <a:rPr lang="en-US" dirty="0"/>
              <a:t>Norway</a:t>
            </a:r>
          </a:p>
          <a:p>
            <a:r>
              <a:rPr lang="en-US" dirty="0"/>
              <a:t>Philippines</a:t>
            </a:r>
          </a:p>
          <a:p>
            <a:r>
              <a:rPr lang="en-US" dirty="0"/>
              <a:t>Russia</a:t>
            </a:r>
          </a:p>
          <a:p>
            <a:r>
              <a:rPr lang="en-US" dirty="0"/>
              <a:t>Serbia</a:t>
            </a:r>
          </a:p>
          <a:p>
            <a:r>
              <a:rPr lang="en-US" dirty="0"/>
              <a:t>Slovakia</a:t>
            </a:r>
          </a:p>
          <a:p>
            <a:r>
              <a:rPr lang="en-US" dirty="0"/>
              <a:t>South Ossetia</a:t>
            </a:r>
          </a:p>
          <a:p>
            <a:r>
              <a:rPr lang="en-US" dirty="0"/>
              <a:t>Transnistria</a:t>
            </a:r>
          </a:p>
          <a:p>
            <a:r>
              <a:rPr lang="en-US" dirty="0"/>
              <a:t>Turkey</a:t>
            </a:r>
          </a:p>
          <a:p>
            <a:r>
              <a:rPr lang="en-US" dirty="0"/>
              <a:t>Ukraine</a:t>
            </a:r>
          </a:p>
          <a:p>
            <a:r>
              <a:rPr lang="en-US" dirty="0"/>
              <a:t>United Kingdom</a:t>
            </a:r>
          </a:p>
          <a:p>
            <a:r>
              <a:rPr lang="en-US" dirty="0"/>
              <a:t>United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45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B6903-B8AE-02A6-C6AB-BD84EDB31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countries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level </a:t>
            </a:r>
            <a:r>
              <a:rPr lang="cs-CZ" dirty="0" err="1"/>
              <a:t>of</a:t>
            </a:r>
            <a:r>
              <a:rPr lang="cs-CZ" dirty="0"/>
              <a:t> civil and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(max. 100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137B4-F563-4505-8542-76A7CAE2D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06305"/>
            <a:ext cx="9720073" cy="4446165"/>
          </a:xfrm>
        </p:spPr>
        <p:txBody>
          <a:bodyPr numCol="3">
            <a:noAutofit/>
          </a:bodyPr>
          <a:lstStyle/>
          <a:p>
            <a:pPr marL="0" indent="0" defTabSz="936000">
              <a:buNone/>
            </a:pPr>
            <a:r>
              <a:rPr lang="en-US" sz="1700" dirty="0"/>
              <a:t>FREE</a:t>
            </a:r>
          </a:p>
          <a:p>
            <a:pPr marL="72000" defTabSz="936000"/>
            <a:r>
              <a:rPr lang="en-US" sz="1700" dirty="0"/>
              <a:t>Norway 98</a:t>
            </a:r>
          </a:p>
          <a:p>
            <a:pPr marL="72000" defTabSz="936000"/>
            <a:r>
              <a:rPr lang="en-US" sz="1700" dirty="0"/>
              <a:t>Czech Republic 94</a:t>
            </a:r>
          </a:p>
          <a:p>
            <a:pPr marL="72000" defTabSz="936000"/>
            <a:r>
              <a:rPr lang="en-US" sz="1700" dirty="0"/>
              <a:t>United Kingdom 91</a:t>
            </a:r>
          </a:p>
          <a:p>
            <a:pPr marL="72000" defTabSz="936000"/>
            <a:r>
              <a:rPr lang="en-US" sz="1700" dirty="0"/>
              <a:t>Slovakia 90</a:t>
            </a:r>
          </a:p>
          <a:p>
            <a:pPr marL="72000" defTabSz="936000"/>
            <a:r>
              <a:rPr lang="en-US" sz="1700" dirty="0"/>
              <a:t>United States 83</a:t>
            </a:r>
          </a:p>
          <a:p>
            <a:pPr marL="72000" defTabSz="936000"/>
            <a:r>
              <a:rPr lang="en-US" sz="1700" dirty="0"/>
              <a:t>France 89</a:t>
            </a:r>
          </a:p>
          <a:p>
            <a:pPr marL="72000" defTabSz="936000"/>
            <a:r>
              <a:rPr lang="en-US" sz="1700" dirty="0"/>
              <a:t>Bulgaria 78</a:t>
            </a:r>
          </a:p>
          <a:p>
            <a:pPr marL="0" indent="0" defTabSz="936000">
              <a:buNone/>
            </a:pPr>
            <a:endParaRPr lang="en-US" sz="1700" dirty="0"/>
          </a:p>
          <a:p>
            <a:pPr marL="72000" indent="0" defTabSz="936000">
              <a:buNone/>
            </a:pPr>
            <a:r>
              <a:rPr lang="en-US" sz="1400" dirty="0"/>
              <a:t>For </a:t>
            </a:r>
            <a:r>
              <a:rPr lang="cs-CZ" sz="1400" dirty="0"/>
              <a:t>more </a:t>
            </a:r>
            <a:r>
              <a:rPr lang="en-US" sz="1400" dirty="0"/>
              <a:t>information: </a:t>
            </a:r>
            <a:r>
              <a:rPr lang="en-US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https://freedomhouse.org/countries/freedom-world/scores </a:t>
            </a:r>
            <a:endParaRPr lang="en-US" sz="1400" u="sng" dirty="0">
              <a:solidFill>
                <a:srgbClr val="0563C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936000">
              <a:buNone/>
            </a:pPr>
            <a:r>
              <a:rPr lang="en-US" sz="1700" dirty="0"/>
              <a:t>PARTLY FREE</a:t>
            </a:r>
          </a:p>
          <a:p>
            <a:pPr marL="72000" defTabSz="936000"/>
            <a:r>
              <a:rPr lang="en-US" sz="1700" dirty="0"/>
              <a:t>Hungary 65</a:t>
            </a:r>
          </a:p>
          <a:p>
            <a:pPr marL="72000" defTabSz="936000"/>
            <a:r>
              <a:rPr lang="en-US" sz="1700" b="1" dirty="0"/>
              <a:t>Moldova 61</a:t>
            </a:r>
          </a:p>
          <a:p>
            <a:pPr marL="72000" defTabSz="936000"/>
            <a:r>
              <a:rPr lang="en-US" sz="1700" b="1" dirty="0"/>
              <a:t>Georgia</a:t>
            </a:r>
            <a:r>
              <a:rPr lang="en-US" sz="1700" dirty="0"/>
              <a:t>/Philippines </a:t>
            </a:r>
            <a:r>
              <a:rPr lang="en-US" sz="1700" b="1" dirty="0"/>
              <a:t>58</a:t>
            </a:r>
          </a:p>
          <a:p>
            <a:pPr marL="72000" defTabSz="936000"/>
            <a:r>
              <a:rPr lang="en-US" sz="1700" dirty="0"/>
              <a:t>Serbia 57</a:t>
            </a:r>
          </a:p>
          <a:p>
            <a:pPr marL="72000" defTabSz="936000"/>
            <a:r>
              <a:rPr lang="en-US" sz="1700" b="1" dirty="0"/>
              <a:t>Armenia 54</a:t>
            </a:r>
          </a:p>
          <a:p>
            <a:pPr marL="72000" defTabSz="936000"/>
            <a:r>
              <a:rPr lang="en-US" sz="1700" dirty="0"/>
              <a:t>Bosnia and Hercegovina 54 </a:t>
            </a:r>
          </a:p>
          <a:p>
            <a:pPr marL="72000" defTabSz="936000"/>
            <a:r>
              <a:rPr lang="en-US" sz="1700" b="1" dirty="0"/>
              <a:t>Ukraine</a:t>
            </a:r>
            <a:r>
              <a:rPr lang="en-US" sz="1700" dirty="0"/>
              <a:t> </a:t>
            </a:r>
            <a:r>
              <a:rPr lang="en-US" sz="1700" b="1" dirty="0"/>
              <a:t>49</a:t>
            </a:r>
            <a:endParaRPr lang="cs-CZ" sz="1700" b="1" dirty="0"/>
          </a:p>
          <a:p>
            <a:pPr marL="72000" defTabSz="936000"/>
            <a:r>
              <a:rPr lang="cs-CZ" sz="1700" b="1" dirty="0" err="1"/>
              <a:t>Abkhazia</a:t>
            </a:r>
            <a:r>
              <a:rPr lang="cs-CZ" sz="1700" b="1" dirty="0"/>
              <a:t> 39</a:t>
            </a:r>
            <a:endParaRPr lang="en-US" sz="1700" b="1" dirty="0"/>
          </a:p>
          <a:p>
            <a:pPr marL="72000" defTabSz="936000"/>
            <a:r>
              <a:rPr lang="en-US" sz="1400" dirty="0">
                <a:cs typeface="Times New Roman" panose="02020603050405020304" pitchFamily="18" charset="0"/>
              </a:rPr>
              <a:t>e.g. </a:t>
            </a:r>
            <a:r>
              <a:rPr lang="en-US" sz="1400" dirty="0">
                <a:cs typeface="Times New Roman" panose="02020603050405020304" pitchFamily="18" charset="0"/>
                <a:hlinkClick r:id="rId3"/>
              </a:rPr>
              <a:t>https://freedomhouse.org/country/azerbaijan/freedom-world/2024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endParaRPr lang="en-US" sz="1400" u="sng" dirty="0">
              <a:solidFill>
                <a:srgbClr val="0563C1"/>
              </a:solidFill>
              <a:cs typeface="Times New Roman" panose="02020603050405020304" pitchFamily="18" charset="0"/>
            </a:endParaRPr>
          </a:p>
          <a:p>
            <a:pPr marL="0" indent="0" defTabSz="936000">
              <a:buNone/>
            </a:pPr>
            <a:r>
              <a:rPr lang="en-US" sz="1700" dirty="0"/>
              <a:t>NOT FREE:</a:t>
            </a:r>
          </a:p>
          <a:p>
            <a:pPr marL="72000" defTabSz="936000"/>
            <a:r>
              <a:rPr lang="en-US" sz="1700" dirty="0"/>
              <a:t>Turkey 33</a:t>
            </a:r>
            <a:endParaRPr lang="cs-CZ" sz="1700" dirty="0"/>
          </a:p>
          <a:p>
            <a:pPr marL="72000" defTabSz="936000"/>
            <a:r>
              <a:rPr lang="cs-CZ" sz="1700" b="1" dirty="0" err="1"/>
              <a:t>Transnistria</a:t>
            </a:r>
            <a:r>
              <a:rPr lang="cs-CZ" sz="1700" b="1" dirty="0"/>
              <a:t> 17</a:t>
            </a:r>
            <a:endParaRPr lang="en-US" sz="1700" b="1" dirty="0"/>
          </a:p>
          <a:p>
            <a:pPr marL="72000" defTabSz="936000"/>
            <a:r>
              <a:rPr lang="en-US" sz="1700" b="1" dirty="0"/>
              <a:t>Russia 13</a:t>
            </a:r>
            <a:endParaRPr lang="cs-CZ" sz="1700" b="1" dirty="0"/>
          </a:p>
          <a:p>
            <a:pPr marL="72000" defTabSz="936000"/>
            <a:r>
              <a:rPr lang="cs-CZ" sz="1700" b="1" dirty="0" err="1"/>
              <a:t>South</a:t>
            </a:r>
            <a:r>
              <a:rPr lang="cs-CZ" sz="1700" b="1" dirty="0"/>
              <a:t> </a:t>
            </a:r>
            <a:r>
              <a:rPr lang="cs-CZ" sz="1700" b="1" dirty="0" err="1"/>
              <a:t>Ossetia</a:t>
            </a:r>
            <a:r>
              <a:rPr lang="cs-CZ" sz="1700" b="1" dirty="0"/>
              <a:t> 12</a:t>
            </a:r>
            <a:endParaRPr lang="en-US" sz="1700" b="1" dirty="0"/>
          </a:p>
          <a:p>
            <a:pPr marL="72000" defTabSz="936000"/>
            <a:r>
              <a:rPr lang="en-US" sz="1700" b="1" dirty="0"/>
              <a:t>Belarus 8</a:t>
            </a:r>
          </a:p>
          <a:p>
            <a:pPr marL="72000" defTabSz="936000"/>
            <a:r>
              <a:rPr lang="en-US" sz="1700" b="1" dirty="0"/>
              <a:t>Azerbaijan 7</a:t>
            </a:r>
          </a:p>
          <a:p>
            <a:pPr marL="72000" defTabSz="936000"/>
            <a:r>
              <a:rPr lang="en-US" sz="1700" b="1" dirty="0"/>
              <a:t>Eastern Donbas/Crimea 2</a:t>
            </a:r>
          </a:p>
          <a:p>
            <a:pPr marL="72000" indent="0" defTabSz="936000">
              <a:buNone/>
            </a:pPr>
            <a:r>
              <a:rPr lang="en-US" sz="1700" b="1" dirty="0"/>
              <a:t>Nagorno Karabakh -3</a:t>
            </a:r>
          </a:p>
        </p:txBody>
      </p:sp>
    </p:spTree>
    <p:extLst>
      <p:ext uri="{BB962C8B-B14F-4D97-AF65-F5344CB8AC3E}">
        <p14:creationId xmlns:p14="http://schemas.microsoft.com/office/powerpoint/2010/main" val="112203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20CE8-C06D-8CF9-A788-5B79393F6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r>
              <a:rPr lang="cs-CZ" dirty="0"/>
              <a:t> On HW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C384A-011A-2A68-D269-D7C79F58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Human Rights Watch 2024 Report on the human rights situation in Azerbaijan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: </a:t>
            </a:r>
            <a:r>
              <a:rPr lang="cs-CZ" b="0" i="0" dirty="0" err="1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what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cs-CZ" b="0" i="0" dirty="0" err="1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were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cs-CZ" b="0" i="0" dirty="0" err="1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three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most </a:t>
            </a:r>
            <a:r>
              <a:rPr lang="cs-CZ" b="0" i="0" dirty="0" err="1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surprising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cs-CZ" b="0" i="0" dirty="0" err="1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facts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cs-CZ" b="0" i="0" dirty="0" err="1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for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r>
              <a:rPr lang="cs-CZ" b="0" i="0" dirty="0" err="1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you</a:t>
            </a:r>
            <a:r>
              <a:rPr lang="cs-CZ" b="0" i="0" dirty="0"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?</a:t>
            </a:r>
          </a:p>
          <a:p>
            <a:endParaRPr lang="en-GB" b="0" i="0" dirty="0"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7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DA7D561-26AD-25AF-1CF4-1EC0D1F4A9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636" y="1465550"/>
            <a:ext cx="4982942" cy="493209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6712186-AA67-A05D-65D9-2FB33948B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Azerbaijani language is spoken by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- around 10 </a:t>
            </a:r>
            <a:r>
              <a:rPr lang="en-US" sz="2400" dirty="0" err="1"/>
              <a:t>mln</a:t>
            </a:r>
            <a:r>
              <a:rPr lang="en-US" sz="2400" dirty="0"/>
              <a:t> speakers in Azerbaijan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- </a:t>
            </a:r>
            <a:r>
              <a:rPr lang="cs-CZ" sz="2400" dirty="0" err="1"/>
              <a:t>around</a:t>
            </a:r>
            <a:r>
              <a:rPr lang="cs-CZ" sz="2400" dirty="0"/>
              <a:t> 20 </a:t>
            </a:r>
            <a:r>
              <a:rPr lang="en-US" sz="2400" dirty="0" err="1"/>
              <a:t>mln</a:t>
            </a:r>
            <a:r>
              <a:rPr lang="en-US" sz="2400" dirty="0"/>
              <a:t> speakers in Iran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- around half a million speakers in turkey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43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12186-AA67-A05D-65D9-2FB33948B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 err="1"/>
              <a:t>azerbaijan</a:t>
            </a:r>
            <a:r>
              <a:rPr lang="cs-CZ" dirty="0"/>
              <a:t> - </a:t>
            </a:r>
            <a:r>
              <a:rPr lang="cs-CZ" dirty="0" err="1"/>
              <a:t>Recommended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fiction and a film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it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8B3D09-A3F6-3B5A-556F-CE6C4AEA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Kurban</a:t>
            </a:r>
            <a:r>
              <a:rPr lang="cs-CZ" dirty="0"/>
              <a:t> Said: Ali and Nino</a:t>
            </a: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https://www.imdb.com/title/tt4072326/</a:t>
            </a:r>
            <a:r>
              <a:rPr lang="cs-CZ" dirty="0"/>
              <a:t> </a:t>
            </a:r>
            <a:r>
              <a:rPr lang="cs-CZ" sz="1050" dirty="0"/>
              <a:t>-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93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453</Words>
  <Application>Microsoft Office PowerPoint</Application>
  <PresentationFormat>Širokoúhlá obrazovka</PresentationFormat>
  <Paragraphs>90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Roboto</vt:lpstr>
      <vt:lpstr>Tw Cen MT</vt:lpstr>
      <vt:lpstr>Tw Cen MT Condensed</vt:lpstr>
      <vt:lpstr>Wingdings 3</vt:lpstr>
      <vt:lpstr>Integrál</vt:lpstr>
      <vt:lpstr>POLITICAL AND CIVIL RIGHTS  IN OUR REGION and your countries</vt:lpstr>
      <vt:lpstr>Freedom in the World 2024</vt:lpstr>
      <vt:lpstr>Freedom in the World 2024</vt:lpstr>
      <vt:lpstr>Freedom in the World 2024</vt:lpstr>
      <vt:lpstr>Can you group countries that have a similar situation as to civil and political freedoms? Free – Partly Free – Not Free</vt:lpstr>
      <vt:lpstr>countries by the level of civil and political rights (max. 100 points)</vt:lpstr>
      <vt:lpstr>Discussion On HW</vt:lpstr>
      <vt:lpstr>   Azerbaijani language is spoken by  - around 10 mln speakers in Azerbaijan  - around 20 mln speakers in Iran  - around half a million speakers in turkey </vt:lpstr>
      <vt:lpstr>   azerbaijan - Recommended book of fiction and a film based on it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AND CIVIL RIGHTS IN OUR REGION</dc:title>
  <dc:creator>Katerina Spacova</dc:creator>
  <cp:lastModifiedBy>Kateřina Špácová</cp:lastModifiedBy>
  <cp:revision>8</cp:revision>
  <dcterms:created xsi:type="dcterms:W3CDTF">2023-02-23T23:30:33Z</dcterms:created>
  <dcterms:modified xsi:type="dcterms:W3CDTF">2024-04-11T17:40:05Z</dcterms:modified>
</cp:coreProperties>
</file>