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56" r:id="rId3"/>
    <p:sldId id="260" r:id="rId4"/>
    <p:sldId id="257" r:id="rId5"/>
    <p:sldId id="258" r:id="rId6"/>
    <p:sldId id="259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EEC6-C980-407E-9397-5E813A308479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9A5D4-EB37-4FC1-9EA4-4D2484DDB16D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9457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EEC6-C980-407E-9397-5E813A308479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9A5D4-EB37-4FC1-9EA4-4D2484DDB1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157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EEC6-C980-407E-9397-5E813A308479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9A5D4-EB37-4FC1-9EA4-4D2484DDB1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6070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EEC6-C980-407E-9397-5E813A308479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9A5D4-EB37-4FC1-9EA4-4D2484DDB16D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96244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EEC6-C980-407E-9397-5E813A308479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9A5D4-EB37-4FC1-9EA4-4D2484DDB1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837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EEC6-C980-407E-9397-5E813A308479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9A5D4-EB37-4FC1-9EA4-4D2484DDB16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556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EEC6-C980-407E-9397-5E813A308479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9A5D4-EB37-4FC1-9EA4-4D2484DDB1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2399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EEC6-C980-407E-9397-5E813A308479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9A5D4-EB37-4FC1-9EA4-4D2484DDB1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4364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EEC6-C980-407E-9397-5E813A308479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9A5D4-EB37-4FC1-9EA4-4D2484DDB1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278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EEC6-C980-407E-9397-5E813A308479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9A5D4-EB37-4FC1-9EA4-4D2484DDB1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075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EEC6-C980-407E-9397-5E813A308479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9A5D4-EB37-4FC1-9EA4-4D2484DDB1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499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EEC6-C980-407E-9397-5E813A308479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9A5D4-EB37-4FC1-9EA4-4D2484DDB1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750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EEC6-C980-407E-9397-5E813A308479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9A5D4-EB37-4FC1-9EA4-4D2484DDB1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3481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EEC6-C980-407E-9397-5E813A308479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9A5D4-EB37-4FC1-9EA4-4D2484DDB1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1010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EEC6-C980-407E-9397-5E813A308479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9A5D4-EB37-4FC1-9EA4-4D2484DDB1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288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EEC6-C980-407E-9397-5E813A308479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9A5D4-EB37-4FC1-9EA4-4D2484DDB1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3449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EEEC6-C980-407E-9397-5E813A308479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9A5D4-EB37-4FC1-9EA4-4D2484DDB1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5420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61EEEC6-C980-407E-9397-5E813A308479}" type="datetimeFigureOut">
              <a:rPr lang="cs-CZ" smtClean="0"/>
              <a:t>04.04.2024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019A5D4-EB37-4FC1-9EA4-4D2484DDB1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8164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2B9E0C-A51F-4201-AC1B-7867C5381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AE4AAA-B0E8-47A8-820F-E532FE96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3466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69BF5D-740E-C227-4C3D-305781BBD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Questions based on your h</a:t>
            </a:r>
            <a:r>
              <a:rPr lang="cs-CZ" sz="3200" b="1" dirty="0" err="1"/>
              <a:t>ome</a:t>
            </a:r>
            <a:r>
              <a:rPr lang="en-US" sz="3200" b="1" dirty="0"/>
              <a:t>w</a:t>
            </a:r>
            <a:r>
              <a:rPr lang="cs-CZ" sz="3200" b="1" dirty="0" err="1"/>
              <a:t>ork</a:t>
            </a:r>
            <a:endParaRPr lang="en-US" sz="32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4C03CEB-B871-9021-7BB4-F43FFB5D4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 algn="l">
              <a:buAutoNum type="arabicPeriod"/>
            </a:pPr>
            <a:endParaRPr lang="cs-CZ" sz="2500" b="0" i="0" dirty="0">
              <a:solidFill>
                <a:schemeClr val="tx1"/>
              </a:solidFill>
              <a:effectLst/>
              <a:latin typeface="Roboto" panose="02000000000000000000" pitchFamily="2" charset="0"/>
            </a:endParaRPr>
          </a:p>
          <a:p>
            <a:pPr marL="457200" indent="-457200" algn="l">
              <a:buAutoNum type="arabicPeriod"/>
            </a:pPr>
            <a:r>
              <a:rPr lang="en-US" sz="35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What you imagine you would do if events like the Revolution of Dignity unfolded in your country?</a:t>
            </a:r>
            <a:endParaRPr lang="cs-CZ" sz="3500" dirty="0">
              <a:solidFill>
                <a:schemeClr val="tx1"/>
              </a:solidFill>
              <a:latin typeface="Roboto" panose="02000000000000000000" pitchFamily="2" charset="0"/>
            </a:endParaRPr>
          </a:p>
          <a:p>
            <a:pPr marL="457200" indent="-457200" algn="l">
              <a:buAutoNum type="arabicPeriod"/>
            </a:pPr>
            <a:endParaRPr lang="cs-CZ" sz="3500" dirty="0">
              <a:solidFill>
                <a:schemeClr val="tx1"/>
              </a:solidFill>
              <a:latin typeface="Roboto" panose="02000000000000000000" pitchFamily="2" charset="0"/>
            </a:endParaRPr>
          </a:p>
          <a:p>
            <a:pPr marL="457200" indent="-457200" algn="l">
              <a:buAutoNum type="arabicPeriod"/>
            </a:pPr>
            <a:r>
              <a:rPr lang="en-US" sz="3500" dirty="0">
                <a:solidFill>
                  <a:schemeClr val="tx1"/>
                </a:solidFill>
                <a:latin typeface="Roboto" panose="02000000000000000000" pitchFamily="2" charset="0"/>
              </a:rPr>
              <a:t>Which three points from Timothy Snyder‘s article “Why the world need</a:t>
            </a:r>
            <a:r>
              <a:rPr lang="cs-CZ" sz="3500" dirty="0">
                <a:solidFill>
                  <a:schemeClr val="tx1"/>
                </a:solidFill>
                <a:latin typeface="Roboto" panose="02000000000000000000" pitchFamily="2" charset="0"/>
              </a:rPr>
              <a:t>s</a:t>
            </a:r>
            <a:r>
              <a:rPr lang="en-US" sz="3500" dirty="0">
                <a:solidFill>
                  <a:schemeClr val="tx1"/>
                </a:solidFill>
                <a:latin typeface="Roboto" panose="02000000000000000000" pitchFamily="2" charset="0"/>
              </a:rPr>
              <a:t> Ukrainian victory“ </a:t>
            </a:r>
            <a:r>
              <a:rPr lang="en-US" sz="3500" b="0" i="0" dirty="0">
                <a:solidFill>
                  <a:schemeClr val="tx1"/>
                </a:solidFill>
                <a:effectLst/>
                <a:latin typeface="Roboto" panose="02000000000000000000" pitchFamily="2" charset="0"/>
              </a:rPr>
              <a:t>do you consider most important?</a:t>
            </a:r>
          </a:p>
          <a:p>
            <a:pPr marL="0" indent="0" algn="l">
              <a:buNone/>
            </a:pPr>
            <a:endParaRPr lang="en-US" b="0" i="0" dirty="0">
              <a:effectLst/>
              <a:latin typeface="Roboto" panose="02000000000000000000" pitchFamily="2" charset="0"/>
            </a:endParaRPr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151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69BF5D-740E-C227-4C3D-305781BBD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800" b="1" i="0" dirty="0" err="1">
                <a:effectLst/>
                <a:latin typeface="Open Sans" panose="020B0606030504020204" pitchFamily="34" charset="0"/>
              </a:rPr>
              <a:t>Lecture</a:t>
            </a:r>
            <a:r>
              <a:rPr lang="cs-CZ" sz="2800" b="1" i="0" dirty="0">
                <a:effectLst/>
                <a:latin typeface="Open Sans" panose="020B0606030504020204" pitchFamily="34" charset="0"/>
              </a:rPr>
              <a:t> by </a:t>
            </a:r>
            <a:r>
              <a:rPr lang="cs-CZ" sz="2800" b="1" i="0" dirty="0" err="1">
                <a:effectLst/>
                <a:latin typeface="Open Sans" panose="020B0606030504020204" pitchFamily="34" charset="0"/>
              </a:rPr>
              <a:t>david</a:t>
            </a:r>
            <a:r>
              <a:rPr lang="cs-CZ" sz="2800" b="1" i="0" dirty="0">
                <a:effectLst/>
                <a:latin typeface="Open Sans" panose="020B0606030504020204" pitchFamily="34" charset="0"/>
              </a:rPr>
              <a:t> stulík</a:t>
            </a:r>
            <a:br>
              <a:rPr lang="cs-CZ" sz="2800" b="1" i="0" dirty="0">
                <a:effectLst/>
                <a:latin typeface="Open Sans" panose="020B0606030504020204" pitchFamily="34" charset="0"/>
              </a:rPr>
            </a:br>
            <a:br>
              <a:rPr lang="cs-CZ" b="1" i="0" dirty="0">
                <a:effectLst/>
                <a:latin typeface="Open Sans" panose="020B0606030504020204" pitchFamily="34" charset="0"/>
              </a:rPr>
            </a:br>
            <a:r>
              <a:rPr lang="en-GB" b="1" i="0" dirty="0">
                <a:effectLst/>
                <a:latin typeface="Open Sans" panose="020B0606030504020204" pitchFamily="34" charset="0"/>
              </a:rPr>
              <a:t>The emergence of the modern political nation of Ukraine</a:t>
            </a:r>
            <a:r>
              <a:rPr lang="cs-CZ" b="1" dirty="0">
                <a:latin typeface="Open Sans" panose="020B0606030504020204" pitchFamily="34" charset="0"/>
              </a:rPr>
              <a:t>:</a:t>
            </a:r>
            <a:r>
              <a:rPr lang="cs-CZ" b="1" i="0" dirty="0">
                <a:effectLst/>
                <a:latin typeface="Open Sans" panose="020B0606030504020204" pitchFamily="34" charset="0"/>
              </a:rPr>
              <a:t> </a:t>
            </a:r>
            <a:r>
              <a:rPr lang="en-GB" b="1" i="0" dirty="0">
                <a:effectLst/>
                <a:latin typeface="Open Sans" panose="020B0606030504020204" pitchFamily="34" charset="0"/>
              </a:rPr>
              <a:t> </a:t>
            </a:r>
            <a:br>
              <a:rPr lang="cs-CZ" b="1" i="0" dirty="0">
                <a:effectLst/>
                <a:latin typeface="Open Sans" panose="020B0606030504020204" pitchFamily="34" charset="0"/>
              </a:rPr>
            </a:br>
            <a:r>
              <a:rPr lang="en-GB" b="1" i="0" dirty="0">
                <a:effectLst/>
                <a:latin typeface="Open Sans" panose="020B0606030504020204" pitchFamily="34" charset="0"/>
              </a:rPr>
              <a:t>the role of the civil society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079276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DAAC6705-813E-6F5A-A88E-D0D6E2C42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1. </a:t>
            </a:r>
            <a:r>
              <a:rPr lang="en-GB" dirty="0"/>
              <a:t>How many Maidans there were prior to Euromaidan (Revolution of Dignity) in 2013/2014?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07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DAAC6705-813E-6F5A-A88E-D0D6E2C42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2. </a:t>
            </a:r>
            <a:r>
              <a:rPr lang="en-GB" dirty="0"/>
              <a:t>Why did the non-signature of the Association Agreement </a:t>
            </a:r>
            <a:r>
              <a:rPr lang="en-GB" dirty="0" err="1"/>
              <a:t>triger</a:t>
            </a:r>
            <a:r>
              <a:rPr lang="en-GB" dirty="0"/>
              <a:t> such massive protests of Ukrainian citizens?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8650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DAAC6705-813E-6F5A-A88E-D0D6E2C42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3. </a:t>
            </a:r>
            <a:r>
              <a:rPr lang="en-GB" dirty="0"/>
              <a:t>Who were the driving forces behind Euromaidan?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5541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AC63DD42-6783-496B-ACFC-FDC02EDBE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Did</a:t>
            </a:r>
            <a:r>
              <a:rPr lang="cs-CZ" dirty="0"/>
              <a:t> </a:t>
            </a:r>
            <a:r>
              <a:rPr lang="cs-CZ" dirty="0" err="1"/>
              <a:t>anything</a:t>
            </a:r>
            <a:r>
              <a:rPr lang="cs-CZ" dirty="0"/>
              <a:t> </a:t>
            </a:r>
            <a:r>
              <a:rPr lang="cs-CZ" dirty="0" err="1"/>
              <a:t>trigger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? </a:t>
            </a:r>
            <a:r>
              <a:rPr lang="cs-CZ" dirty="0" err="1"/>
              <a:t>Discuss</a:t>
            </a:r>
            <a:r>
              <a:rPr lang="cs-CZ" dirty="0"/>
              <a:t>.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3EE0712-FEDF-4CF1-8A0A-CA357563801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3600" cap="all">
              <a:ln w="3175" cmpd="sng">
                <a:noFill/>
              </a:ln>
              <a:solidFill>
                <a:schemeClr val="tx1"/>
              </a:solidFill>
              <a:latin typeface="+mj-lt"/>
              <a:ea typeface="+mj-ea"/>
              <a:cs typeface="+mj-cs"/>
            </a:endParaRPr>
          </a:p>
          <a:p>
            <a:r>
              <a:rPr lang="cs-CZ" sz="3600" cap="all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I </a:t>
            </a:r>
            <a:r>
              <a:rPr lang="cs-CZ" sz="3600" cap="all" dirty="0" err="1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used</a:t>
            </a:r>
            <a:r>
              <a:rPr lang="cs-CZ" sz="3600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 to </a:t>
            </a:r>
            <a:r>
              <a:rPr lang="cs-CZ" sz="3600" cap="all" dirty="0" err="1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think</a:t>
            </a:r>
            <a:r>
              <a:rPr lang="cs-CZ" sz="3600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... </a:t>
            </a:r>
            <a:r>
              <a:rPr lang="cs-CZ" sz="3600" cap="all" dirty="0" err="1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Now</a:t>
            </a:r>
            <a:r>
              <a:rPr lang="cs-CZ" sz="3600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 I </a:t>
            </a:r>
            <a:r>
              <a:rPr lang="cs-CZ" sz="3600" cap="all" dirty="0" err="1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think</a:t>
            </a:r>
            <a:r>
              <a:rPr lang="cs-CZ" sz="3600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23391449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136</Words>
  <Application>Microsoft Office PowerPoint</Application>
  <PresentationFormat>Širokoúhlá obrazovka</PresentationFormat>
  <Paragraphs>14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Century Gothic</vt:lpstr>
      <vt:lpstr>Open Sans</vt:lpstr>
      <vt:lpstr>Roboto</vt:lpstr>
      <vt:lpstr>Wingdings 3</vt:lpstr>
      <vt:lpstr>Řez</vt:lpstr>
      <vt:lpstr>Prezentace aplikace PowerPoint</vt:lpstr>
      <vt:lpstr>Questions based on your homework</vt:lpstr>
      <vt:lpstr>Lecture by david stulík  The emergence of the modern political nation of Ukraine:   the role of the civil society</vt:lpstr>
      <vt:lpstr>1. How many Maidans there were prior to Euromaidan (Revolution of Dignity) in 2013/2014?</vt:lpstr>
      <vt:lpstr>2. Why did the non-signature of the Association Agreement triger such massive protests of Ukrainian citizens?</vt:lpstr>
      <vt:lpstr>3. Who were the driving forces behind Euromaidan?</vt:lpstr>
      <vt:lpstr>Did anything trigger you? Discuss.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was the reason for the Maidan Revolution / Revolution of Dignity (2014)?</dc:title>
  <dc:creator>Katerina Spacova</dc:creator>
  <cp:lastModifiedBy>Kateřina Špácová</cp:lastModifiedBy>
  <cp:revision>4</cp:revision>
  <dcterms:created xsi:type="dcterms:W3CDTF">2024-02-29T08:18:07Z</dcterms:created>
  <dcterms:modified xsi:type="dcterms:W3CDTF">2024-04-04T17:47:29Z</dcterms:modified>
</cp:coreProperties>
</file>