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7" r:id="rId30"/>
    <p:sldId id="286" r:id="rId31"/>
    <p:sldId id="285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5115-3312-43F4-B473-6AE219B4A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DE1622-89EC-4D80-BC85-507BE6EC8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F389FC-E4D5-4152-ACFF-FF7FF8E1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98FB36-38EE-4444-A942-648C4749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D51A1F-7C8F-41FC-A15F-7E69F62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0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EA44D-2997-4972-B9C4-9E2DD950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6BC0D8-FFEB-44FF-8F26-0DD930541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1A5C82-19E6-4D09-A559-53777C21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A8584C-335A-4408-BE8A-67B243DD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376627-7CDA-4C29-8184-7D1B3B6D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36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79258C-2303-4938-8272-A2ED6DBA8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19E69A-9000-428B-9454-14ADD25CA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15A31D-1A38-4361-AAC9-0BE5FA84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805C69-20D8-4898-A57B-5B614B3F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F26F69-2834-4451-B772-7E97BF12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58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B107A-BE51-4EA8-993F-833718AA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B2488-1214-4F36-9AE4-FF61F2A0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22507-B3A7-4D03-82F1-94A4A3AD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F7D1DE-8DAF-492D-BB0F-DEDDEE3B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D2CB58-9AB1-48FD-9E61-CF796B6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97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F6AD5-185E-4715-AE7E-A0366AB4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61DC5D-771F-4E72-9E72-B2BCE32A0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974A67-D0CB-4F56-844A-B245BB53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FA09EA-D4D3-4C4E-9577-E19BE868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B1FBA3-5E3F-4D32-A66C-1991B3FF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6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8020F-F16F-479B-9668-80396850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61E5B-DC47-4A56-936E-89FC690BF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6CA03F-73FD-4D28-BE63-39B58AAA3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6A4904-3FF3-4A3C-937E-BE1511FC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93AF59-7CF2-4359-A0C7-24351260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121604-08D7-415B-A626-EFAB6A09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42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16336-E8F1-4509-B8CA-3A9760E0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D001CC-EBEB-47EE-8A0F-00FA2D17A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855CC-FDAB-4D6C-8815-C9E9F065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DB06A6-8755-4E82-89B2-0AE2BBD23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03B870-1FF9-4188-9CB8-D85974EB7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F4163B-D7F7-457B-98B0-B0DA9D62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EA8BBB9-290A-45C0-A4A5-F1DCCEB8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4891F0-078C-424E-8276-C9E588A9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4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50BA4-F70D-4415-BC83-73FB0BDF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C31483-CC66-4970-9C7D-6578436F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3F8B7-9AB7-4EC6-BFEE-ED271F1F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C3E508-4938-4FBC-BF8D-E127375A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66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AA9D27-C96C-4F5B-9B8D-1C5E1988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D8A3A2-B01C-4E0F-94A1-B2D98884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E0D255-A773-4489-9E6E-0696FB74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16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A6D1C-63F6-4AB8-887E-16C90760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5DE5A-9847-43C6-BA70-2D3FA543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0E50A7-D16A-4C5A-9BAD-B19603025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692BFE-CF2E-4D80-BDF0-A3CEE895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89E84C-2EB7-434E-9472-27DD574B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419AC3-0265-4CFA-B0E4-2DE7969C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81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779CF-ADE6-45EE-95E9-D75D58C7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E26223-25F7-4690-87C9-F35164578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D088BF-6A26-4586-A7D7-A75AAFCB4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59C561-EA43-44E0-A83F-78154943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CD289A-BEE3-42C1-A9BA-7C2F488D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110E41-538E-47DE-93D5-AC4C83D5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72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38ACE8-408E-4D2C-93D9-FB6E4BA7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288A84-E778-4776-A33D-F4338E1BA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1ABE71-FE84-419F-A18D-7A3936B72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7A5E-1808-481D-8BE0-CF6BFAB08DF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F8C18-75BE-42DA-A9CB-98B0D4AB5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D577F-456C-4FAE-9DD7-30F97A474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3034-2482-46C3-A436-B874E8E2C4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06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FF1DA-F79A-4B6C-80A5-BA91E893B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Novobabylonské</a:t>
            </a:r>
            <a:r>
              <a:rPr lang="cs-CZ" b="1" dirty="0"/>
              <a:t> období</a:t>
            </a:r>
            <a:br>
              <a:rPr lang="cs-CZ" b="1" dirty="0"/>
            </a:br>
            <a:r>
              <a:rPr lang="cs-CZ" b="1" dirty="0"/>
              <a:t>(1000–539 př. n. l.)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7DA851-B02B-4784-9943-F8E6A088D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24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332B0-CA19-456B-937B-A20AF7F0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626–539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6C747-B85D-4889-9677-53E6F67EC3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úpadek Asýrie </a:t>
            </a:r>
          </a:p>
          <a:p>
            <a:r>
              <a:rPr lang="cs-CZ" dirty="0" err="1"/>
              <a:t>Nabopolasar</a:t>
            </a:r>
            <a:r>
              <a:rPr lang="cs-CZ" dirty="0"/>
              <a:t> (626–605)</a:t>
            </a:r>
          </a:p>
          <a:p>
            <a:r>
              <a:rPr lang="cs-CZ" dirty="0"/>
              <a:t>od r. 616 ovládal celou Babylonii</a:t>
            </a:r>
          </a:p>
          <a:p>
            <a:r>
              <a:rPr lang="cs-CZ" dirty="0"/>
              <a:t>koalice s Médií; </a:t>
            </a:r>
            <a:r>
              <a:rPr lang="cs-CZ" dirty="0" err="1"/>
              <a:t>Kyaxares</a:t>
            </a:r>
            <a:r>
              <a:rPr lang="cs-CZ" dirty="0"/>
              <a:t> (625–585)</a:t>
            </a:r>
          </a:p>
          <a:p>
            <a:r>
              <a:rPr lang="cs-CZ" dirty="0"/>
              <a:t>tažení proti Asýrii</a:t>
            </a:r>
          </a:p>
          <a:p>
            <a:pPr lvl="1"/>
            <a:r>
              <a:rPr lang="cs-CZ" dirty="0" err="1"/>
              <a:t>Aššur</a:t>
            </a:r>
            <a:r>
              <a:rPr lang="cs-CZ" dirty="0"/>
              <a:t> (614)</a:t>
            </a:r>
          </a:p>
          <a:p>
            <a:pPr lvl="1"/>
            <a:r>
              <a:rPr lang="cs-CZ" dirty="0"/>
              <a:t>Ninive (612)</a:t>
            </a:r>
          </a:p>
          <a:p>
            <a:pPr lvl="1"/>
            <a:r>
              <a:rPr lang="cs-CZ" dirty="0" err="1"/>
              <a:t>Charrán</a:t>
            </a:r>
            <a:r>
              <a:rPr lang="cs-CZ" dirty="0"/>
              <a:t> (609)</a:t>
            </a:r>
          </a:p>
          <a:p>
            <a:r>
              <a:rPr lang="cs-CZ" dirty="0"/>
              <a:t>asyrské území připojeno k Babylonii</a:t>
            </a:r>
          </a:p>
          <a:p>
            <a:pPr lvl="1"/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72484E9-A60D-4F1C-88DF-C2C6F2E54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34" y="1972941"/>
            <a:ext cx="5005182" cy="3323753"/>
          </a:xfrm>
        </p:spPr>
      </p:pic>
    </p:spTree>
    <p:extLst>
      <p:ext uri="{BB962C8B-B14F-4D97-AF65-F5344CB8AC3E}">
        <p14:creationId xmlns:p14="http://schemas.microsoft.com/office/powerpoint/2010/main" val="291502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0299C-6C78-4F8B-B14D-83CD08BC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626–539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6041E-66DF-4C32-8165-D420F294B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99120" cy="4351338"/>
          </a:xfrm>
        </p:spPr>
        <p:txBody>
          <a:bodyPr/>
          <a:lstStyle/>
          <a:p>
            <a:r>
              <a:rPr lang="cs-CZ" dirty="0"/>
              <a:t>tažení do Sýrie – následník trůnu </a:t>
            </a:r>
            <a:r>
              <a:rPr lang="cs-CZ" dirty="0" err="1"/>
              <a:t>Nabukadnesar</a:t>
            </a:r>
            <a:r>
              <a:rPr lang="cs-CZ" dirty="0"/>
              <a:t> (605)</a:t>
            </a:r>
          </a:p>
          <a:p>
            <a:r>
              <a:rPr lang="cs-CZ" dirty="0"/>
              <a:t>dobyl </a:t>
            </a:r>
            <a:r>
              <a:rPr lang="cs-CZ" dirty="0" err="1"/>
              <a:t>Karchemiš</a:t>
            </a:r>
            <a:r>
              <a:rPr lang="cs-CZ" dirty="0"/>
              <a:t> (Egypťané)</a:t>
            </a:r>
          </a:p>
          <a:p>
            <a:r>
              <a:rPr lang="cs-CZ" dirty="0"/>
              <a:t>bitva u </a:t>
            </a:r>
            <a:r>
              <a:rPr lang="cs-CZ" dirty="0" err="1"/>
              <a:t>Chamátu</a:t>
            </a:r>
            <a:r>
              <a:rPr lang="cs-CZ" dirty="0"/>
              <a:t>, ovládnutí S Sýrie</a:t>
            </a:r>
          </a:p>
          <a:p>
            <a:r>
              <a:rPr lang="cs-CZ" dirty="0" err="1"/>
              <a:t>Nabopolasar</a:t>
            </a:r>
            <a:r>
              <a:rPr lang="cs-CZ" dirty="0"/>
              <a:t> zemřel → návrat do Babylonu, korunovace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obsah 5" descr="Obsah obrázku obloha, exteriér, země, skála&#10;&#10;Popis byl vytvořen automaticky">
            <a:extLst>
              <a:ext uri="{FF2B5EF4-FFF2-40B4-BE49-F238E27FC236}">
                <a16:creationId xmlns:a16="http://schemas.microsoft.com/office/drawing/2014/main" id="{34AA6A5E-02FB-42AC-843F-E90112DDBC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70" y="2361460"/>
            <a:ext cx="5344283" cy="3200012"/>
          </a:xfrm>
        </p:spPr>
      </p:pic>
    </p:spTree>
    <p:extLst>
      <p:ext uri="{BB962C8B-B14F-4D97-AF65-F5344CB8AC3E}">
        <p14:creationId xmlns:p14="http://schemas.microsoft.com/office/powerpoint/2010/main" val="223050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59771-589A-470E-9D88-6DF3E04B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626–539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7D607-C450-41B0-B838-66B9B4558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453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Nabukadnesar</a:t>
            </a:r>
            <a:r>
              <a:rPr lang="cs-CZ" dirty="0"/>
              <a:t> II. (604–562)</a:t>
            </a:r>
          </a:p>
          <a:p>
            <a:r>
              <a:rPr lang="cs-CZ" dirty="0"/>
              <a:t>ovládal S Sýrii, foinická města </a:t>
            </a:r>
          </a:p>
          <a:p>
            <a:r>
              <a:rPr lang="cs-CZ" dirty="0" err="1"/>
              <a:t>Tyros</a:t>
            </a:r>
            <a:r>
              <a:rPr lang="cs-CZ" dirty="0"/>
              <a:t> (obléhán 13 let), dobyt (573)</a:t>
            </a:r>
          </a:p>
          <a:p>
            <a:r>
              <a:rPr lang="cs-CZ" dirty="0"/>
              <a:t>soupeření s Egyptem (601, 568) – hranice mezi Egyptem a Babylonií v oblasti Gazy</a:t>
            </a:r>
          </a:p>
          <a:p>
            <a:r>
              <a:rPr lang="cs-CZ" dirty="0"/>
              <a:t>dobytí Jeruzaléma:</a:t>
            </a:r>
          </a:p>
          <a:p>
            <a:pPr lvl="1"/>
            <a:r>
              <a:rPr lang="cs-CZ" dirty="0" err="1"/>
              <a:t>Jójakín</a:t>
            </a:r>
            <a:r>
              <a:rPr lang="cs-CZ" dirty="0"/>
              <a:t> (597)</a:t>
            </a:r>
          </a:p>
          <a:p>
            <a:pPr lvl="1"/>
            <a:r>
              <a:rPr lang="cs-CZ" dirty="0" err="1"/>
              <a:t>Sidkijáš</a:t>
            </a:r>
            <a:r>
              <a:rPr lang="cs-CZ" dirty="0"/>
              <a:t> (597–587): koalice (Egypt, </a:t>
            </a:r>
            <a:r>
              <a:rPr lang="cs-CZ" dirty="0" err="1"/>
              <a:t>Ammon</a:t>
            </a:r>
            <a:r>
              <a:rPr lang="cs-CZ" dirty="0"/>
              <a:t>, </a:t>
            </a:r>
            <a:r>
              <a:rPr lang="cs-CZ" dirty="0" err="1"/>
              <a:t>Foiníkie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deportace („babylonské zajetí Židů“)</a:t>
            </a:r>
          </a:p>
          <a:p>
            <a:endParaRPr lang="cs-CZ" dirty="0"/>
          </a:p>
        </p:txBody>
      </p:sp>
      <p:pic>
        <p:nvPicPr>
          <p:cNvPr id="6" name="Zástupný obsah 5" descr="Obsah obrázku budova, obloha, exteriér, země&#10;&#10;Popis byl vytvořen automaticky">
            <a:extLst>
              <a:ext uri="{FF2B5EF4-FFF2-40B4-BE49-F238E27FC236}">
                <a16:creationId xmlns:a16="http://schemas.microsoft.com/office/drawing/2014/main" id="{565C2A6C-384B-489F-B015-67E128EFE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4"/>
            <a:ext cx="5491692" cy="4118769"/>
          </a:xfrm>
        </p:spPr>
      </p:pic>
    </p:spTree>
    <p:extLst>
      <p:ext uri="{BB962C8B-B14F-4D97-AF65-F5344CB8AC3E}">
        <p14:creationId xmlns:p14="http://schemas.microsoft.com/office/powerpoint/2010/main" val="172599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A1A40-CC6F-41E4-A3B3-0C791A7E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626–539 př. n. 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11A56-AC5C-4E76-AE8A-C320F208E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Amél-Marduk</a:t>
            </a:r>
            <a:r>
              <a:rPr lang="cs-CZ" dirty="0"/>
              <a:t> (561–560) – zavražděn</a:t>
            </a:r>
          </a:p>
          <a:p>
            <a:r>
              <a:rPr lang="cs-CZ" dirty="0" err="1"/>
              <a:t>Neriglisar</a:t>
            </a:r>
            <a:r>
              <a:rPr lang="cs-CZ" dirty="0"/>
              <a:t> (559–556) – usurpátor (královský hodnostář za </a:t>
            </a:r>
            <a:r>
              <a:rPr lang="cs-CZ" dirty="0" err="1"/>
              <a:t>Nabukadnesara</a:t>
            </a:r>
            <a:r>
              <a:rPr lang="cs-CZ" dirty="0"/>
              <a:t> II.)</a:t>
            </a:r>
          </a:p>
          <a:p>
            <a:pPr lvl="1"/>
            <a:r>
              <a:rPr lang="cs-CZ" dirty="0"/>
              <a:t>tažení do </a:t>
            </a:r>
            <a:r>
              <a:rPr lang="cs-CZ" dirty="0" err="1"/>
              <a:t>Kilikie</a:t>
            </a:r>
            <a:r>
              <a:rPr lang="cs-CZ" dirty="0"/>
              <a:t> (J Anatolie)</a:t>
            </a:r>
          </a:p>
          <a:p>
            <a:r>
              <a:rPr lang="cs-CZ" dirty="0"/>
              <a:t>jeho syn </a:t>
            </a:r>
            <a:r>
              <a:rPr lang="cs-CZ" dirty="0" err="1"/>
              <a:t>Lá-abáš-Marduk</a:t>
            </a:r>
            <a:r>
              <a:rPr lang="cs-CZ" dirty="0"/>
              <a:t> (556) – zavražděn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9A48214-0D4D-45BD-B793-C550AE713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6" y="1825625"/>
            <a:ext cx="2749396" cy="4533876"/>
          </a:xfrm>
        </p:spPr>
      </p:pic>
    </p:spTree>
    <p:extLst>
      <p:ext uri="{BB962C8B-B14F-4D97-AF65-F5344CB8AC3E}">
        <p14:creationId xmlns:p14="http://schemas.microsoft.com/office/powerpoint/2010/main" val="5476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67893-57AB-464D-98C3-68272782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626–539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3FD4F-427B-4019-8752-D2FFA3357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Nabonid</a:t>
            </a:r>
            <a:r>
              <a:rPr lang="cs-CZ" dirty="0"/>
              <a:t> (555–539) – usurpátor (otec: místodržitel, matka </a:t>
            </a:r>
            <a:r>
              <a:rPr lang="cs-CZ" dirty="0" err="1"/>
              <a:t>Adad-guppi</a:t>
            </a:r>
            <a:r>
              <a:rPr lang="cs-CZ" dirty="0"/>
              <a:t> – chrám boha Měsíce v </a:t>
            </a:r>
            <a:r>
              <a:rPr lang="cs-CZ" dirty="0" err="1"/>
              <a:t>Charránu</a:t>
            </a:r>
            <a:r>
              <a:rPr lang="cs-CZ" dirty="0"/>
              <a:t>)</a:t>
            </a:r>
          </a:p>
          <a:p>
            <a:r>
              <a:rPr lang="cs-CZ" dirty="0"/>
              <a:t>stavební činnost – chrám v </a:t>
            </a:r>
            <a:r>
              <a:rPr lang="cs-CZ" dirty="0" err="1"/>
              <a:t>Charránu</a:t>
            </a:r>
            <a:endParaRPr lang="cs-CZ" dirty="0"/>
          </a:p>
          <a:p>
            <a:r>
              <a:rPr lang="cs-CZ" dirty="0"/>
              <a:t>odpůrci – </a:t>
            </a:r>
            <a:r>
              <a:rPr lang="cs-CZ" dirty="0" err="1"/>
              <a:t>Mardukovi</a:t>
            </a:r>
            <a:r>
              <a:rPr lang="cs-CZ" dirty="0"/>
              <a:t> kněží</a:t>
            </a:r>
          </a:p>
          <a:p>
            <a:r>
              <a:rPr lang="cs-CZ" dirty="0"/>
              <a:t>výtky: zanedbávání tradičních božstev, podpora měsíčního boha z </a:t>
            </a:r>
            <a:r>
              <a:rPr lang="cs-CZ" dirty="0" err="1"/>
              <a:t>Charránu</a:t>
            </a:r>
            <a:endParaRPr lang="cs-CZ" dirty="0"/>
          </a:p>
          <a:p>
            <a:r>
              <a:rPr lang="cs-CZ" dirty="0"/>
              <a:t>Hanopis na </a:t>
            </a:r>
            <a:r>
              <a:rPr lang="cs-CZ" dirty="0" err="1"/>
              <a:t>Nabonida</a:t>
            </a:r>
            <a:endParaRPr lang="cs-CZ" dirty="0"/>
          </a:p>
          <a:p>
            <a:endParaRPr lang="cs-CZ" dirty="0"/>
          </a:p>
        </p:txBody>
      </p:sp>
      <p:pic>
        <p:nvPicPr>
          <p:cNvPr id="6" name="Zástupný obsah 5" descr="Obsah obrázku stavební materiál, kámen, staré&#10;&#10;Popis byl vytvořen automaticky">
            <a:extLst>
              <a:ext uri="{FF2B5EF4-FFF2-40B4-BE49-F238E27FC236}">
                <a16:creationId xmlns:a16="http://schemas.microsoft.com/office/drawing/2014/main" id="{F29DFDA9-3C77-42DD-A3F4-03F12B530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78" y="1825625"/>
            <a:ext cx="3560844" cy="4351338"/>
          </a:xfrm>
        </p:spPr>
      </p:pic>
    </p:spTree>
    <p:extLst>
      <p:ext uri="{BB962C8B-B14F-4D97-AF65-F5344CB8AC3E}">
        <p14:creationId xmlns:p14="http://schemas.microsoft.com/office/powerpoint/2010/main" val="21259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6AD98-DDDC-445C-9006-0C6756E2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626–539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961F3-8383-4F1E-857E-C9ED2C5CD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03812" cy="4351338"/>
          </a:xfrm>
        </p:spPr>
        <p:txBody>
          <a:bodyPr/>
          <a:lstStyle/>
          <a:p>
            <a:r>
              <a:rPr lang="cs-CZ" dirty="0" err="1"/>
              <a:t>Nabonid</a:t>
            </a:r>
            <a:r>
              <a:rPr lang="cs-CZ" dirty="0"/>
              <a:t> – ovládl Arabský poloostrov (oáza </a:t>
            </a:r>
            <a:r>
              <a:rPr lang="cs-CZ" dirty="0" err="1"/>
              <a:t>Tajmá</a:t>
            </a:r>
            <a:r>
              <a:rPr lang="cs-CZ" dirty="0"/>
              <a:t>)</a:t>
            </a:r>
          </a:p>
          <a:p>
            <a:r>
              <a:rPr lang="cs-CZ" dirty="0"/>
              <a:t>přemístil svou residenci (10 let)</a:t>
            </a:r>
          </a:p>
          <a:p>
            <a:r>
              <a:rPr lang="cs-CZ" dirty="0"/>
              <a:t>správa Babylonu – </a:t>
            </a:r>
            <a:r>
              <a:rPr lang="cs-CZ" dirty="0" err="1"/>
              <a:t>Bél-šar-usur</a:t>
            </a:r>
            <a:endParaRPr lang="cs-CZ" dirty="0"/>
          </a:p>
          <a:p>
            <a:r>
              <a:rPr lang="cs-CZ" dirty="0"/>
              <a:t>další posílení oposice (novoroční slavnosti se nekonaly)</a:t>
            </a:r>
          </a:p>
          <a:p>
            <a:endParaRPr lang="cs-CZ" dirty="0"/>
          </a:p>
        </p:txBody>
      </p:sp>
      <p:pic>
        <p:nvPicPr>
          <p:cNvPr id="6" name="Zástupný obsah 5" descr="Obsah obrázku obloha, exteriér, strom, země&#10;&#10;Popis byl vytvořen automaticky">
            <a:extLst>
              <a:ext uri="{FF2B5EF4-FFF2-40B4-BE49-F238E27FC236}">
                <a16:creationId xmlns:a16="http://schemas.microsoft.com/office/drawing/2014/main" id="{51EACA0C-235C-4C9E-AD42-714C63387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5" y="2050742"/>
            <a:ext cx="5555131" cy="3705228"/>
          </a:xfrm>
        </p:spPr>
      </p:pic>
    </p:spTree>
    <p:extLst>
      <p:ext uri="{BB962C8B-B14F-4D97-AF65-F5344CB8AC3E}">
        <p14:creationId xmlns:p14="http://schemas.microsoft.com/office/powerpoint/2010/main" val="304264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3EA54-E4AA-411F-8A4D-AB825C88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626–539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74AAF1-6F7E-4FAA-8901-2FD12AFC16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perský král </a:t>
            </a:r>
            <a:r>
              <a:rPr lang="cs-CZ" dirty="0" err="1"/>
              <a:t>Kýros</a:t>
            </a:r>
            <a:r>
              <a:rPr lang="cs-CZ" dirty="0"/>
              <a:t> II. (559–530)</a:t>
            </a:r>
          </a:p>
          <a:p>
            <a:r>
              <a:rPr lang="cs-CZ" dirty="0"/>
              <a:t>ovládl Médii (</a:t>
            </a:r>
            <a:r>
              <a:rPr lang="cs-CZ" dirty="0" err="1"/>
              <a:t>Astyages</a:t>
            </a:r>
            <a:r>
              <a:rPr lang="cs-CZ" dirty="0"/>
              <a:t>), Anatolii</a:t>
            </a:r>
          </a:p>
          <a:p>
            <a:r>
              <a:rPr lang="cs-CZ" dirty="0"/>
              <a:t>tažení do Babylonie (539)</a:t>
            </a:r>
          </a:p>
          <a:p>
            <a:r>
              <a:rPr lang="cs-CZ" dirty="0"/>
              <a:t>bitva u Opis (říjen 539), ovládnutí </a:t>
            </a:r>
            <a:r>
              <a:rPr lang="cs-CZ" dirty="0" err="1"/>
              <a:t>Sipparu</a:t>
            </a:r>
            <a:endParaRPr lang="cs-CZ" dirty="0"/>
          </a:p>
          <a:p>
            <a:r>
              <a:rPr lang="cs-CZ" dirty="0"/>
              <a:t>obsazení Babylonu (říjen 539)</a:t>
            </a:r>
          </a:p>
          <a:p>
            <a:r>
              <a:rPr lang="cs-CZ" dirty="0" err="1"/>
              <a:t>Nabonid</a:t>
            </a:r>
            <a:endParaRPr lang="cs-CZ" dirty="0"/>
          </a:p>
          <a:p>
            <a:pPr lvl="1"/>
            <a:r>
              <a:rPr lang="cs-CZ" dirty="0"/>
              <a:t>popraven</a:t>
            </a:r>
          </a:p>
          <a:p>
            <a:pPr lvl="1"/>
            <a:r>
              <a:rPr lang="cs-CZ" dirty="0"/>
              <a:t>nebo deportován (V Írán)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obsah 5" descr="Obsah obrázku interiér, kousek, výseč, polovina&#10;&#10;Popis byl vytvořen automaticky">
            <a:extLst>
              <a:ext uri="{FF2B5EF4-FFF2-40B4-BE49-F238E27FC236}">
                <a16:creationId xmlns:a16="http://schemas.microsoft.com/office/drawing/2014/main" id="{A4FDF9C9-72BC-4E08-B355-4BE7782658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40529"/>
            <a:ext cx="5181600" cy="3121529"/>
          </a:xfrm>
        </p:spPr>
      </p:pic>
    </p:spTree>
    <p:extLst>
      <p:ext uri="{BB962C8B-B14F-4D97-AF65-F5344CB8AC3E}">
        <p14:creationId xmlns:p14="http://schemas.microsoft.com/office/powerpoint/2010/main" val="386894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41FA7-014C-47B6-BB75-B8D8B529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Materiální kultura: kovy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0A8F8-5619-4650-9E40-7B2BF3B476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železo – běžná surovina (nástroje, zbraně)</a:t>
            </a:r>
          </a:p>
          <a:p>
            <a:r>
              <a:rPr lang="cs-CZ" dirty="0"/>
              <a:t>bronz, měď, cín, zlato, stříbro, olovo</a:t>
            </a:r>
          </a:p>
          <a:p>
            <a:r>
              <a:rPr lang="cs-CZ" dirty="0"/>
              <a:t>málo dokladů (většinou písemné prameny)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D17975-8376-4A5F-A95E-8450B15FEC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7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51E22-A4EB-4042-9C0A-7B54571C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Materiální kultura: kámen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F550BE-22A2-4797-A1EF-D352CE497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materiál: vápenec, pískovec, alabastr, diorit, basalt, polodrahokamy (achát, karneol, </a:t>
            </a:r>
            <a:r>
              <a:rPr lang="cs-CZ" dirty="0" err="1"/>
              <a:t>lapis</a:t>
            </a:r>
            <a:r>
              <a:rPr lang="cs-CZ" dirty="0"/>
              <a:t> lazuli)</a:t>
            </a:r>
          </a:p>
          <a:p>
            <a:r>
              <a:rPr lang="cs-CZ" dirty="0"/>
              <a:t>nádoby, sochy, stély, </a:t>
            </a:r>
            <a:r>
              <a:rPr lang="cs-CZ" dirty="0" err="1"/>
              <a:t>kudurru</a:t>
            </a:r>
            <a:r>
              <a:rPr lang="cs-CZ" dirty="0"/>
              <a:t>, šperky, pečetidla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042E62-4ED3-4762-87ED-8E796A8574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45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044C9-4EC3-4827-906B-0E575578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pic>
        <p:nvPicPr>
          <p:cNvPr id="7" name="Zástupný obsah 6" descr="Obsah obrázku exteriér, obloha, stavební materiál, kámen&#10;&#10;Popis byl vytvořen automaticky">
            <a:extLst>
              <a:ext uri="{FF2B5EF4-FFF2-40B4-BE49-F238E27FC236}">
                <a16:creationId xmlns:a16="http://schemas.microsoft.com/office/drawing/2014/main" id="{C3FF3FA0-0990-4D12-9638-FF0C6C33A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00" y="358467"/>
            <a:ext cx="8144800" cy="6108600"/>
          </a:xfrm>
        </p:spPr>
      </p:pic>
    </p:spTree>
    <p:extLst>
      <p:ext uri="{BB962C8B-B14F-4D97-AF65-F5344CB8AC3E}">
        <p14:creationId xmlns:p14="http://schemas.microsoft.com/office/powerpoint/2010/main" val="264920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D286081-BC30-4613-8608-32BCE942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Prameny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27147F-7492-48CB-8CAD-CAAEA2F646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babylonské královské nápisy (stavební, dedikační, méně historických)</a:t>
            </a:r>
          </a:p>
          <a:p>
            <a:r>
              <a:rPr lang="cs-CZ" dirty="0"/>
              <a:t>asyrské královské nápisy</a:t>
            </a:r>
          </a:p>
          <a:p>
            <a:r>
              <a:rPr lang="cs-CZ" dirty="0"/>
              <a:t>kroniky</a:t>
            </a:r>
          </a:p>
          <a:p>
            <a:r>
              <a:rPr lang="cs-CZ" dirty="0"/>
              <a:t>dopisy, smlouvy, administrativní a hospodářské texty</a:t>
            </a:r>
          </a:p>
          <a:p>
            <a:r>
              <a:rPr lang="cs-CZ" dirty="0"/>
              <a:t>jazyky: akkadština, aramejština (svitky – málo dokladů)</a:t>
            </a:r>
          </a:p>
          <a:p>
            <a:endParaRPr lang="cs-CZ" dirty="0"/>
          </a:p>
        </p:txBody>
      </p:sp>
      <p:pic>
        <p:nvPicPr>
          <p:cNvPr id="10" name="Zástupný obsah 9" descr="Obsah obrázku tmavé&#10;&#10;Popis byl vytvořen automaticky">
            <a:extLst>
              <a:ext uri="{FF2B5EF4-FFF2-40B4-BE49-F238E27FC236}">
                <a16:creationId xmlns:a16="http://schemas.microsoft.com/office/drawing/2014/main" id="{BA47E2F3-C935-4572-BFDC-61796ED42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5047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C5662-661C-49FA-835E-FB80917B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černá, staré&#10;&#10;Popis byl vytvořen automaticky">
            <a:extLst>
              <a:ext uri="{FF2B5EF4-FFF2-40B4-BE49-F238E27FC236}">
                <a16:creationId xmlns:a16="http://schemas.microsoft.com/office/drawing/2014/main" id="{2346FF12-8090-43BF-8DB9-6B012595D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80" y="196817"/>
            <a:ext cx="4927107" cy="6464365"/>
          </a:xfrm>
        </p:spPr>
      </p:pic>
    </p:spTree>
    <p:extLst>
      <p:ext uri="{BB962C8B-B14F-4D97-AF65-F5344CB8AC3E}">
        <p14:creationId xmlns:p14="http://schemas.microsoft.com/office/powerpoint/2010/main" val="180175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8ADE7-ACD3-466F-AF6C-F90D541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Materiální kultura: pečetidla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7BBAD-73AF-4CE7-9BF0-2566F6C439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materiál: tvrdý kámen (chalcedon)</a:t>
            </a:r>
          </a:p>
          <a:p>
            <a:r>
              <a:rPr lang="cs-CZ" dirty="0"/>
              <a:t>pečetní válečky: bohové, lidé, zvířata, mytické bytosti</a:t>
            </a:r>
          </a:p>
          <a:p>
            <a:r>
              <a:rPr lang="cs-CZ" dirty="0"/>
              <a:t>razítková pečetidla: uctívání </a:t>
            </a:r>
            <a:r>
              <a:rPr lang="cs-CZ" dirty="0" err="1"/>
              <a:t>Marduka</a:t>
            </a:r>
            <a:r>
              <a:rPr lang="cs-CZ" dirty="0"/>
              <a:t>, </a:t>
            </a:r>
            <a:r>
              <a:rPr lang="cs-CZ" dirty="0" err="1"/>
              <a:t>Nabúa</a:t>
            </a:r>
            <a:r>
              <a:rPr lang="cs-CZ" dirty="0"/>
              <a:t>; mytické bytosti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14C27C-B314-49D1-9574-2D0A5D0E07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81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D313872-5206-4128-BAAE-9896014C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, kámen&#10;&#10;Popis byl vytvořen automaticky">
            <a:extLst>
              <a:ext uri="{FF2B5EF4-FFF2-40B4-BE49-F238E27FC236}">
                <a16:creationId xmlns:a16="http://schemas.microsoft.com/office/drawing/2014/main" id="{797372D1-FEC5-4015-919C-4481A9AFB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65" y="1154097"/>
            <a:ext cx="9386930" cy="4882718"/>
          </a:xfrm>
        </p:spPr>
      </p:pic>
    </p:spTree>
    <p:extLst>
      <p:ext uri="{BB962C8B-B14F-4D97-AF65-F5344CB8AC3E}">
        <p14:creationId xmlns:p14="http://schemas.microsoft.com/office/powerpoint/2010/main" val="163110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BAE9AB5-9F47-40F1-96A6-8D8D3D97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text, kámen, stavební materiál, plaketa&#10;&#10;Popis byl vytvořen automaticky">
            <a:extLst>
              <a:ext uri="{FF2B5EF4-FFF2-40B4-BE49-F238E27FC236}">
                <a16:creationId xmlns:a16="http://schemas.microsoft.com/office/drawing/2014/main" id="{4963CD5F-EACA-4A69-A7F2-A41BD474B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2" y="568171"/>
            <a:ext cx="7563354" cy="5672515"/>
          </a:xfrm>
        </p:spPr>
      </p:pic>
    </p:spTree>
    <p:extLst>
      <p:ext uri="{BB962C8B-B14F-4D97-AF65-F5344CB8AC3E}">
        <p14:creationId xmlns:p14="http://schemas.microsoft.com/office/powerpoint/2010/main" val="182900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89C24-0E70-4AC4-A168-8F66BF39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6410DD-382F-4521-B2F7-C28766720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7" y="854476"/>
            <a:ext cx="10366523" cy="5149048"/>
          </a:xfrm>
        </p:spPr>
      </p:pic>
    </p:spTree>
    <p:extLst>
      <p:ext uri="{BB962C8B-B14F-4D97-AF65-F5344CB8AC3E}">
        <p14:creationId xmlns:p14="http://schemas.microsoft.com/office/powerpoint/2010/main" val="26762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451D868-0632-4E90-9F7B-8F512E92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Materiální kultura: keramika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56B3FF-463B-4D37-8579-751C0363F0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většinou – hrnčířský kruh, nezdobená</a:t>
            </a:r>
          </a:p>
          <a:p>
            <a:r>
              <a:rPr lang="cs-CZ" dirty="0"/>
              <a:t>menší část – malovaná keramika (bílá, modrá – řady </a:t>
            </a:r>
            <a:r>
              <a:rPr lang="cs-CZ"/>
              <a:t>geometrických tvarů)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CD8E5-4637-4E18-935F-F737BFC593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2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8868D-16A2-421B-ACF8-B9098947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Materiální kultura: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0124C-7612-43ED-9B70-8E65FF322E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Nabukadnesar</a:t>
            </a:r>
            <a:r>
              <a:rPr lang="cs-CZ" dirty="0"/>
              <a:t> II. – přestavba Babylonu</a:t>
            </a:r>
          </a:p>
          <a:p>
            <a:r>
              <a:rPr lang="cs-CZ" dirty="0"/>
              <a:t>vnitřní město: 400 ha</a:t>
            </a:r>
          </a:p>
          <a:p>
            <a:r>
              <a:rPr lang="cs-CZ" dirty="0"/>
              <a:t>celková plocha: 900 ha</a:t>
            </a:r>
          </a:p>
          <a:p>
            <a:r>
              <a:rPr lang="cs-CZ" dirty="0"/>
              <a:t>procesní cesta: </a:t>
            </a:r>
            <a:r>
              <a:rPr lang="cs-CZ" dirty="0" err="1"/>
              <a:t>Ištařina</a:t>
            </a:r>
            <a:r>
              <a:rPr lang="cs-CZ" dirty="0"/>
              <a:t> brána → Jižní palác → </a:t>
            </a:r>
            <a:r>
              <a:rPr lang="cs-CZ" dirty="0" err="1"/>
              <a:t>Mardukův</a:t>
            </a:r>
            <a:r>
              <a:rPr lang="cs-CZ" dirty="0"/>
              <a:t> chrám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4B2E16-1A4E-4B13-9DAF-DA73E4BF84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669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911E3E4-CE9C-4F92-9A0D-859431DA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4626E56-BFBD-47AF-BB7E-932D7AD5F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124588"/>
            <a:ext cx="5530789" cy="6608824"/>
          </a:xfrm>
        </p:spPr>
      </p:pic>
    </p:spTree>
    <p:extLst>
      <p:ext uri="{BB962C8B-B14F-4D97-AF65-F5344CB8AC3E}">
        <p14:creationId xmlns:p14="http://schemas.microsoft.com/office/powerpoint/2010/main" val="322145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7D51231-36EE-4B7B-8433-946C9C71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7C8C201-AF9C-4991-99EE-0BA92C539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28" y="365125"/>
            <a:ext cx="8420848" cy="6192284"/>
          </a:xfrm>
        </p:spPr>
      </p:pic>
    </p:spTree>
    <p:extLst>
      <p:ext uri="{BB962C8B-B14F-4D97-AF65-F5344CB8AC3E}">
        <p14:creationId xmlns:p14="http://schemas.microsoft.com/office/powerpoint/2010/main" val="297647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92307-7E1C-4B81-8EF6-A6EC5AE1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8610358-F379-4833-A010-35C31ECB4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7" y="816745"/>
            <a:ext cx="8154093" cy="5465791"/>
          </a:xfrm>
        </p:spPr>
      </p:pic>
    </p:spTree>
    <p:extLst>
      <p:ext uri="{BB962C8B-B14F-4D97-AF65-F5344CB8AC3E}">
        <p14:creationId xmlns:p14="http://schemas.microsoft.com/office/powerpoint/2010/main" val="131543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202FFE5-D839-421D-B1B9-92F0B78A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Kmenová populace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9BEC29-4534-4D71-B946-9ABB121A6C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kmenové obyvatelstvo – Aramejci, Chaldejci</a:t>
            </a:r>
          </a:p>
          <a:p>
            <a:r>
              <a:rPr lang="cs-CZ" dirty="0"/>
              <a:t>Aramejci – okolí </a:t>
            </a:r>
            <a:r>
              <a:rPr lang="cs-CZ" dirty="0" err="1"/>
              <a:t>Nippuru</a:t>
            </a:r>
            <a:r>
              <a:rPr lang="cs-CZ" dirty="0"/>
              <a:t>, dolní Tigris (</a:t>
            </a:r>
            <a:r>
              <a:rPr lang="cs-CZ" dirty="0" err="1"/>
              <a:t>Gambulu</a:t>
            </a:r>
            <a:r>
              <a:rPr lang="cs-CZ" dirty="0"/>
              <a:t>, </a:t>
            </a:r>
            <a:r>
              <a:rPr lang="cs-CZ" dirty="0" err="1"/>
              <a:t>Puqudu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zachovávali si vlastní jazyk, </a:t>
            </a:r>
            <a:r>
              <a:rPr lang="cs-CZ" dirty="0" err="1"/>
              <a:t>arameisace</a:t>
            </a:r>
            <a:r>
              <a:rPr lang="cs-CZ" dirty="0"/>
              <a:t> PV</a:t>
            </a:r>
          </a:p>
          <a:p>
            <a:r>
              <a:rPr lang="cs-CZ" dirty="0"/>
              <a:t>Chaldejci – dolní Eufrat (Bít </a:t>
            </a:r>
            <a:r>
              <a:rPr lang="cs-CZ" dirty="0" err="1"/>
              <a:t>Amukkáni</a:t>
            </a:r>
            <a:r>
              <a:rPr lang="cs-CZ" dirty="0"/>
              <a:t>, B. </a:t>
            </a:r>
            <a:r>
              <a:rPr lang="cs-CZ" dirty="0" err="1"/>
              <a:t>Dakkúri</a:t>
            </a:r>
            <a:r>
              <a:rPr lang="cs-CZ" dirty="0"/>
              <a:t>, B. </a:t>
            </a:r>
            <a:r>
              <a:rPr lang="cs-CZ" dirty="0" err="1"/>
              <a:t>Jakín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nezapisovali svůj jazyk</a:t>
            </a:r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1D65500-8972-4352-A2FE-96699DD6A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9118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F24DA-F6BE-4E6B-917D-890DD1B9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drát, savci, regál&#10;&#10;Popis byl vytvořen automaticky">
            <a:extLst>
              <a:ext uri="{FF2B5EF4-FFF2-40B4-BE49-F238E27FC236}">
                <a16:creationId xmlns:a16="http://schemas.microsoft.com/office/drawing/2014/main" id="{448D696E-C6E0-410F-B526-2A9761306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25" y="643074"/>
            <a:ext cx="8317164" cy="5571851"/>
          </a:xfrm>
        </p:spPr>
      </p:pic>
    </p:spTree>
    <p:extLst>
      <p:ext uri="{BB962C8B-B14F-4D97-AF65-F5344CB8AC3E}">
        <p14:creationId xmlns:p14="http://schemas.microsoft.com/office/powerpoint/2010/main" val="168552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D6F39-8A02-4DED-ADCA-36A5B713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exteriér, obloha, země, budova&#10;&#10;Popis byl vytvořen automaticky">
            <a:extLst>
              <a:ext uri="{FF2B5EF4-FFF2-40B4-BE49-F238E27FC236}">
                <a16:creationId xmlns:a16="http://schemas.microsoft.com/office/drawing/2014/main" id="{DADD6900-79EB-47B9-AA4D-B1B3F796F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74" y="495211"/>
            <a:ext cx="8801367" cy="5867578"/>
          </a:xfrm>
        </p:spPr>
      </p:pic>
    </p:spTree>
    <p:extLst>
      <p:ext uri="{BB962C8B-B14F-4D97-AF65-F5344CB8AC3E}">
        <p14:creationId xmlns:p14="http://schemas.microsoft.com/office/powerpoint/2010/main" val="3472157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F607F-9D1E-4981-969F-BF3FF6BA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7275CF-FBE1-4E19-A5B6-18FCCA8BC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16" y="619002"/>
            <a:ext cx="7647077" cy="5619995"/>
          </a:xfrm>
        </p:spPr>
      </p:pic>
    </p:spTree>
    <p:extLst>
      <p:ext uri="{BB962C8B-B14F-4D97-AF65-F5344CB8AC3E}">
        <p14:creationId xmlns:p14="http://schemas.microsoft.com/office/powerpoint/2010/main" val="3763022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9D364-1856-42AF-8A84-550F303E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70730E0-9715-4ACA-8243-45731AC41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17" y="558093"/>
            <a:ext cx="7620307" cy="5741813"/>
          </a:xfrm>
        </p:spPr>
      </p:pic>
    </p:spTree>
    <p:extLst>
      <p:ext uri="{BB962C8B-B14F-4D97-AF65-F5344CB8AC3E}">
        <p14:creationId xmlns:p14="http://schemas.microsoft.com/office/powerpoint/2010/main" val="1705527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7F8164-AAA7-49C8-A3BE-21948C2A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text, údolí, kaňon, příroda&#10;&#10;Popis byl vytvořen automaticky">
            <a:extLst>
              <a:ext uri="{FF2B5EF4-FFF2-40B4-BE49-F238E27FC236}">
                <a16:creationId xmlns:a16="http://schemas.microsoft.com/office/drawing/2014/main" id="{A7AA47EF-C7D8-42B8-9F1E-BB9082B145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9506"/>
            <a:ext cx="4239367" cy="4872837"/>
          </a:xfr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CE13189D-31A3-4B77-8BB8-EDA626952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52" y="1281173"/>
            <a:ext cx="5702519" cy="4907457"/>
          </a:xfrm>
        </p:spPr>
      </p:pic>
    </p:spTree>
    <p:extLst>
      <p:ext uri="{BB962C8B-B14F-4D97-AF65-F5344CB8AC3E}">
        <p14:creationId xmlns:p14="http://schemas.microsoft.com/office/powerpoint/2010/main" val="236873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14ED0-F292-4B07-9CBD-924C0421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, megalit, skála, stavební materiál&#10;&#10;Popis byl vytvořen automaticky">
            <a:extLst>
              <a:ext uri="{FF2B5EF4-FFF2-40B4-BE49-F238E27FC236}">
                <a16:creationId xmlns:a16="http://schemas.microsoft.com/office/drawing/2014/main" id="{C9EA52D0-B78C-44B5-86F7-3ACFD03EC7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73" y="670805"/>
            <a:ext cx="3292603" cy="590565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23CA3F8-D263-491F-9A66-F4C02BAD9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03" y="675921"/>
            <a:ext cx="6148330" cy="5506158"/>
          </a:xfrm>
        </p:spPr>
      </p:pic>
    </p:spTree>
    <p:extLst>
      <p:ext uri="{BB962C8B-B14F-4D97-AF65-F5344CB8AC3E}">
        <p14:creationId xmlns:p14="http://schemas.microsoft.com/office/powerpoint/2010/main" val="161900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FCECF-FD6D-437C-8035-8D431DC9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1000–626 př. n. 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A838E-19A9-4573-A5E0-808134C8D4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9. stol. – pronikání Asýrie</a:t>
            </a:r>
          </a:p>
          <a:p>
            <a:r>
              <a:rPr lang="cs-CZ" dirty="0" err="1"/>
              <a:t>Tiglatpilesar</a:t>
            </a:r>
            <a:r>
              <a:rPr lang="cs-CZ" dirty="0"/>
              <a:t> III. (745–727): ovládl Babylon, stal se babylonským králem (</a:t>
            </a:r>
            <a:r>
              <a:rPr lang="cs-CZ" dirty="0" err="1"/>
              <a:t>Púlu</a:t>
            </a:r>
            <a:r>
              <a:rPr lang="cs-CZ" dirty="0"/>
              <a:t>)→ personální unie</a:t>
            </a:r>
          </a:p>
          <a:p>
            <a:r>
              <a:rPr lang="cs-CZ" dirty="0"/>
              <a:t>„král Babylonu“, „král Sumeru a </a:t>
            </a:r>
            <a:r>
              <a:rPr lang="cs-CZ" dirty="0" err="1"/>
              <a:t>Akkadu</a:t>
            </a:r>
            <a:r>
              <a:rPr lang="cs-CZ" dirty="0"/>
              <a:t>“</a:t>
            </a:r>
          </a:p>
          <a:p>
            <a:r>
              <a:rPr lang="cs-CZ" dirty="0" err="1"/>
              <a:t>Salmanasar</a:t>
            </a:r>
            <a:r>
              <a:rPr lang="cs-CZ" dirty="0"/>
              <a:t> V. (726–722): babylonský král (</a:t>
            </a:r>
            <a:r>
              <a:rPr lang="cs-CZ" dirty="0" err="1"/>
              <a:t>Ululája</a:t>
            </a:r>
            <a:r>
              <a:rPr lang="cs-CZ" dirty="0"/>
              <a:t>)</a:t>
            </a:r>
          </a:p>
          <a:p>
            <a:r>
              <a:rPr lang="cs-CZ" dirty="0"/>
              <a:t>svržen, zavražděn</a:t>
            </a:r>
          </a:p>
        </p:txBody>
      </p:sp>
      <p:pic>
        <p:nvPicPr>
          <p:cNvPr id="6" name="Zástupný obsah 5" descr="Obsah obrázku stavební materiál, kámen&#10;&#10;Popis byl vytvořen automaticky">
            <a:extLst>
              <a:ext uri="{FF2B5EF4-FFF2-40B4-BE49-F238E27FC236}">
                <a16:creationId xmlns:a16="http://schemas.microsoft.com/office/drawing/2014/main" id="{EA850159-8A6C-4A86-A8EB-DFE1F1976C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86" y="1825625"/>
            <a:ext cx="4386228" cy="4351338"/>
          </a:xfrm>
        </p:spPr>
      </p:pic>
    </p:spTree>
    <p:extLst>
      <p:ext uri="{BB962C8B-B14F-4D97-AF65-F5344CB8AC3E}">
        <p14:creationId xmlns:p14="http://schemas.microsoft.com/office/powerpoint/2010/main" val="267392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F7147-F2C9-46FF-A23F-8CE4EC05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1000–626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66592-3847-46E2-8761-BBD077C8A3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Sargon</a:t>
            </a:r>
            <a:r>
              <a:rPr lang="cs-CZ" dirty="0"/>
              <a:t> II. (721–705)</a:t>
            </a:r>
          </a:p>
          <a:p>
            <a:r>
              <a:rPr lang="cs-CZ" dirty="0"/>
              <a:t>chaldejský vládce (Bít </a:t>
            </a:r>
            <a:r>
              <a:rPr lang="cs-CZ" dirty="0" err="1"/>
              <a:t>Jakín</a:t>
            </a:r>
            <a:r>
              <a:rPr lang="cs-CZ" dirty="0"/>
              <a:t>) </a:t>
            </a:r>
            <a:r>
              <a:rPr lang="cs-CZ" dirty="0" err="1"/>
              <a:t>Marduk-apla-iddina</a:t>
            </a:r>
            <a:r>
              <a:rPr lang="cs-CZ" dirty="0"/>
              <a:t> II. (721–710), pomoc </a:t>
            </a:r>
            <a:r>
              <a:rPr lang="cs-CZ" dirty="0" err="1"/>
              <a:t>Elamu</a:t>
            </a:r>
            <a:endParaRPr lang="cs-CZ" dirty="0"/>
          </a:p>
          <a:p>
            <a:r>
              <a:rPr lang="cs-CZ" dirty="0" err="1"/>
              <a:t>Sargon</a:t>
            </a:r>
            <a:r>
              <a:rPr lang="cs-CZ" dirty="0"/>
              <a:t> – tažení do Babylonie, svrhl MAI, dobyl </a:t>
            </a:r>
            <a:r>
              <a:rPr lang="cs-CZ" dirty="0" err="1"/>
              <a:t>Dúr</a:t>
            </a:r>
            <a:r>
              <a:rPr lang="cs-CZ" dirty="0"/>
              <a:t> </a:t>
            </a:r>
            <a:r>
              <a:rPr lang="cs-CZ" dirty="0" err="1"/>
              <a:t>Jakín</a:t>
            </a:r>
            <a:endParaRPr lang="cs-CZ" dirty="0"/>
          </a:p>
          <a:p>
            <a:r>
              <a:rPr lang="cs-CZ" dirty="0"/>
              <a:t>MAI – do </a:t>
            </a:r>
            <a:r>
              <a:rPr lang="cs-CZ" dirty="0" err="1"/>
              <a:t>Elamu</a:t>
            </a:r>
            <a:endParaRPr lang="cs-CZ" dirty="0"/>
          </a:p>
        </p:txBody>
      </p:sp>
      <p:pic>
        <p:nvPicPr>
          <p:cNvPr id="10" name="Zástupný obsah 9" descr="Obsah obrázku černá, staré&#10;&#10;Popis byl vytvořen automaticky">
            <a:extLst>
              <a:ext uri="{FF2B5EF4-FFF2-40B4-BE49-F238E27FC236}">
                <a16:creationId xmlns:a16="http://schemas.microsoft.com/office/drawing/2014/main" id="{06E84E84-8FDF-47E2-8170-179ADCF9C0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16" y="1825625"/>
            <a:ext cx="3316568" cy="4351338"/>
          </a:xfrm>
        </p:spPr>
      </p:pic>
    </p:spTree>
    <p:extLst>
      <p:ext uri="{BB962C8B-B14F-4D97-AF65-F5344CB8AC3E}">
        <p14:creationId xmlns:p14="http://schemas.microsoft.com/office/powerpoint/2010/main" val="218594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BB650-8956-4DCB-AA37-30F54FED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1000–626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A2B2B-3FB2-403C-8CCF-3EC2271097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Sinacherib</a:t>
            </a:r>
            <a:r>
              <a:rPr lang="cs-CZ" dirty="0"/>
              <a:t> (704–681)</a:t>
            </a:r>
          </a:p>
          <a:p>
            <a:r>
              <a:rPr lang="cs-CZ" dirty="0" err="1"/>
              <a:t>Marduk-apla-iddina</a:t>
            </a:r>
            <a:r>
              <a:rPr lang="cs-CZ" dirty="0"/>
              <a:t> II. (703) – po 9 měsících byl svržen</a:t>
            </a:r>
          </a:p>
          <a:p>
            <a:r>
              <a:rPr lang="cs-CZ" dirty="0" err="1"/>
              <a:t>Sinacherib</a:t>
            </a:r>
            <a:r>
              <a:rPr lang="cs-CZ" dirty="0"/>
              <a:t> – porazil ho u </a:t>
            </a:r>
            <a:r>
              <a:rPr lang="cs-CZ" dirty="0" err="1"/>
              <a:t>Kiše</a:t>
            </a:r>
            <a:endParaRPr lang="cs-CZ" dirty="0"/>
          </a:p>
          <a:p>
            <a:r>
              <a:rPr lang="cs-CZ" dirty="0"/>
              <a:t>dobyl Babylon </a:t>
            </a:r>
          </a:p>
          <a:p>
            <a:r>
              <a:rPr lang="cs-CZ" dirty="0"/>
              <a:t>tažení do J Babylonie, deportace aramejského a chaldejského obyvatelstva</a:t>
            </a:r>
          </a:p>
          <a:p>
            <a:r>
              <a:rPr lang="cs-CZ" dirty="0"/>
              <a:t>MAI – do </a:t>
            </a:r>
            <a:r>
              <a:rPr lang="cs-CZ" dirty="0" err="1"/>
              <a:t>Elamu</a:t>
            </a:r>
            <a:endParaRPr lang="cs-CZ" dirty="0"/>
          </a:p>
        </p:txBody>
      </p:sp>
      <p:pic>
        <p:nvPicPr>
          <p:cNvPr id="6" name="Zástupný obsah 5" descr="Obsah obrázku text, cihla, vazba, kámen&#10;&#10;Popis byl vytvořen automaticky">
            <a:extLst>
              <a:ext uri="{FF2B5EF4-FFF2-40B4-BE49-F238E27FC236}">
                <a16:creationId xmlns:a16="http://schemas.microsoft.com/office/drawing/2014/main" id="{295F7749-CC4C-4B6F-84BB-73A605CF0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99" y="1690688"/>
            <a:ext cx="2151769" cy="4687947"/>
          </a:xfrm>
        </p:spPr>
      </p:pic>
    </p:spTree>
    <p:extLst>
      <p:ext uri="{BB962C8B-B14F-4D97-AF65-F5344CB8AC3E}">
        <p14:creationId xmlns:p14="http://schemas.microsoft.com/office/powerpoint/2010/main" val="37543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FE616-CC02-4694-A50C-A966CDF3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1000–626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F43816-0954-475A-8BCE-601C37614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správce Babylonie – </a:t>
            </a:r>
            <a:r>
              <a:rPr lang="cs-CZ" dirty="0" err="1"/>
              <a:t>Aššur-nádin-šumi</a:t>
            </a:r>
            <a:r>
              <a:rPr lang="cs-CZ" dirty="0"/>
              <a:t> (699–694), asyrský princ</a:t>
            </a:r>
          </a:p>
          <a:p>
            <a:r>
              <a:rPr lang="cs-CZ" dirty="0" err="1"/>
              <a:t>Sinacherib</a:t>
            </a:r>
            <a:r>
              <a:rPr lang="cs-CZ" dirty="0"/>
              <a:t> – tažení do </a:t>
            </a:r>
            <a:r>
              <a:rPr lang="cs-CZ" dirty="0" err="1"/>
              <a:t>Elamu</a:t>
            </a:r>
            <a:r>
              <a:rPr lang="cs-CZ" dirty="0"/>
              <a:t> (694)</a:t>
            </a:r>
          </a:p>
          <a:p>
            <a:r>
              <a:rPr lang="cs-CZ" dirty="0"/>
              <a:t>Elamité – tažení do S Babylonie, dobytí </a:t>
            </a:r>
            <a:r>
              <a:rPr lang="cs-CZ" dirty="0" err="1"/>
              <a:t>Sipparu</a:t>
            </a:r>
            <a:r>
              <a:rPr lang="cs-CZ" dirty="0"/>
              <a:t>, zajetí ANŠ (694)</a:t>
            </a:r>
          </a:p>
          <a:p>
            <a:r>
              <a:rPr lang="cs-CZ" dirty="0"/>
              <a:t>bitva u </a:t>
            </a:r>
            <a:r>
              <a:rPr lang="cs-CZ" dirty="0" err="1"/>
              <a:t>Chalulé</a:t>
            </a:r>
            <a:r>
              <a:rPr lang="cs-CZ" dirty="0"/>
              <a:t> (Tigris) – </a:t>
            </a:r>
            <a:r>
              <a:rPr lang="cs-CZ" dirty="0" err="1"/>
              <a:t>Elam</a:t>
            </a:r>
            <a:r>
              <a:rPr lang="cs-CZ" dirty="0"/>
              <a:t> a Chaldejci poraženi (691)</a:t>
            </a:r>
          </a:p>
          <a:p>
            <a:r>
              <a:rPr lang="cs-CZ" dirty="0"/>
              <a:t>dobytí Babylonu (689) – zboření města, deportace (král </a:t>
            </a:r>
            <a:r>
              <a:rPr lang="cs-CZ" dirty="0" err="1"/>
              <a:t>Mušézib-Marduk</a:t>
            </a:r>
            <a:r>
              <a:rPr lang="cs-CZ" dirty="0"/>
              <a:t>), </a:t>
            </a:r>
            <a:r>
              <a:rPr lang="cs-CZ" dirty="0" err="1"/>
              <a:t>Mardukova</a:t>
            </a:r>
            <a:r>
              <a:rPr lang="cs-CZ" dirty="0"/>
              <a:t> socha – do Asýrie</a:t>
            </a:r>
          </a:p>
          <a:p>
            <a:endParaRPr lang="cs-CZ" dirty="0"/>
          </a:p>
        </p:txBody>
      </p:sp>
      <p:pic>
        <p:nvPicPr>
          <p:cNvPr id="6" name="Zástupný obsah 5" descr="Obsah obrázku stavební materiál, kámen&#10;&#10;Popis byl vytvořen automaticky">
            <a:extLst>
              <a:ext uri="{FF2B5EF4-FFF2-40B4-BE49-F238E27FC236}">
                <a16:creationId xmlns:a16="http://schemas.microsoft.com/office/drawing/2014/main" id="{294B5712-6004-46B8-8F49-B0103E303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82" y="1825625"/>
            <a:ext cx="3448435" cy="4351338"/>
          </a:xfrm>
        </p:spPr>
      </p:pic>
    </p:spTree>
    <p:extLst>
      <p:ext uri="{BB962C8B-B14F-4D97-AF65-F5344CB8AC3E}">
        <p14:creationId xmlns:p14="http://schemas.microsoft.com/office/powerpoint/2010/main" val="374812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2F118-4351-4FC1-A661-1BE79B81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1000–626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984F6-2E5A-42EC-8546-2050D4261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Asarhaddon</a:t>
            </a:r>
            <a:r>
              <a:rPr lang="cs-CZ" dirty="0"/>
              <a:t> (680–669)</a:t>
            </a:r>
          </a:p>
          <a:p>
            <a:r>
              <a:rPr lang="cs-CZ" dirty="0"/>
              <a:t>obnova Babylonu</a:t>
            </a:r>
          </a:p>
          <a:p>
            <a:r>
              <a:rPr lang="cs-CZ" dirty="0"/>
              <a:t>obnovení privilegií</a:t>
            </a:r>
          </a:p>
          <a:p>
            <a:r>
              <a:rPr lang="cs-CZ" dirty="0"/>
              <a:t>propuštění zajatců</a:t>
            </a:r>
          </a:p>
          <a:p>
            <a:r>
              <a:rPr lang="cs-CZ" dirty="0"/>
              <a:t>vrácení majetku</a:t>
            </a:r>
          </a:p>
          <a:p>
            <a:r>
              <a:rPr lang="cs-CZ" dirty="0" err="1"/>
              <a:t>Mardukova</a:t>
            </a:r>
            <a:r>
              <a:rPr lang="cs-CZ" dirty="0"/>
              <a:t> socha zůstává v Asýrii</a:t>
            </a:r>
          </a:p>
          <a:p>
            <a:r>
              <a:rPr lang="cs-CZ" dirty="0"/>
              <a:t>politická situace – stabilní</a:t>
            </a:r>
          </a:p>
          <a:p>
            <a:endParaRPr lang="cs-CZ" dirty="0"/>
          </a:p>
        </p:txBody>
      </p:sp>
      <p:pic>
        <p:nvPicPr>
          <p:cNvPr id="6" name="Zástupný obsah 5" descr="Obsah obrázku stavební materiál, budova, kámen, cihla&#10;&#10;Popis byl vytvořen automaticky">
            <a:extLst>
              <a:ext uri="{FF2B5EF4-FFF2-40B4-BE49-F238E27FC236}">
                <a16:creationId xmlns:a16="http://schemas.microsoft.com/office/drawing/2014/main" id="{E2DD550F-FE4A-4C53-82DE-6085F06BDA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33" y="1825625"/>
            <a:ext cx="2905734" cy="4351338"/>
          </a:xfrm>
        </p:spPr>
      </p:pic>
    </p:spTree>
    <p:extLst>
      <p:ext uri="{BB962C8B-B14F-4D97-AF65-F5344CB8AC3E}">
        <p14:creationId xmlns:p14="http://schemas.microsoft.com/office/powerpoint/2010/main" val="202232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243E8-D556-4D97-AA07-563EAC23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Babylonie v letech 1000–626 př. n. 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55B72-F3D8-436C-93A1-5F401E1C28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Aššurbanipal</a:t>
            </a:r>
            <a:r>
              <a:rPr lang="cs-CZ" dirty="0"/>
              <a:t> (668–627)</a:t>
            </a:r>
          </a:p>
          <a:p>
            <a:r>
              <a:rPr lang="cs-CZ" dirty="0" err="1"/>
              <a:t>Šamaš</a:t>
            </a:r>
            <a:r>
              <a:rPr lang="cs-CZ" dirty="0"/>
              <a:t>-šum-</a:t>
            </a:r>
            <a:r>
              <a:rPr lang="cs-CZ" dirty="0" err="1"/>
              <a:t>ukín</a:t>
            </a:r>
            <a:r>
              <a:rPr lang="cs-CZ" dirty="0"/>
              <a:t> (668–648): babylonský král</a:t>
            </a:r>
          </a:p>
          <a:p>
            <a:r>
              <a:rPr lang="cs-CZ" dirty="0"/>
              <a:t>vrácení </a:t>
            </a:r>
            <a:r>
              <a:rPr lang="cs-CZ" dirty="0" err="1"/>
              <a:t>Mardukovy</a:t>
            </a:r>
            <a:r>
              <a:rPr lang="cs-CZ" dirty="0"/>
              <a:t> sochy</a:t>
            </a:r>
          </a:p>
          <a:p>
            <a:r>
              <a:rPr lang="cs-CZ" dirty="0"/>
              <a:t>povstání (652–648): Babylon, </a:t>
            </a:r>
            <a:r>
              <a:rPr lang="cs-CZ" dirty="0" err="1"/>
              <a:t>Elam</a:t>
            </a:r>
            <a:r>
              <a:rPr lang="cs-CZ" dirty="0"/>
              <a:t>, Chaldejci, Arabové</a:t>
            </a:r>
          </a:p>
          <a:p>
            <a:r>
              <a:rPr lang="cs-CZ" dirty="0"/>
              <a:t>obléhání Babylonu (650–648)</a:t>
            </a:r>
          </a:p>
          <a:p>
            <a:r>
              <a:rPr lang="cs-CZ" dirty="0"/>
              <a:t>dobytí Babylonu </a:t>
            </a:r>
          </a:p>
          <a:p>
            <a:r>
              <a:rPr lang="cs-CZ" dirty="0" err="1"/>
              <a:t>Kandalánu</a:t>
            </a:r>
            <a:r>
              <a:rPr lang="cs-CZ" dirty="0"/>
              <a:t> (648–627)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84E1C4-0B2C-43EE-B35E-1BD0C2696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285631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907</Words>
  <Application>Microsoft Office PowerPoint</Application>
  <PresentationFormat>Širokoúhlá obrazovka</PresentationFormat>
  <Paragraphs>121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Novobabylonské období (1000–539 př. n. l.)</vt:lpstr>
      <vt:lpstr>Prameny</vt:lpstr>
      <vt:lpstr>Kmenová populace</vt:lpstr>
      <vt:lpstr>Babylonie v letech 1000–626 př. n. l.</vt:lpstr>
      <vt:lpstr>Babylonie v letech 1000–626 př. n. l.</vt:lpstr>
      <vt:lpstr>Babylonie v letech 1000–626 př. n. l.</vt:lpstr>
      <vt:lpstr>Babylonie v letech 1000–626 př. n. l.</vt:lpstr>
      <vt:lpstr>Babylonie v letech 1000–626 př. n. l.</vt:lpstr>
      <vt:lpstr>Babylonie v letech 1000–626 př. n. l.</vt:lpstr>
      <vt:lpstr>Babylonie v letech 626–539 př. n. l.</vt:lpstr>
      <vt:lpstr>Babylonie v letech 626–539 př. n. l.</vt:lpstr>
      <vt:lpstr>Babylonie v letech 626–539 př. n. l.</vt:lpstr>
      <vt:lpstr>Babylonie v letech 626–539 př. n. l.</vt:lpstr>
      <vt:lpstr>Babylonie v letech 626–539 př. n. l.</vt:lpstr>
      <vt:lpstr>Babylonie v letech 626–539 př. n. l.</vt:lpstr>
      <vt:lpstr>Babylonie v letech 626–539 př. n. l.</vt:lpstr>
      <vt:lpstr>Materiální kultura: kovy</vt:lpstr>
      <vt:lpstr>Materiální kultura: kámen</vt:lpstr>
      <vt:lpstr>Prezentace aplikace PowerPoint</vt:lpstr>
      <vt:lpstr>Prezentace aplikace PowerPoint</vt:lpstr>
      <vt:lpstr>Materiální kultura: pečetidla</vt:lpstr>
      <vt:lpstr>Prezentace aplikace PowerPoint</vt:lpstr>
      <vt:lpstr>Prezentace aplikace PowerPoint</vt:lpstr>
      <vt:lpstr>Prezentace aplikace PowerPoint</vt:lpstr>
      <vt:lpstr>Materiální kultura: keramika</vt:lpstr>
      <vt:lpstr>Materiální kultura: architektura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Novobabylonské období (1000–539 př. n. l.)</dc:title>
  <dc:creator>Lukáš Pecha</dc:creator>
  <cp:lastModifiedBy>Lukáš Pecha</cp:lastModifiedBy>
  <cp:revision>34</cp:revision>
  <dcterms:created xsi:type="dcterms:W3CDTF">2021-03-25T09:10:21Z</dcterms:created>
  <dcterms:modified xsi:type="dcterms:W3CDTF">2021-04-07T20:45:15Z</dcterms:modified>
</cp:coreProperties>
</file>