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4" r:id="rId5"/>
    <p:sldId id="260" r:id="rId6"/>
    <p:sldId id="259" r:id="rId7"/>
    <p:sldId id="271" r:id="rId8"/>
    <p:sldId id="272" r:id="rId9"/>
    <p:sldId id="261" r:id="rId10"/>
    <p:sldId id="262" r:id="rId11"/>
    <p:sldId id="263" r:id="rId12"/>
    <p:sldId id="264" r:id="rId13"/>
    <p:sldId id="273" r:id="rId14"/>
    <p:sldId id="265" r:id="rId15"/>
    <p:sldId id="267" r:id="rId16"/>
    <p:sldId id="268" r:id="rId17"/>
    <p:sldId id="275" r:id="rId18"/>
    <p:sldId id="269" r:id="rId19"/>
    <p:sldId id="276" r:id="rId20"/>
    <p:sldId id="277" r:id="rId21"/>
    <p:sldId id="270" r:id="rId22"/>
    <p:sldId id="278" r:id="rId23"/>
    <p:sldId id="279" r:id="rId24"/>
    <p:sldId id="280" r:id="rId25"/>
    <p:sldId id="281" r:id="rId26"/>
    <p:sldId id="282" r:id="rId27"/>
    <p:sldId id="266" r:id="rId28"/>
    <p:sldId id="283" r:id="rId29"/>
    <p:sldId id="311" r:id="rId30"/>
    <p:sldId id="312" r:id="rId31"/>
    <p:sldId id="313" r:id="rId32"/>
    <p:sldId id="284" r:id="rId33"/>
    <p:sldId id="285" r:id="rId34"/>
    <p:sldId id="287" r:id="rId35"/>
    <p:sldId id="286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4" r:id="rId5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0250F7-63A3-4E2E-86DF-8B3A43B33E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6F5D6C9-E310-4A86-8A57-54DD9DA554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5BE8FBE-C75D-4608-BDB4-3EC29CC63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71F6-B7FE-4FA6-BD7A-F401317A18A3}" type="datetimeFigureOut">
              <a:rPr lang="cs-CZ" smtClean="0"/>
              <a:t>30.11.2020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47BE435-C70E-4912-BA14-445D60455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28F6482-E82D-4AFA-9E17-AF84F20E5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AFA1-617D-47D5-AC24-6503965C9B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6253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87A35C-7F68-46DD-91A1-00FF9609B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2DF32DD-E42D-4EC8-A0D7-A037BDB0B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D0BDC65-FE54-445D-8824-9515D2B06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71F6-B7FE-4FA6-BD7A-F401317A18A3}" type="datetimeFigureOut">
              <a:rPr lang="cs-CZ" smtClean="0"/>
              <a:t>30.11.2020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B6635B-AB56-4224-AD1F-3565BEEDC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E5D643D-263E-4480-B14C-BEE905A1B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AFA1-617D-47D5-AC24-6503965C9B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5517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916BDFE-C89C-4A7B-AFBF-7AE748CCEA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2E914CE-3CCE-4C4F-87A5-1B8C3793E3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90D4053-AFFB-462C-A64A-16A4EB5F0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71F6-B7FE-4FA6-BD7A-F401317A18A3}" type="datetimeFigureOut">
              <a:rPr lang="cs-CZ" smtClean="0"/>
              <a:t>30.11.2020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1E8EF2-00B0-48C8-AACF-497382622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1BCED0-638E-444B-8EA3-8A5204072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AFA1-617D-47D5-AC24-6503965C9B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6266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900ED5-2D00-4647-9CF2-AE3EA1797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DEAF66-BC32-4651-8134-BC03536C2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52E12D6-8DC4-4D09-8A7D-964F848F8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71F6-B7FE-4FA6-BD7A-F401317A18A3}" type="datetimeFigureOut">
              <a:rPr lang="cs-CZ" smtClean="0"/>
              <a:t>30.11.2020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66722B-5064-41C9-A9B4-24145D38A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18E4C5-2593-4A0C-A2CB-0D3BE89CC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AFA1-617D-47D5-AC24-6503965C9B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5016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430249-5EC7-45FD-AA24-07A4ABD23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2BD6DE4-EB42-4174-8AB5-AC68F8182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CD99A0-FFFF-4851-B4A9-3643E8D8D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71F6-B7FE-4FA6-BD7A-F401317A18A3}" type="datetimeFigureOut">
              <a:rPr lang="cs-CZ" smtClean="0"/>
              <a:t>30.11.2020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93E01E-B566-46DD-8FDD-2EFE7F29C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EC10408-4281-488F-8A96-2BD26B589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AFA1-617D-47D5-AC24-6503965C9B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8812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541923-306A-480D-AA3D-E4CC36EBC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ABAAAF-B63F-4D1A-880E-471294EAAB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3F105C-0EFC-4E18-BF30-C2E0DBE5A9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A49FCFF-6163-4075-A04B-79E200DAD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71F6-B7FE-4FA6-BD7A-F401317A18A3}" type="datetimeFigureOut">
              <a:rPr lang="cs-CZ" smtClean="0"/>
              <a:t>30.11.2020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416E565-B8B5-4100-B5FA-407EB8B7C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FD0C064-D6A7-4B33-9C73-2B7D6A456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AFA1-617D-47D5-AC24-6503965C9B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1991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B3C3E5-451D-460A-9B98-66B9CE8E6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DFB16E2-851C-4047-8983-5BC89B09D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2141D60-7A89-4E85-BCA1-80DA07A84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313260D-1CEC-4631-8B44-6DE7CEC17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F063F56-C88B-482A-BFB7-CF226E8375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FC04411-4FE3-4222-83B8-F6559AC6F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71F6-B7FE-4FA6-BD7A-F401317A18A3}" type="datetimeFigureOut">
              <a:rPr lang="cs-CZ" smtClean="0"/>
              <a:t>30.11.2020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44488B4-EF92-4CA9-8A14-583683395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DBE9131-493E-4E90-A14C-9DE6890EC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AFA1-617D-47D5-AC24-6503965C9B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7426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92E8E7-89D9-4115-B7EC-F6554C2DE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FD103BE-7196-4808-8794-17F82297C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71F6-B7FE-4FA6-BD7A-F401317A18A3}" type="datetimeFigureOut">
              <a:rPr lang="cs-CZ" smtClean="0"/>
              <a:t>30.11.2020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D1EB5A0-9A06-4A53-AC46-CF3466F0B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E914EF7-4FE5-4723-A342-FD896A456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AFA1-617D-47D5-AC24-6503965C9B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8590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E12744F-2428-43B3-B72B-8AAF29568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71F6-B7FE-4FA6-BD7A-F401317A18A3}" type="datetimeFigureOut">
              <a:rPr lang="cs-CZ" smtClean="0"/>
              <a:t>30.11.2020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62B2736-64AF-4C06-B1D5-CEB82A981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62E9351-78C6-4973-B8FB-45CB90D89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AFA1-617D-47D5-AC24-6503965C9B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3931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8BBD9B-7401-4D62-AC6C-A19D2178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DCE866-88EB-4D54-B1DF-043794D13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2B639E0-E9DA-4D49-BDAF-4B6AB5859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2B23624-079F-45F3-9034-F717AA24A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71F6-B7FE-4FA6-BD7A-F401317A18A3}" type="datetimeFigureOut">
              <a:rPr lang="cs-CZ" smtClean="0"/>
              <a:t>30.11.2020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5F3BA4D-8426-471A-AB97-CDFA215B9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9C2C4B1-B67A-4257-9A0F-2A38AC8E1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AFA1-617D-47D5-AC24-6503965C9B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9975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A4CC04-0082-4479-A6EE-AEC5975E7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4696EB2-3039-4395-8C5D-F144A2A03A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422F647-9D96-405B-811D-F8C2D7D9E1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6A39B55-1823-48A1-B00E-CB24F99F2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71F6-B7FE-4FA6-BD7A-F401317A18A3}" type="datetimeFigureOut">
              <a:rPr lang="cs-CZ" smtClean="0"/>
              <a:t>30.11.2020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F0052C8-205B-4CF2-8E6C-CEBD958D9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C08E27C-965E-4359-9817-F74530CA0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AFA1-617D-47D5-AC24-6503965C9B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7070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315A17B-20B8-4942-975D-DAB28ACF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2900D82-0C60-4219-95A6-43D1EC87B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29894AA-C074-4CE7-9BF8-71547C722B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A71F6-B7FE-4FA6-BD7A-F401317A18A3}" type="datetimeFigureOut">
              <a:rPr lang="cs-CZ" smtClean="0"/>
              <a:t>30.11.2020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04C4432-6C4A-44B0-8460-9DA66E28B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8C3F8E-BC4C-4220-81B5-B110B45861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8AFA1-617D-47D5-AC24-6503965C9B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25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85A298E-4482-4D2C-AF3B-55B514B48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Raně dynastické období (3000–2334 př. n. l.)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C2A2A7D-08FB-4E85-8B2F-8AF232DBB63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Městské státy</a:t>
            </a:r>
          </a:p>
          <a:p>
            <a:r>
              <a:rPr lang="cs-CZ" dirty="0"/>
              <a:t>Dědičné královské dynastie</a:t>
            </a:r>
          </a:p>
          <a:p>
            <a:r>
              <a:rPr lang="cs-CZ" dirty="0"/>
              <a:t>Konflikty a kontakty mezi státy</a:t>
            </a:r>
          </a:p>
          <a:p>
            <a:r>
              <a:rPr lang="cs-CZ" dirty="0"/>
              <a:t>Rozvoj materiální a duchovní kultury (písemné památky)</a:t>
            </a:r>
          </a:p>
        </p:txBody>
      </p:sp>
      <p:pic>
        <p:nvPicPr>
          <p:cNvPr id="3" name="Zástupný obsah 2" descr="Obsah obrázku vsedě, budova, stojící, nošení&#10;&#10;Popis byl vytvořen automaticky">
            <a:extLst>
              <a:ext uri="{FF2B5EF4-FFF2-40B4-BE49-F238E27FC236}">
                <a16:creationId xmlns:a16="http://schemas.microsoft.com/office/drawing/2014/main" id="{5144C54D-0539-4BCD-9CE3-BA4F932713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109" y="1690688"/>
            <a:ext cx="3601641" cy="4802187"/>
          </a:xfrm>
        </p:spPr>
      </p:pic>
    </p:spTree>
    <p:extLst>
      <p:ext uri="{BB962C8B-B14F-4D97-AF65-F5344CB8AC3E}">
        <p14:creationId xmlns:p14="http://schemas.microsoft.com/office/powerpoint/2010/main" val="1241633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EEE6BB-3573-4397-8403-C82E0D9F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Významné státy: </a:t>
            </a:r>
            <a:r>
              <a:rPr lang="cs-CZ" b="1" dirty="0" err="1"/>
              <a:t>Uruk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4342FD-018C-4D3D-8E57-D788DED757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3858087" cy="4486275"/>
          </a:xfrm>
        </p:spPr>
        <p:txBody>
          <a:bodyPr/>
          <a:lstStyle/>
          <a:p>
            <a:r>
              <a:rPr lang="cs-CZ" dirty="0"/>
              <a:t>Hradby (Gilgameš)</a:t>
            </a:r>
          </a:p>
          <a:p>
            <a:r>
              <a:rPr lang="cs-CZ" dirty="0"/>
              <a:t>Král </a:t>
            </a:r>
            <a:r>
              <a:rPr lang="cs-CZ" dirty="0" err="1"/>
              <a:t>Enšakušana</a:t>
            </a:r>
            <a:r>
              <a:rPr lang="cs-CZ" dirty="0"/>
              <a:t> (2. pol. 25. stol. př. n. l.)</a:t>
            </a:r>
          </a:p>
          <a:p>
            <a:r>
              <a:rPr lang="cs-CZ" dirty="0"/>
              <a:t>Nápisy – titul „pán Sumeru, král země“</a:t>
            </a:r>
          </a:p>
          <a:p>
            <a:r>
              <a:rPr lang="cs-CZ" dirty="0"/>
              <a:t>Výboje – </a:t>
            </a:r>
            <a:r>
              <a:rPr lang="cs-CZ" dirty="0" err="1"/>
              <a:t>Kiš</a:t>
            </a:r>
            <a:r>
              <a:rPr lang="cs-CZ" dirty="0"/>
              <a:t> (S Babylonie; zajat král </a:t>
            </a:r>
            <a:r>
              <a:rPr lang="cs-CZ" dirty="0" err="1"/>
              <a:t>Enbi-Ištar</a:t>
            </a:r>
            <a:r>
              <a:rPr lang="cs-CZ" dirty="0"/>
              <a:t>), </a:t>
            </a:r>
            <a:r>
              <a:rPr lang="cs-CZ" dirty="0" err="1"/>
              <a:t>Akšak</a:t>
            </a:r>
            <a:r>
              <a:rPr lang="cs-CZ" dirty="0"/>
              <a:t> (V od Tigridu), </a:t>
            </a:r>
            <a:r>
              <a:rPr lang="cs-CZ" dirty="0" err="1"/>
              <a:t>Akkad</a:t>
            </a:r>
            <a:r>
              <a:rPr lang="cs-CZ" dirty="0"/>
              <a:t> (S Babylonie)</a:t>
            </a:r>
          </a:p>
        </p:txBody>
      </p:sp>
      <p:pic>
        <p:nvPicPr>
          <p:cNvPr id="6" name="Zástupný obsah 5" descr="Obsah obrázku příroda, exteriér, hora, poušť&#10;&#10;Popis byl vytvořen automaticky">
            <a:extLst>
              <a:ext uri="{FF2B5EF4-FFF2-40B4-BE49-F238E27FC236}">
                <a16:creationId xmlns:a16="http://schemas.microsoft.com/office/drawing/2014/main" id="{F3DCB465-AE70-4FA4-B922-E56EE12454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808" y="1690688"/>
            <a:ext cx="6951997" cy="4124186"/>
          </a:xfrm>
        </p:spPr>
      </p:pic>
    </p:spTree>
    <p:extLst>
      <p:ext uri="{BB962C8B-B14F-4D97-AF65-F5344CB8AC3E}">
        <p14:creationId xmlns:p14="http://schemas.microsoft.com/office/powerpoint/2010/main" val="1734729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F14AC9-583D-44B6-B5F9-128683335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Významné státy: Ur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002AF5-DED5-4B15-AAA6-5F3E5A66E8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284216" cy="4351338"/>
          </a:xfrm>
        </p:spPr>
        <p:txBody>
          <a:bodyPr/>
          <a:lstStyle/>
          <a:p>
            <a:r>
              <a:rPr lang="cs-CZ" dirty="0"/>
              <a:t>Král </a:t>
            </a:r>
            <a:r>
              <a:rPr lang="cs-CZ" dirty="0" err="1"/>
              <a:t>Mesanepada</a:t>
            </a:r>
            <a:r>
              <a:rPr lang="cs-CZ" dirty="0"/>
              <a:t> (26. stol. př. n. l.) – nápis na perle z </a:t>
            </a:r>
            <a:r>
              <a:rPr lang="cs-CZ" dirty="0" err="1"/>
              <a:t>lapisu</a:t>
            </a:r>
            <a:r>
              <a:rPr lang="cs-CZ" dirty="0"/>
              <a:t> lazuli (královský palác v Mari; Sýrie)</a:t>
            </a:r>
          </a:p>
          <a:p>
            <a:r>
              <a:rPr lang="cs-CZ" dirty="0"/>
              <a:t>Důležité prameny – královský hřbitov v Uru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07B283D0-AF52-44AA-B6AC-516A973C1D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708" y="1825625"/>
            <a:ext cx="5883368" cy="2941684"/>
          </a:xfrm>
        </p:spPr>
      </p:pic>
    </p:spTree>
    <p:extLst>
      <p:ext uri="{BB962C8B-B14F-4D97-AF65-F5344CB8AC3E}">
        <p14:creationId xmlns:p14="http://schemas.microsoft.com/office/powerpoint/2010/main" val="2568666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5A0808-1BA4-4324-8F2A-C4C08C41C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Významné státy: </a:t>
            </a:r>
            <a:r>
              <a:rPr lang="cs-CZ" b="1" dirty="0" err="1"/>
              <a:t>Kiš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FFD710-CBD9-40A4-819C-E4CF49D9A6B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/>
              <a:t>Enmebaragesi</a:t>
            </a:r>
            <a:r>
              <a:rPr lang="cs-CZ" dirty="0"/>
              <a:t> – 1. doložený </a:t>
            </a:r>
            <a:r>
              <a:rPr lang="cs-CZ" dirty="0" err="1"/>
              <a:t>mesopotamský</a:t>
            </a:r>
            <a:r>
              <a:rPr lang="cs-CZ" dirty="0"/>
              <a:t> král (nápis z </a:t>
            </a:r>
            <a:r>
              <a:rPr lang="cs-CZ" dirty="0" err="1"/>
              <a:t>Tutubu</a:t>
            </a:r>
            <a:r>
              <a:rPr lang="cs-CZ" dirty="0"/>
              <a:t> + další nápis)</a:t>
            </a:r>
          </a:p>
          <a:p>
            <a:r>
              <a:rPr lang="cs-CZ" dirty="0"/>
              <a:t>Podle SSK byl otcem </a:t>
            </a:r>
            <a:r>
              <a:rPr lang="cs-CZ" dirty="0" err="1"/>
              <a:t>Aggy</a:t>
            </a:r>
            <a:r>
              <a:rPr lang="cs-CZ" dirty="0"/>
              <a:t> (Gilgameš); vládl 900 let</a:t>
            </a:r>
          </a:p>
          <a:p>
            <a:r>
              <a:rPr lang="cs-CZ" dirty="0"/>
              <a:t>Titul „král </a:t>
            </a:r>
            <a:r>
              <a:rPr lang="cs-CZ" dirty="0" err="1"/>
              <a:t>Kiše</a:t>
            </a:r>
            <a:r>
              <a:rPr lang="cs-CZ" dirty="0"/>
              <a:t>“ – prestižní význam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Zástupný obsah 5" descr="Obsah obrázku skála, příroda, budova, hora&#10;&#10;Popis byl vytvořen automaticky">
            <a:extLst>
              <a:ext uri="{FF2B5EF4-FFF2-40B4-BE49-F238E27FC236}">
                <a16:creationId xmlns:a16="http://schemas.microsoft.com/office/drawing/2014/main" id="{D72DC66D-5BC4-4A0A-934C-A151D99DE7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5625"/>
            <a:ext cx="5491692" cy="4118769"/>
          </a:xfrm>
        </p:spPr>
      </p:pic>
    </p:spTree>
    <p:extLst>
      <p:ext uri="{BB962C8B-B14F-4D97-AF65-F5344CB8AC3E}">
        <p14:creationId xmlns:p14="http://schemas.microsoft.com/office/powerpoint/2010/main" val="4049938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5FD702-1304-4031-A6AF-A49AB6CD8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Mesalim</a:t>
            </a:r>
            <a:r>
              <a:rPr lang="cs-CZ" b="1" dirty="0"/>
              <a:t>, král </a:t>
            </a:r>
            <a:r>
              <a:rPr lang="cs-CZ" b="1" dirty="0" err="1"/>
              <a:t>Kiše</a:t>
            </a:r>
            <a:r>
              <a:rPr lang="cs-CZ" b="1" dirty="0"/>
              <a:t> (26. stol. př. n. l.)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07FA35-B472-4D78-B6CE-A9FE5CEC2AB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Rozhodčí ve sporu </a:t>
            </a:r>
            <a:r>
              <a:rPr lang="cs-CZ" dirty="0" err="1"/>
              <a:t>Lagaše</a:t>
            </a:r>
            <a:r>
              <a:rPr lang="cs-CZ" dirty="0"/>
              <a:t> – </a:t>
            </a:r>
            <a:r>
              <a:rPr lang="cs-CZ" dirty="0" err="1"/>
              <a:t>Girsu</a:t>
            </a:r>
            <a:r>
              <a:rPr lang="cs-CZ" dirty="0"/>
              <a:t> a </a:t>
            </a:r>
            <a:r>
              <a:rPr lang="cs-CZ" dirty="0" err="1"/>
              <a:t>Ummy</a:t>
            </a:r>
            <a:endParaRPr lang="cs-CZ" dirty="0"/>
          </a:p>
          <a:p>
            <a:r>
              <a:rPr lang="cs-CZ" dirty="0" err="1"/>
              <a:t>Adab</a:t>
            </a:r>
            <a:r>
              <a:rPr lang="cs-CZ" dirty="0"/>
              <a:t> – nápisy o chrámovém rituálu (</a:t>
            </a:r>
            <a:r>
              <a:rPr lang="cs-CZ" dirty="0" err="1"/>
              <a:t>Mesalim</a:t>
            </a:r>
            <a:r>
              <a:rPr lang="cs-CZ" dirty="0"/>
              <a:t> + Nin-</a:t>
            </a:r>
            <a:r>
              <a:rPr lang="cs-CZ" dirty="0" err="1"/>
              <a:t>kisal</a:t>
            </a:r>
            <a:r>
              <a:rPr lang="cs-CZ" dirty="0"/>
              <a:t>-si)</a:t>
            </a:r>
          </a:p>
          <a:p>
            <a:r>
              <a:rPr lang="cs-CZ" dirty="0" err="1"/>
              <a:t>Girsu</a:t>
            </a:r>
            <a:r>
              <a:rPr lang="cs-CZ" dirty="0"/>
              <a:t> – dedikace bohu </a:t>
            </a:r>
            <a:r>
              <a:rPr lang="cs-CZ" dirty="0" err="1"/>
              <a:t>Ningirsuovi</a:t>
            </a:r>
            <a:r>
              <a:rPr lang="cs-CZ" dirty="0"/>
              <a:t> (</a:t>
            </a:r>
            <a:r>
              <a:rPr lang="cs-CZ" dirty="0" err="1"/>
              <a:t>Mesalim</a:t>
            </a:r>
            <a:r>
              <a:rPr lang="cs-CZ" dirty="0"/>
              <a:t> + </a:t>
            </a:r>
            <a:r>
              <a:rPr lang="cs-CZ" dirty="0" err="1"/>
              <a:t>Lugal-ša-engur</a:t>
            </a:r>
            <a:r>
              <a:rPr lang="cs-CZ" dirty="0"/>
              <a:t>)</a:t>
            </a:r>
          </a:p>
          <a:p>
            <a:r>
              <a:rPr lang="cs-CZ" dirty="0"/>
              <a:t>Kde sídlil </a:t>
            </a:r>
            <a:r>
              <a:rPr lang="cs-CZ" dirty="0" err="1"/>
              <a:t>Mesalim</a:t>
            </a:r>
            <a:r>
              <a:rPr lang="cs-CZ" dirty="0"/>
              <a:t>? Snad v </a:t>
            </a:r>
            <a:r>
              <a:rPr lang="cs-CZ" dirty="0" err="1"/>
              <a:t>Déru</a:t>
            </a:r>
            <a:r>
              <a:rPr lang="cs-CZ" dirty="0"/>
              <a:t> (bůh </a:t>
            </a:r>
            <a:r>
              <a:rPr lang="cs-CZ" dirty="0" err="1"/>
              <a:t>Ištaran</a:t>
            </a:r>
            <a:r>
              <a:rPr lang="cs-CZ" dirty="0"/>
              <a:t>), SSK ho neuvádí</a:t>
            </a:r>
          </a:p>
          <a:p>
            <a:r>
              <a:rPr lang="cs-CZ" dirty="0"/>
              <a:t>Titul „král </a:t>
            </a:r>
            <a:r>
              <a:rPr lang="cs-CZ" dirty="0" err="1"/>
              <a:t>Kiše</a:t>
            </a:r>
            <a:r>
              <a:rPr lang="cs-CZ" dirty="0"/>
              <a:t>“ měl prestižní charakter (</a:t>
            </a:r>
            <a:r>
              <a:rPr lang="cs-CZ" dirty="0" err="1"/>
              <a:t>Mesanepada</a:t>
            </a:r>
            <a:r>
              <a:rPr lang="cs-CZ" dirty="0"/>
              <a:t> z Uru, </a:t>
            </a:r>
            <a:r>
              <a:rPr lang="cs-CZ" dirty="0" err="1"/>
              <a:t>Eanatum</a:t>
            </a:r>
            <a:r>
              <a:rPr lang="cs-CZ" dirty="0"/>
              <a:t> z </a:t>
            </a:r>
            <a:r>
              <a:rPr lang="cs-CZ" dirty="0" err="1"/>
              <a:t>Lagaše</a:t>
            </a:r>
            <a:r>
              <a:rPr lang="cs-CZ" dirty="0"/>
              <a:t> – </a:t>
            </a:r>
            <a:r>
              <a:rPr lang="cs-CZ" dirty="0" err="1"/>
              <a:t>Girsu</a:t>
            </a:r>
            <a:r>
              <a:rPr lang="cs-CZ" dirty="0"/>
              <a:t>, akkadská dynastie, III. dynastie z Uru)</a:t>
            </a:r>
          </a:p>
        </p:txBody>
      </p:sp>
      <p:pic>
        <p:nvPicPr>
          <p:cNvPr id="6" name="Zástupný obsah 5" descr="Obsah obrázku kámen, budova, socha, staré&#10;&#10;Popis byl vytvořen automaticky">
            <a:extLst>
              <a:ext uri="{FF2B5EF4-FFF2-40B4-BE49-F238E27FC236}">
                <a16:creationId xmlns:a16="http://schemas.microsoft.com/office/drawing/2014/main" id="{E2D0C0EF-6180-4290-B7C5-7706DE7D15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416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3186787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B80A7-E0C9-43FD-BF1E-091951D79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Významné státy: </a:t>
            </a:r>
            <a:r>
              <a:rPr lang="cs-CZ" b="1" dirty="0" err="1"/>
              <a:t>Lagaš</a:t>
            </a:r>
            <a:r>
              <a:rPr lang="cs-CZ" b="1" dirty="0"/>
              <a:t> – </a:t>
            </a:r>
            <a:r>
              <a:rPr lang="cs-CZ" b="1" dirty="0" err="1"/>
              <a:t>Girsu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B9069A-25E3-4165-89C2-7F31FD6401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772487" cy="4351338"/>
          </a:xfrm>
        </p:spPr>
        <p:txBody>
          <a:bodyPr>
            <a:normAutofit/>
          </a:bodyPr>
          <a:lstStyle/>
          <a:p>
            <a:r>
              <a:rPr lang="cs-CZ" dirty="0"/>
              <a:t>2 městská střediska:</a:t>
            </a:r>
          </a:p>
          <a:p>
            <a:pPr lvl="1"/>
            <a:r>
              <a:rPr lang="cs-CZ" dirty="0" err="1"/>
              <a:t>Lagaš</a:t>
            </a:r>
            <a:r>
              <a:rPr lang="cs-CZ" dirty="0"/>
              <a:t> (titul: „král </a:t>
            </a:r>
            <a:r>
              <a:rPr lang="cs-CZ" dirty="0" err="1"/>
              <a:t>Lagaše</a:t>
            </a:r>
            <a:r>
              <a:rPr lang="cs-CZ" dirty="0"/>
              <a:t>“)</a:t>
            </a:r>
          </a:p>
          <a:p>
            <a:pPr lvl="1"/>
            <a:r>
              <a:rPr lang="cs-CZ" dirty="0" err="1"/>
              <a:t>Girsu</a:t>
            </a:r>
            <a:r>
              <a:rPr lang="cs-CZ" dirty="0"/>
              <a:t> (sídlo dynastie)</a:t>
            </a:r>
          </a:p>
          <a:p>
            <a:endParaRPr lang="cs-CZ" dirty="0"/>
          </a:p>
          <a:p>
            <a:r>
              <a:rPr lang="cs-CZ" dirty="0"/>
              <a:t>Mnoho písemných pramenů (královské nápisy) – hlavní zdroj informací o politických dějinách RD období</a:t>
            </a:r>
          </a:p>
          <a:p>
            <a:endParaRPr lang="cs-CZ" dirty="0"/>
          </a:p>
        </p:txBody>
      </p:sp>
      <p:pic>
        <p:nvPicPr>
          <p:cNvPr id="10" name="Zástupný obsah 9" descr="Obsah obrázku exteriér, budova, hora, muž&#10;&#10;Popis byl vytvořen automaticky">
            <a:extLst>
              <a:ext uri="{FF2B5EF4-FFF2-40B4-BE49-F238E27FC236}">
                <a16:creationId xmlns:a16="http://schemas.microsoft.com/office/drawing/2014/main" id="{9BC5CC96-AAD8-4DF5-BB61-D5862F187D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221" y="1987958"/>
            <a:ext cx="5382579" cy="3542830"/>
          </a:xfrm>
        </p:spPr>
      </p:pic>
    </p:spTree>
    <p:extLst>
      <p:ext uri="{BB962C8B-B14F-4D97-AF65-F5344CB8AC3E}">
        <p14:creationId xmlns:p14="http://schemas.microsoft.com/office/powerpoint/2010/main" val="2829464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0F7300-9C72-4B0C-A627-AA50F5783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Panovníci </a:t>
            </a:r>
            <a:r>
              <a:rPr lang="cs-CZ" b="1" dirty="0" err="1"/>
              <a:t>Lagaše</a:t>
            </a:r>
            <a:r>
              <a:rPr lang="cs-CZ" b="1" dirty="0"/>
              <a:t> – </a:t>
            </a:r>
            <a:r>
              <a:rPr lang="cs-CZ" b="1" dirty="0" err="1"/>
              <a:t>Girsu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E3355B-783E-4205-A65C-49D51AC7AB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Ur-</a:t>
            </a:r>
            <a:r>
              <a:rPr lang="cs-CZ" dirty="0" err="1"/>
              <a:t>Nanše</a:t>
            </a:r>
            <a:r>
              <a:rPr lang="cs-CZ" dirty="0"/>
              <a:t> (2520)</a:t>
            </a:r>
          </a:p>
          <a:p>
            <a:r>
              <a:rPr lang="cs-CZ" dirty="0" err="1"/>
              <a:t>Akurgal</a:t>
            </a:r>
            <a:endParaRPr lang="cs-CZ" dirty="0"/>
          </a:p>
          <a:p>
            <a:r>
              <a:rPr lang="cs-CZ" dirty="0" err="1"/>
              <a:t>Eanatum</a:t>
            </a:r>
            <a:r>
              <a:rPr lang="cs-CZ" dirty="0"/>
              <a:t> (2450)</a:t>
            </a:r>
          </a:p>
          <a:p>
            <a:r>
              <a:rPr lang="cs-CZ" dirty="0" err="1"/>
              <a:t>Enanatum</a:t>
            </a:r>
            <a:r>
              <a:rPr lang="cs-CZ" dirty="0"/>
              <a:t> I.</a:t>
            </a:r>
          </a:p>
          <a:p>
            <a:r>
              <a:rPr lang="cs-CZ" dirty="0" err="1"/>
              <a:t>Enmetena</a:t>
            </a:r>
            <a:r>
              <a:rPr lang="cs-CZ" dirty="0"/>
              <a:t> (2420)</a:t>
            </a:r>
          </a:p>
          <a:p>
            <a:r>
              <a:rPr lang="cs-CZ" dirty="0" err="1"/>
              <a:t>Enanatum</a:t>
            </a:r>
            <a:r>
              <a:rPr lang="cs-CZ" dirty="0"/>
              <a:t> II.</a:t>
            </a:r>
          </a:p>
          <a:p>
            <a:r>
              <a:rPr lang="cs-CZ" dirty="0" err="1"/>
              <a:t>Enentarzi</a:t>
            </a:r>
            <a:endParaRPr lang="cs-CZ" dirty="0"/>
          </a:p>
          <a:p>
            <a:r>
              <a:rPr lang="cs-CZ" dirty="0" err="1"/>
              <a:t>Lugalanda</a:t>
            </a:r>
            <a:endParaRPr lang="cs-CZ" dirty="0"/>
          </a:p>
          <a:p>
            <a:r>
              <a:rPr lang="cs-CZ" dirty="0"/>
              <a:t>Uru-</a:t>
            </a:r>
            <a:r>
              <a:rPr lang="cs-CZ" dirty="0" err="1"/>
              <a:t>inim</a:t>
            </a:r>
            <a:r>
              <a:rPr lang="cs-CZ" dirty="0"/>
              <a:t>-</a:t>
            </a:r>
            <a:r>
              <a:rPr lang="cs-CZ" dirty="0" err="1"/>
              <a:t>gina</a:t>
            </a:r>
            <a:r>
              <a:rPr lang="cs-CZ" dirty="0"/>
              <a:t> (2351–2342)</a:t>
            </a:r>
          </a:p>
        </p:txBody>
      </p:sp>
      <p:pic>
        <p:nvPicPr>
          <p:cNvPr id="6" name="Zástupný obsah 5" descr="Obsah obrázku budova, kámen, stojící, vsedě&#10;&#10;Popis byl vytvořen automaticky">
            <a:extLst>
              <a:ext uri="{FF2B5EF4-FFF2-40B4-BE49-F238E27FC236}">
                <a16:creationId xmlns:a16="http://schemas.microsoft.com/office/drawing/2014/main" id="{3E469E7E-76BE-4AC5-9DD3-FF82A30364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272" y="1825625"/>
            <a:ext cx="6233514" cy="4140169"/>
          </a:xfrm>
        </p:spPr>
      </p:pic>
    </p:spTree>
    <p:extLst>
      <p:ext uri="{BB962C8B-B14F-4D97-AF65-F5344CB8AC3E}">
        <p14:creationId xmlns:p14="http://schemas.microsoft.com/office/powerpoint/2010/main" val="1362695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16D826-1078-4405-BC78-EE7F37D0B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Ur-</a:t>
            </a:r>
            <a:r>
              <a:rPr lang="cs-CZ" b="1" dirty="0" err="1"/>
              <a:t>Nanše</a:t>
            </a:r>
            <a:r>
              <a:rPr lang="cs-CZ" b="1" dirty="0"/>
              <a:t> (2520 př. n. l.)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B95DEF-B98E-4073-8844-298EA4B421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351338"/>
          </a:xfrm>
        </p:spPr>
        <p:txBody>
          <a:bodyPr/>
          <a:lstStyle/>
          <a:p>
            <a:r>
              <a:rPr lang="cs-CZ" dirty="0"/>
              <a:t>Stavební a dedikační nápisy (stavba chrámů, zavlažovacích kanálů)</a:t>
            </a:r>
          </a:p>
          <a:p>
            <a:r>
              <a:rPr lang="cs-CZ" dirty="0"/>
              <a:t>Nápis na kamenné desce z </a:t>
            </a:r>
            <a:r>
              <a:rPr lang="cs-CZ" dirty="0" err="1"/>
              <a:t>Lagaše</a:t>
            </a:r>
            <a:r>
              <a:rPr lang="cs-CZ" dirty="0"/>
              <a:t>: válka s králem Uru a </a:t>
            </a:r>
            <a:r>
              <a:rPr lang="cs-CZ" dirty="0" err="1"/>
              <a:t>Ummy</a:t>
            </a:r>
            <a:r>
              <a:rPr lang="cs-CZ" dirty="0"/>
              <a:t> (král </a:t>
            </a:r>
            <a:r>
              <a:rPr lang="cs-CZ" dirty="0" err="1"/>
              <a:t>Ummy</a:t>
            </a:r>
            <a:r>
              <a:rPr lang="cs-CZ" dirty="0"/>
              <a:t> zajat)</a:t>
            </a:r>
          </a:p>
          <a:p>
            <a:r>
              <a:rPr lang="cs-CZ" dirty="0"/>
              <a:t>Motiv: snad pohraniční spory</a:t>
            </a:r>
          </a:p>
        </p:txBody>
      </p:sp>
      <p:pic>
        <p:nvPicPr>
          <p:cNvPr id="6" name="Zástupný obsah 5" descr="Obsah obrázku budova, kámen, stojící&#10;&#10;Popis byl vytvořen automaticky">
            <a:extLst>
              <a:ext uri="{FF2B5EF4-FFF2-40B4-BE49-F238E27FC236}">
                <a16:creationId xmlns:a16="http://schemas.microsoft.com/office/drawing/2014/main" id="{C2630D6E-4D7C-4723-9A4B-387ACA7179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71" y="1690688"/>
            <a:ext cx="3471097" cy="4803999"/>
          </a:xfrm>
        </p:spPr>
      </p:pic>
    </p:spTree>
    <p:extLst>
      <p:ext uri="{BB962C8B-B14F-4D97-AF65-F5344CB8AC3E}">
        <p14:creationId xmlns:p14="http://schemas.microsoft.com/office/powerpoint/2010/main" val="3859230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099FFE-2A6C-462B-A28D-F69387738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Eanatum</a:t>
            </a:r>
            <a:r>
              <a:rPr lang="cs-CZ" b="1" dirty="0"/>
              <a:t> (2450 př. n. l.)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C81A25-DD40-428C-8A0D-2DFB0B3ACE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351338"/>
          </a:xfrm>
        </p:spPr>
        <p:txBody>
          <a:bodyPr/>
          <a:lstStyle/>
          <a:p>
            <a:r>
              <a:rPr lang="cs-CZ" dirty="0"/>
              <a:t>Syn krále </a:t>
            </a:r>
            <a:r>
              <a:rPr lang="cs-CZ" dirty="0" err="1"/>
              <a:t>Akurgala</a:t>
            </a:r>
            <a:endParaRPr lang="cs-CZ" dirty="0"/>
          </a:p>
          <a:p>
            <a:r>
              <a:rPr lang="cs-CZ" dirty="0"/>
              <a:t>Mnoho nápisů (stavební, dedikační, historické)</a:t>
            </a:r>
          </a:p>
          <a:p>
            <a:r>
              <a:rPr lang="cs-CZ" dirty="0"/>
              <a:t>Časté zmínky o válkách – zejm. válka s </a:t>
            </a:r>
            <a:r>
              <a:rPr lang="cs-CZ" dirty="0" err="1"/>
              <a:t>Ummou</a:t>
            </a:r>
            <a:r>
              <a:rPr lang="cs-CZ" dirty="0"/>
              <a:t> (pohraniční území </a:t>
            </a:r>
            <a:r>
              <a:rPr lang="cs-CZ" dirty="0" err="1"/>
              <a:t>Guedena</a:t>
            </a:r>
            <a:r>
              <a:rPr lang="cs-CZ" dirty="0"/>
              <a:t>)</a:t>
            </a:r>
          </a:p>
          <a:p>
            <a:r>
              <a:rPr lang="cs-CZ" dirty="0"/>
              <a:t>Hlavní pramen – Supí stéla</a:t>
            </a:r>
          </a:p>
        </p:txBody>
      </p:sp>
      <p:pic>
        <p:nvPicPr>
          <p:cNvPr id="6" name="Zástupný obsah 5" descr="Obsah obrázku kámen, hrnek&#10;&#10;Popis byl vytvořen automaticky">
            <a:extLst>
              <a:ext uri="{FF2B5EF4-FFF2-40B4-BE49-F238E27FC236}">
                <a16:creationId xmlns:a16="http://schemas.microsoft.com/office/drawing/2014/main" id="{43A1C5D6-1115-4B06-9BB7-0076A4155B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734" y="1690688"/>
            <a:ext cx="3396937" cy="4946947"/>
          </a:xfrm>
        </p:spPr>
      </p:pic>
    </p:spTree>
    <p:extLst>
      <p:ext uri="{BB962C8B-B14F-4D97-AF65-F5344CB8AC3E}">
        <p14:creationId xmlns:p14="http://schemas.microsoft.com/office/powerpoint/2010/main" val="2906917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D6BA0E-36B5-4D68-8118-2F10AD926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Supí stéla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1B45B7-FD46-48F1-A174-8889559C590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Stéla z vápence</a:t>
            </a:r>
          </a:p>
          <a:p>
            <a:r>
              <a:rPr lang="cs-CZ" dirty="0"/>
              <a:t>Dochována jen fragmentárně</a:t>
            </a:r>
          </a:p>
          <a:p>
            <a:r>
              <a:rPr lang="cs-CZ" dirty="0"/>
              <a:t>Reliéf + sumerský nápis </a:t>
            </a:r>
          </a:p>
          <a:p>
            <a:r>
              <a:rPr lang="cs-CZ" dirty="0"/>
              <a:t>Námět: válka s </a:t>
            </a:r>
            <a:r>
              <a:rPr lang="cs-CZ" dirty="0" err="1"/>
              <a:t>Ummou</a:t>
            </a:r>
            <a:endParaRPr lang="cs-CZ" dirty="0"/>
          </a:p>
          <a:p>
            <a:r>
              <a:rPr lang="cs-CZ" dirty="0"/>
              <a:t>Francouzské vykopávky v </a:t>
            </a:r>
            <a:r>
              <a:rPr lang="cs-CZ" dirty="0" err="1"/>
              <a:t>Girsu</a:t>
            </a:r>
            <a:endParaRPr lang="cs-CZ" dirty="0"/>
          </a:p>
          <a:p>
            <a:r>
              <a:rPr lang="cs-CZ" dirty="0"/>
              <a:t>Uložena v Paříži (Louvre)</a:t>
            </a:r>
          </a:p>
        </p:txBody>
      </p:sp>
      <p:pic>
        <p:nvPicPr>
          <p:cNvPr id="6" name="Zástupný obsah 5" descr="Obsah obrázku pták, exteriér, sup, vsedě&#10;&#10;Popis byl vytvořen automaticky">
            <a:extLst>
              <a:ext uri="{FF2B5EF4-FFF2-40B4-BE49-F238E27FC236}">
                <a16:creationId xmlns:a16="http://schemas.microsoft.com/office/drawing/2014/main" id="{864A3710-B6B0-4203-B399-DC15E18E57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23796"/>
            <a:ext cx="5181600" cy="4154995"/>
          </a:xfrm>
        </p:spPr>
      </p:pic>
    </p:spTree>
    <p:extLst>
      <p:ext uri="{BB962C8B-B14F-4D97-AF65-F5344CB8AC3E}">
        <p14:creationId xmlns:p14="http://schemas.microsoft.com/office/powerpoint/2010/main" val="170378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876656-A780-4B96-B17D-2A577F281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3461"/>
          </a:xfrm>
        </p:spPr>
        <p:txBody>
          <a:bodyPr/>
          <a:lstStyle/>
          <a:p>
            <a:pPr algn="ctr"/>
            <a:endParaRPr lang="cs-CZ" b="1" dirty="0"/>
          </a:p>
        </p:txBody>
      </p:sp>
      <p:pic>
        <p:nvPicPr>
          <p:cNvPr id="11" name="Zástupný obsah 10" descr="Obsah obrázku kontejner, box, kámen&#10;&#10;Popis byl vytvořen automaticky">
            <a:extLst>
              <a:ext uri="{FF2B5EF4-FFF2-40B4-BE49-F238E27FC236}">
                <a16:creationId xmlns:a16="http://schemas.microsoft.com/office/drawing/2014/main" id="{0233DE63-4DA4-4E0C-B487-028CEC769A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443" y="228357"/>
            <a:ext cx="7320218" cy="6401285"/>
          </a:xfrm>
        </p:spPr>
      </p:pic>
    </p:spTree>
    <p:extLst>
      <p:ext uri="{BB962C8B-B14F-4D97-AF65-F5344CB8AC3E}">
        <p14:creationId xmlns:p14="http://schemas.microsoft.com/office/powerpoint/2010/main" val="1278419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ADF95F-7C65-4B6D-A74D-175FC8445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Prameny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32C7C8-9A33-43F4-B3A6-158BA22BF0C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Hmotné prameny (nástroje, zbraně, keramika, umění, architektura, pohřebiště)</a:t>
            </a:r>
          </a:p>
          <a:p>
            <a:endParaRPr lang="cs-CZ" dirty="0"/>
          </a:p>
          <a:p>
            <a:r>
              <a:rPr lang="cs-CZ" dirty="0"/>
              <a:t>Písemné prameny (velký rozvoj písemnictví)</a:t>
            </a:r>
          </a:p>
        </p:txBody>
      </p:sp>
      <p:pic>
        <p:nvPicPr>
          <p:cNvPr id="6" name="Zástupný obsah 5" descr="Obsah obrázku vsedě, chléb, kousek, malé&#10;&#10;Popis byl vytvořen automaticky">
            <a:extLst>
              <a:ext uri="{FF2B5EF4-FFF2-40B4-BE49-F238E27FC236}">
                <a16:creationId xmlns:a16="http://schemas.microsoft.com/office/drawing/2014/main" id="{2BDB8B10-4950-4ED1-B6BF-F719AB3A8D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584" y="1825624"/>
            <a:ext cx="5082260" cy="3811695"/>
          </a:xfrm>
        </p:spPr>
      </p:pic>
    </p:spTree>
    <p:extLst>
      <p:ext uri="{BB962C8B-B14F-4D97-AF65-F5344CB8AC3E}">
        <p14:creationId xmlns:p14="http://schemas.microsoft.com/office/powerpoint/2010/main" val="1242224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0AE16A2-C172-4246-B0B2-8C8E847F9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cihla, ovce, kámen&#10;&#10;Popis byl vytvořen automaticky">
            <a:extLst>
              <a:ext uri="{FF2B5EF4-FFF2-40B4-BE49-F238E27FC236}">
                <a16:creationId xmlns:a16="http://schemas.microsoft.com/office/drawing/2014/main" id="{B79FF57D-7156-4D8E-BA6F-B4C4B9B8997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32658"/>
            <a:ext cx="4238358" cy="5644303"/>
          </a:xfrm>
        </p:spPr>
      </p:pic>
      <p:pic>
        <p:nvPicPr>
          <p:cNvPr id="10" name="Zástupný obsah 9" descr="Obsah obrázku budova, ovce, vsedě, stojící&#10;&#10;Popis byl vytvořen automaticky">
            <a:extLst>
              <a:ext uri="{FF2B5EF4-FFF2-40B4-BE49-F238E27FC236}">
                <a16:creationId xmlns:a16="http://schemas.microsoft.com/office/drawing/2014/main" id="{D98AE7C2-C263-4D31-B13B-7F918BCA8F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157" y="532659"/>
            <a:ext cx="5655178" cy="5644303"/>
          </a:xfrm>
        </p:spPr>
      </p:pic>
    </p:spTree>
    <p:extLst>
      <p:ext uri="{BB962C8B-B14F-4D97-AF65-F5344CB8AC3E}">
        <p14:creationId xmlns:p14="http://schemas.microsoft.com/office/powerpoint/2010/main" val="241297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80AB5D-852A-4EC2-90DC-CE0A31ADB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cs-CZ" b="1" dirty="0"/>
          </a:p>
        </p:txBody>
      </p:sp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EC4B39B4-8564-4830-BCA5-5DFE5A7656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575" y="1690688"/>
            <a:ext cx="5528459" cy="4181384"/>
          </a:xfrm>
        </p:spPr>
      </p:pic>
      <p:pic>
        <p:nvPicPr>
          <p:cNvPr id="12" name="Zástupný obsah 11" descr="Obsah obrázku kámen, budova, vsedě, cihla&#10;&#10;Popis byl vytvořen automaticky">
            <a:extLst>
              <a:ext uri="{FF2B5EF4-FFF2-40B4-BE49-F238E27FC236}">
                <a16:creationId xmlns:a16="http://schemas.microsoft.com/office/drawing/2014/main" id="{F3AB6CC8-726F-4ADC-8123-75E21E3ED8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7" y="1690688"/>
            <a:ext cx="5576140" cy="4181384"/>
          </a:xfrm>
        </p:spPr>
      </p:pic>
    </p:spTree>
    <p:extLst>
      <p:ext uri="{BB962C8B-B14F-4D97-AF65-F5344CB8AC3E}">
        <p14:creationId xmlns:p14="http://schemas.microsoft.com/office/powerpoint/2010/main" val="38381650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8EF3AD05-24C2-4799-AAF6-8BAD3A1F4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542AFE4C-468D-4875-9F83-2E41F1FCC0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848" y="701363"/>
            <a:ext cx="8414304" cy="5455273"/>
          </a:xfrm>
        </p:spPr>
      </p:pic>
    </p:spTree>
    <p:extLst>
      <p:ext uri="{BB962C8B-B14F-4D97-AF65-F5344CB8AC3E}">
        <p14:creationId xmlns:p14="http://schemas.microsoft.com/office/powerpoint/2010/main" val="731471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643F99-2104-419E-95A6-CF756DC71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Eanatum</a:t>
            </a:r>
            <a:r>
              <a:rPr lang="cs-CZ" b="1" dirty="0"/>
              <a:t> – další války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D8250F-5A4A-4DCA-BA58-839A7B5FB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Jižní Babylonie: </a:t>
            </a:r>
            <a:r>
              <a:rPr lang="cs-CZ" dirty="0" err="1"/>
              <a:t>Uruk</a:t>
            </a:r>
            <a:r>
              <a:rPr lang="cs-CZ" dirty="0"/>
              <a:t>, Ur</a:t>
            </a:r>
          </a:p>
          <a:p>
            <a:r>
              <a:rPr lang="cs-CZ" dirty="0"/>
              <a:t>Severní Babylonie: </a:t>
            </a:r>
            <a:r>
              <a:rPr lang="cs-CZ" dirty="0" err="1"/>
              <a:t>Kiš</a:t>
            </a:r>
            <a:r>
              <a:rPr lang="cs-CZ" dirty="0"/>
              <a:t>, Mari, </a:t>
            </a:r>
            <a:r>
              <a:rPr lang="cs-CZ" dirty="0" err="1"/>
              <a:t>Akšak</a:t>
            </a:r>
            <a:endParaRPr lang="cs-CZ" dirty="0"/>
          </a:p>
          <a:p>
            <a:r>
              <a:rPr lang="cs-CZ" dirty="0"/>
              <a:t>JZ Írán: </a:t>
            </a:r>
            <a:r>
              <a:rPr lang="cs-CZ" dirty="0" err="1"/>
              <a:t>Elam</a:t>
            </a:r>
            <a:endParaRPr lang="cs-CZ" dirty="0"/>
          </a:p>
          <a:p>
            <a:r>
              <a:rPr lang="cs-CZ" dirty="0"/>
              <a:t>Severní </a:t>
            </a:r>
            <a:r>
              <a:rPr lang="cs-CZ" dirty="0" err="1"/>
              <a:t>Mesopotamie</a:t>
            </a:r>
            <a:r>
              <a:rPr lang="cs-CZ" dirty="0"/>
              <a:t>: </a:t>
            </a:r>
            <a:r>
              <a:rPr lang="cs-CZ" dirty="0" err="1"/>
              <a:t>Subartu</a:t>
            </a:r>
            <a:r>
              <a:rPr lang="cs-CZ" dirty="0"/>
              <a:t> (Asýrie)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2958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1AB8CB-621D-46EE-B400-3D54161F6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Enanatum</a:t>
            </a:r>
            <a:r>
              <a:rPr lang="cs-CZ" b="1" dirty="0"/>
              <a:t> I.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225429-8947-43FF-BD8A-3C881CA6D4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690688"/>
            <a:ext cx="5181600" cy="4351338"/>
          </a:xfrm>
        </p:spPr>
        <p:txBody>
          <a:bodyPr/>
          <a:lstStyle/>
          <a:p>
            <a:r>
              <a:rPr lang="cs-CZ" dirty="0" err="1"/>
              <a:t>Eanatumův</a:t>
            </a:r>
            <a:r>
              <a:rPr lang="cs-CZ" dirty="0"/>
              <a:t> bratr</a:t>
            </a:r>
          </a:p>
          <a:p>
            <a:r>
              <a:rPr lang="cs-CZ" dirty="0"/>
              <a:t>Nápis na hliněné tabulce – válka s </a:t>
            </a:r>
            <a:r>
              <a:rPr lang="cs-CZ" dirty="0" err="1"/>
              <a:t>Ummou</a:t>
            </a:r>
            <a:endParaRPr lang="cs-CZ" dirty="0"/>
          </a:p>
          <a:p>
            <a:r>
              <a:rPr lang="cs-CZ" dirty="0"/>
              <a:t>Ur-</a:t>
            </a:r>
            <a:r>
              <a:rPr lang="cs-CZ" dirty="0" err="1"/>
              <a:t>Lumma</a:t>
            </a:r>
            <a:r>
              <a:rPr lang="cs-CZ" dirty="0"/>
              <a:t> (král </a:t>
            </a:r>
            <a:r>
              <a:rPr lang="cs-CZ" dirty="0" err="1"/>
              <a:t>Ummy</a:t>
            </a:r>
            <a:r>
              <a:rPr lang="cs-CZ" dirty="0"/>
              <a:t>) – vtrhl na </a:t>
            </a:r>
            <a:r>
              <a:rPr lang="cs-CZ" dirty="0" err="1"/>
              <a:t>lagašské</a:t>
            </a:r>
            <a:r>
              <a:rPr lang="cs-CZ" dirty="0"/>
              <a:t> území, byl odražen</a:t>
            </a:r>
          </a:p>
        </p:txBody>
      </p:sp>
      <p:pic>
        <p:nvPicPr>
          <p:cNvPr id="6" name="Zástupný obsah 5" descr="Obsah obrázku budova, kámen, voda, kočka&#10;&#10;Popis byl vytvořen automaticky">
            <a:extLst>
              <a:ext uri="{FF2B5EF4-FFF2-40B4-BE49-F238E27FC236}">
                <a16:creationId xmlns:a16="http://schemas.microsoft.com/office/drawing/2014/main" id="{41A98269-C4BA-4165-BB7F-919E7B55DC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939" y="1690688"/>
            <a:ext cx="3191019" cy="4782275"/>
          </a:xfrm>
        </p:spPr>
      </p:pic>
    </p:spTree>
    <p:extLst>
      <p:ext uri="{BB962C8B-B14F-4D97-AF65-F5344CB8AC3E}">
        <p14:creationId xmlns:p14="http://schemas.microsoft.com/office/powerpoint/2010/main" val="28383710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ED5417-3906-4B7F-AC16-9E3F6346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Enmetena</a:t>
            </a:r>
            <a:r>
              <a:rPr lang="cs-CZ" b="1" dirty="0"/>
              <a:t> (2420 př. n. l.)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0C5951-6D3B-4E62-8A60-ABAF356D97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351338"/>
          </a:xfrm>
        </p:spPr>
        <p:txBody>
          <a:bodyPr/>
          <a:lstStyle/>
          <a:p>
            <a:r>
              <a:rPr lang="cs-CZ" dirty="0"/>
              <a:t>Syn </a:t>
            </a:r>
            <a:r>
              <a:rPr lang="cs-CZ" dirty="0" err="1"/>
              <a:t>Enanatuma</a:t>
            </a:r>
            <a:r>
              <a:rPr lang="cs-CZ" dirty="0"/>
              <a:t> I.</a:t>
            </a:r>
          </a:p>
          <a:p>
            <a:r>
              <a:rPr lang="cs-CZ" dirty="0"/>
              <a:t>Nápis na hliněném kuželu a válci – o válce s </a:t>
            </a:r>
            <a:r>
              <a:rPr lang="cs-CZ" dirty="0" err="1"/>
              <a:t>Ummou</a:t>
            </a:r>
            <a:r>
              <a:rPr lang="cs-CZ" dirty="0"/>
              <a:t> (nejúplnější historie konfliktu)</a:t>
            </a:r>
          </a:p>
          <a:p>
            <a:r>
              <a:rPr lang="cs-CZ" dirty="0"/>
              <a:t>Vítězství nad Ur-</a:t>
            </a:r>
            <a:r>
              <a:rPr lang="cs-CZ" dirty="0" err="1"/>
              <a:t>Lummou</a:t>
            </a:r>
            <a:endParaRPr lang="cs-CZ" dirty="0"/>
          </a:p>
          <a:p>
            <a:r>
              <a:rPr lang="cs-CZ" dirty="0"/>
              <a:t>Nový král </a:t>
            </a:r>
            <a:r>
              <a:rPr lang="cs-CZ" dirty="0" err="1"/>
              <a:t>Ummy</a:t>
            </a:r>
            <a:r>
              <a:rPr lang="cs-CZ" dirty="0"/>
              <a:t> (</a:t>
            </a:r>
            <a:r>
              <a:rPr lang="cs-CZ" dirty="0" err="1"/>
              <a:t>Il</a:t>
            </a:r>
            <a:r>
              <a:rPr lang="cs-CZ" dirty="0"/>
              <a:t>) → mírové řešení</a:t>
            </a:r>
          </a:p>
          <a:p>
            <a:endParaRPr lang="cs-CZ" dirty="0"/>
          </a:p>
        </p:txBody>
      </p:sp>
      <p:pic>
        <p:nvPicPr>
          <p:cNvPr id="6" name="Zástupný obsah 5" descr="Obsah obrázku vsedě, stůl, držení, muž&#10;&#10;Popis byl vytvořen automaticky">
            <a:extLst>
              <a:ext uri="{FF2B5EF4-FFF2-40B4-BE49-F238E27FC236}">
                <a16:creationId xmlns:a16="http://schemas.microsoft.com/office/drawing/2014/main" id="{C19B2079-ECD2-4EE5-A1A8-9ED1A5E660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871" y="1675408"/>
            <a:ext cx="3595456" cy="4878640"/>
          </a:xfrm>
        </p:spPr>
      </p:pic>
    </p:spTree>
    <p:extLst>
      <p:ext uri="{BB962C8B-B14F-4D97-AF65-F5344CB8AC3E}">
        <p14:creationId xmlns:p14="http://schemas.microsoft.com/office/powerpoint/2010/main" val="16298704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3675F0-0778-4CCC-84F6-571A33164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Uru-</a:t>
            </a:r>
            <a:r>
              <a:rPr lang="cs-CZ" b="1" dirty="0" err="1"/>
              <a:t>inim</a:t>
            </a:r>
            <a:r>
              <a:rPr lang="cs-CZ" b="1" dirty="0"/>
              <a:t>-</a:t>
            </a:r>
            <a:r>
              <a:rPr lang="cs-CZ" b="1" dirty="0" err="1"/>
              <a:t>gina</a:t>
            </a:r>
            <a:r>
              <a:rPr lang="cs-CZ" b="1" dirty="0"/>
              <a:t> (2351–2342 př. n. l.)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1E0170-4DFC-4D6B-BCDE-A36E8007AE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32662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Reformy:</a:t>
            </a:r>
          </a:p>
          <a:p>
            <a:pPr lvl="1"/>
            <a:r>
              <a:rPr lang="cs-CZ" dirty="0"/>
              <a:t>ochrana zaměstnanců před nadřízenými</a:t>
            </a:r>
          </a:p>
          <a:p>
            <a:pPr lvl="1"/>
            <a:r>
              <a:rPr lang="cs-CZ" dirty="0"/>
              <a:t>ochrana chrámového majetku</a:t>
            </a:r>
          </a:p>
          <a:p>
            <a:pPr lvl="1"/>
            <a:r>
              <a:rPr lang="cs-CZ" dirty="0"/>
              <a:t>snížení poplatků v naturáliích</a:t>
            </a:r>
          </a:p>
          <a:p>
            <a:endParaRPr lang="cs-CZ" dirty="0"/>
          </a:p>
          <a:p>
            <a:r>
              <a:rPr lang="cs-CZ" dirty="0"/>
              <a:t>Války – </a:t>
            </a:r>
            <a:r>
              <a:rPr lang="cs-CZ" dirty="0" err="1"/>
              <a:t>Uruk</a:t>
            </a:r>
            <a:endParaRPr lang="cs-CZ" dirty="0"/>
          </a:p>
          <a:p>
            <a:r>
              <a:rPr lang="cs-CZ" dirty="0" err="1"/>
              <a:t>Lugalzagesi</a:t>
            </a:r>
            <a:r>
              <a:rPr lang="cs-CZ" dirty="0"/>
              <a:t> (2355–2334): </a:t>
            </a:r>
            <a:r>
              <a:rPr lang="cs-CZ" dirty="0" err="1"/>
              <a:t>Umma</a:t>
            </a:r>
            <a:r>
              <a:rPr lang="cs-CZ" dirty="0"/>
              <a:t>, </a:t>
            </a:r>
            <a:r>
              <a:rPr lang="cs-CZ" dirty="0" err="1"/>
              <a:t>Uruk</a:t>
            </a:r>
            <a:r>
              <a:rPr lang="cs-CZ" dirty="0"/>
              <a:t>, Ur aj. </a:t>
            </a:r>
          </a:p>
          <a:p>
            <a:r>
              <a:rPr lang="cs-CZ" dirty="0"/>
              <a:t>Uru-</a:t>
            </a:r>
            <a:r>
              <a:rPr lang="cs-CZ" dirty="0" err="1"/>
              <a:t>inim</a:t>
            </a:r>
            <a:r>
              <a:rPr lang="cs-CZ" dirty="0"/>
              <a:t>-</a:t>
            </a:r>
            <a:r>
              <a:rPr lang="cs-CZ" dirty="0" err="1"/>
              <a:t>gina</a:t>
            </a:r>
            <a:r>
              <a:rPr lang="cs-CZ" dirty="0"/>
              <a:t> ztratil </a:t>
            </a:r>
            <a:r>
              <a:rPr lang="cs-CZ" dirty="0" err="1"/>
              <a:t>Lagaš</a:t>
            </a:r>
            <a:endParaRPr lang="cs-CZ" dirty="0"/>
          </a:p>
        </p:txBody>
      </p:sp>
      <p:pic>
        <p:nvPicPr>
          <p:cNvPr id="6" name="Zástupný obsah 5" descr="Obsah obrázku interiér, stůl, dort, vsedě&#10;&#10;Popis byl vytvořen automaticky">
            <a:extLst>
              <a:ext uri="{FF2B5EF4-FFF2-40B4-BE49-F238E27FC236}">
                <a16:creationId xmlns:a16="http://schemas.microsoft.com/office/drawing/2014/main" id="{9EED7BF1-1D56-48B9-A81C-E6E6A30EE3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181" y="1532662"/>
            <a:ext cx="2504432" cy="5149564"/>
          </a:xfrm>
        </p:spPr>
      </p:pic>
    </p:spTree>
    <p:extLst>
      <p:ext uri="{BB962C8B-B14F-4D97-AF65-F5344CB8AC3E}">
        <p14:creationId xmlns:p14="http://schemas.microsoft.com/office/powerpoint/2010/main" val="10454828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D6DE5C-D404-4C7C-8523-E1B689C68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0296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Mapa městských států</a:t>
            </a:r>
          </a:p>
        </p:txBody>
      </p:sp>
      <p:pic>
        <p:nvPicPr>
          <p:cNvPr id="7" name="Zástupný obsah 6" descr="Obsah obrázku mapa&#10;&#10;Popis byl vytvořen automaticky">
            <a:extLst>
              <a:ext uri="{FF2B5EF4-FFF2-40B4-BE49-F238E27FC236}">
                <a16:creationId xmlns:a16="http://schemas.microsoft.com/office/drawing/2014/main" id="{EF21B868-4361-416A-B24F-F8F3B7E5EE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639" y="985422"/>
            <a:ext cx="6166105" cy="5507453"/>
          </a:xfrm>
        </p:spPr>
      </p:pic>
    </p:spTree>
    <p:extLst>
      <p:ext uri="{BB962C8B-B14F-4D97-AF65-F5344CB8AC3E}">
        <p14:creationId xmlns:p14="http://schemas.microsoft.com/office/powerpoint/2010/main" val="24719192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1D63C5-91F5-4F9B-978D-22E0E59E8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Materiální kultura: kovy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A3F2AF-BC86-4858-8912-E29A01E77A3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RD období = raná doba bronzová (3000–2000) </a:t>
            </a:r>
          </a:p>
          <a:p>
            <a:r>
              <a:rPr lang="cs-CZ" dirty="0"/>
              <a:t>Málo bronzových výrobků (špendlíky, nádoby, drobné předměty)</a:t>
            </a:r>
          </a:p>
          <a:p>
            <a:r>
              <a:rPr lang="cs-CZ" dirty="0"/>
              <a:t>Nejběžnější je měď (arsenová měď)</a:t>
            </a:r>
          </a:p>
          <a:p>
            <a:r>
              <a:rPr lang="cs-CZ" dirty="0"/>
              <a:t>Další kovy: stříbro, zlato, elektron, cín, vzácně olovo, železo</a:t>
            </a:r>
          </a:p>
          <a:p>
            <a:r>
              <a:rPr lang="cs-CZ" dirty="0"/>
              <a:t>Nálezy z královského hřbitova (Ur)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07D9D59-2AE4-45A1-9816-B2986AE1B8E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78008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766759-2ED7-4FBA-9144-C2D90EAF7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Materiální kultura: kovy</a:t>
            </a:r>
          </a:p>
        </p:txBody>
      </p:sp>
      <p:pic>
        <p:nvPicPr>
          <p:cNvPr id="6" name="Zástupný obsah 5" descr="Obsah obrázku nůž, vpředu, tmavé, stojící&#10;&#10;Popis byl vytvořen automaticky">
            <a:extLst>
              <a:ext uri="{FF2B5EF4-FFF2-40B4-BE49-F238E27FC236}">
                <a16:creationId xmlns:a16="http://schemas.microsoft.com/office/drawing/2014/main" id="{2E78B2FC-672E-4465-A4AA-4A25A399B5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83" y="1690688"/>
            <a:ext cx="3553724" cy="4351338"/>
          </a:xfrm>
        </p:spPr>
      </p:pic>
      <p:pic>
        <p:nvPicPr>
          <p:cNvPr id="8" name="Zástupný obsah 7" descr="Obsah obrázku vsedě, tmavé, hydrant, stůl&#10;&#10;Popis byl vytvořen automaticky">
            <a:extLst>
              <a:ext uri="{FF2B5EF4-FFF2-40B4-BE49-F238E27FC236}">
                <a16:creationId xmlns:a16="http://schemas.microsoft.com/office/drawing/2014/main" id="{9CABF619-1E3A-4578-8F86-C22DA94BF5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434" y="1690688"/>
            <a:ext cx="6607819" cy="4351338"/>
          </a:xfrm>
        </p:spPr>
      </p:pic>
    </p:spTree>
    <p:extLst>
      <p:ext uri="{BB962C8B-B14F-4D97-AF65-F5344CB8AC3E}">
        <p14:creationId xmlns:p14="http://schemas.microsoft.com/office/powerpoint/2010/main" val="971361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F53266-AB69-431E-848D-71953CF07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Vývoj písma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A57571-087F-4038-A125-BA2AA5E845F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Změny v písemném systému </a:t>
            </a:r>
          </a:p>
          <a:p>
            <a:pPr marL="457200" lvl="1" indent="0">
              <a:buNone/>
            </a:pPr>
            <a:r>
              <a:rPr lang="cs-CZ" dirty="0"/>
              <a:t>– znaky se skládají z klínů</a:t>
            </a:r>
          </a:p>
          <a:p>
            <a:pPr marL="457200" lvl="1" indent="0">
              <a:buNone/>
            </a:pPr>
            <a:r>
              <a:rPr lang="cs-CZ" dirty="0"/>
              <a:t>– mají abstraktnější vzhled</a:t>
            </a:r>
          </a:p>
          <a:p>
            <a:pPr marL="457200" lvl="1" indent="0">
              <a:buNone/>
            </a:pPr>
            <a:r>
              <a:rPr lang="cs-CZ" dirty="0"/>
              <a:t>– objevují se slabičné hodnoty grafémů (znak pro obilí = sumersky </a:t>
            </a:r>
            <a:r>
              <a:rPr lang="cs-CZ" dirty="0" err="1"/>
              <a:t>še</a:t>
            </a:r>
            <a:r>
              <a:rPr lang="cs-CZ" dirty="0"/>
              <a:t>; označuje slabiku /</a:t>
            </a:r>
            <a:r>
              <a:rPr lang="cs-CZ" dirty="0" err="1"/>
              <a:t>še</a:t>
            </a:r>
            <a:r>
              <a:rPr lang="cs-CZ" dirty="0"/>
              <a:t>/)</a:t>
            </a:r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r>
              <a:rPr lang="cs-CZ" sz="2800" dirty="0"/>
              <a:t>→ lepší možnosti záznamu jazyka</a:t>
            </a:r>
          </a:p>
          <a:p>
            <a:pPr marL="457200" lvl="1" indent="0">
              <a:buNone/>
            </a:pPr>
            <a:r>
              <a:rPr lang="cs-CZ" sz="2800" dirty="0"/>
              <a:t>→ více textů, větší rozmanitost</a:t>
            </a:r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endParaRPr lang="cs-CZ" dirty="0"/>
          </a:p>
        </p:txBody>
      </p:sp>
      <p:pic>
        <p:nvPicPr>
          <p:cNvPr id="10" name="Zástupný obsah 9" descr="Obsah obrázku vsedě, fotka, kámen, velké&#10;&#10;Popis byl vytvořen automaticky">
            <a:extLst>
              <a:ext uri="{FF2B5EF4-FFF2-40B4-BE49-F238E27FC236}">
                <a16:creationId xmlns:a16="http://schemas.microsoft.com/office/drawing/2014/main" id="{F545524F-48AD-4A34-869D-9D522CDF4E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555" y="1825625"/>
            <a:ext cx="4314040" cy="4351338"/>
          </a:xfrm>
        </p:spPr>
      </p:pic>
    </p:spTree>
    <p:extLst>
      <p:ext uri="{BB962C8B-B14F-4D97-AF65-F5344CB8AC3E}">
        <p14:creationId xmlns:p14="http://schemas.microsoft.com/office/powerpoint/2010/main" val="33015802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4BA21F-CC88-4E36-B79D-CE5CE8AFF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Materiální kultura: kovy</a:t>
            </a:r>
          </a:p>
        </p:txBody>
      </p:sp>
      <p:pic>
        <p:nvPicPr>
          <p:cNvPr id="6" name="Zástupný obsah 5" descr="Obsah obrázku interiér, stůl, vsedě, malé&#10;&#10;Popis byl vytvořen automaticky">
            <a:extLst>
              <a:ext uri="{FF2B5EF4-FFF2-40B4-BE49-F238E27FC236}">
                <a16:creationId xmlns:a16="http://schemas.microsoft.com/office/drawing/2014/main" id="{0DBAFAC9-4CED-4117-BB39-B51CC68CCE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444" y="1541540"/>
            <a:ext cx="4425451" cy="5063446"/>
          </a:xfrm>
        </p:spPr>
      </p:pic>
      <p:pic>
        <p:nvPicPr>
          <p:cNvPr id="8" name="Zástupný obsah 7" descr="Obsah obrázku stůl, interiér, vsedě, malé&#10;&#10;Popis byl vytvořen automaticky">
            <a:extLst>
              <a:ext uri="{FF2B5EF4-FFF2-40B4-BE49-F238E27FC236}">
                <a16:creationId xmlns:a16="http://schemas.microsoft.com/office/drawing/2014/main" id="{032E5373-CEFD-4D20-92A2-EDD9FE02C6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119" y="1541541"/>
            <a:ext cx="3364637" cy="5063778"/>
          </a:xfrm>
        </p:spPr>
      </p:pic>
    </p:spTree>
    <p:extLst>
      <p:ext uri="{BB962C8B-B14F-4D97-AF65-F5344CB8AC3E}">
        <p14:creationId xmlns:p14="http://schemas.microsoft.com/office/powerpoint/2010/main" val="17355869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8F4FDC-03A1-4154-806C-589ABD05D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9993"/>
          </a:xfrm>
        </p:spPr>
        <p:txBody>
          <a:bodyPr/>
          <a:lstStyle/>
          <a:p>
            <a:pPr algn="ctr"/>
            <a:r>
              <a:rPr lang="cs-CZ" b="1" dirty="0"/>
              <a:t>Materiální kultura: kovy</a:t>
            </a:r>
          </a:p>
        </p:txBody>
      </p:sp>
      <p:pic>
        <p:nvPicPr>
          <p:cNvPr id="6" name="Zástupný obsah 5" descr="Obsah obrázku pták, stojící, posazený&#10;&#10;Popis byl vytvořen automaticky">
            <a:extLst>
              <a:ext uri="{FF2B5EF4-FFF2-40B4-BE49-F238E27FC236}">
                <a16:creationId xmlns:a16="http://schemas.microsoft.com/office/drawing/2014/main" id="{98E2E3E1-25A3-4ECE-B87B-0B68962439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771" y="1414297"/>
            <a:ext cx="3817399" cy="5078578"/>
          </a:xfrm>
        </p:spPr>
      </p:pic>
      <p:pic>
        <p:nvPicPr>
          <p:cNvPr id="8" name="Zástupný obsah 7" descr="Obsah obrázku zbraň, nůž, stůl, dřevěné&#10;&#10;Popis byl vytvořen automaticky">
            <a:extLst>
              <a:ext uri="{FF2B5EF4-FFF2-40B4-BE49-F238E27FC236}">
                <a16:creationId xmlns:a16="http://schemas.microsoft.com/office/drawing/2014/main" id="{681B71E5-8208-4DED-B296-88CAC6808B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849" y="1408362"/>
            <a:ext cx="3515557" cy="5106348"/>
          </a:xfrm>
        </p:spPr>
      </p:pic>
    </p:spTree>
    <p:extLst>
      <p:ext uri="{BB962C8B-B14F-4D97-AF65-F5344CB8AC3E}">
        <p14:creationId xmlns:p14="http://schemas.microsoft.com/office/powerpoint/2010/main" val="10434935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16009AA6-15B1-4074-9BB1-67355A9CC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Materiální kultura: kámen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CBBA8B7-E1E4-4352-B2CD-F5148DC89D3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Světlejší, měkčí kameny: alabastr, vápenec, chlorit, serpentin, steatit, břidlice</a:t>
            </a:r>
          </a:p>
          <a:p>
            <a:r>
              <a:rPr lang="cs-CZ" dirty="0"/>
              <a:t>Vzácnější: karneol, tyrkys, </a:t>
            </a:r>
            <a:r>
              <a:rPr lang="cs-CZ" dirty="0" err="1"/>
              <a:t>lapis</a:t>
            </a:r>
            <a:r>
              <a:rPr lang="cs-CZ" dirty="0"/>
              <a:t> lazuli</a:t>
            </a:r>
          </a:p>
          <a:p>
            <a:r>
              <a:rPr lang="cs-CZ" dirty="0"/>
              <a:t>Předměty: nástroje, nádoby, pečetidla, sošky, reliéfy, stély, šperky, mosaiky, nosiče písma </a:t>
            </a:r>
          </a:p>
          <a:p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07D0288E-3EF7-4DA3-AE9C-7A8ACCD4C90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22272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90A2FB-06D4-4365-B80B-D694CAA94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Kamenné nádoby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5461F6-3E7C-4949-87A6-4B76732D72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97343"/>
            <a:ext cx="5181600" cy="4579620"/>
          </a:xfrm>
        </p:spPr>
        <p:txBody>
          <a:bodyPr/>
          <a:lstStyle/>
          <a:p>
            <a:r>
              <a:rPr lang="cs-CZ" dirty="0"/>
              <a:t>Reliéfní nádoby (steatit, serpentin, chlorit)</a:t>
            </a:r>
          </a:p>
          <a:p>
            <a:r>
              <a:rPr lang="cs-CZ" dirty="0"/>
              <a:t>Motivy: zvířata a mytické bytosti (had, levhart, orel + lev, člověk + býk)</a:t>
            </a:r>
          </a:p>
          <a:p>
            <a:r>
              <a:rPr lang="cs-CZ" dirty="0"/>
              <a:t>Výskyt: Mari, </a:t>
            </a:r>
            <a:r>
              <a:rPr lang="cs-CZ" dirty="0" err="1"/>
              <a:t>Mesopotamie</a:t>
            </a:r>
            <a:r>
              <a:rPr lang="cs-CZ" dirty="0"/>
              <a:t>, Perský záliv, Írán, povodí Indu</a:t>
            </a:r>
          </a:p>
          <a:p>
            <a:r>
              <a:rPr lang="cs-CZ" dirty="0"/>
              <a:t>Dílny: Tepe </a:t>
            </a:r>
            <a:r>
              <a:rPr lang="cs-CZ" dirty="0" err="1"/>
              <a:t>Jahjá</a:t>
            </a:r>
            <a:r>
              <a:rPr lang="cs-CZ" dirty="0"/>
              <a:t> (Írán), ostrov </a:t>
            </a:r>
            <a:r>
              <a:rPr lang="cs-CZ" dirty="0" err="1"/>
              <a:t>Tárút</a:t>
            </a:r>
            <a:r>
              <a:rPr lang="cs-CZ" dirty="0"/>
              <a:t> (Saúdská Arábie)</a:t>
            </a:r>
          </a:p>
        </p:txBody>
      </p:sp>
      <p:pic>
        <p:nvPicPr>
          <p:cNvPr id="6" name="Zástupný obsah 5" descr="Obsah obrázku vsedě, stůl, váza&#10;&#10;Popis byl vytvořen automaticky">
            <a:extLst>
              <a:ext uri="{FF2B5EF4-FFF2-40B4-BE49-F238E27FC236}">
                <a16:creationId xmlns:a16="http://schemas.microsoft.com/office/drawing/2014/main" id="{3F8CEC4F-1136-4D5B-8A73-C7B1A32B2A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2832" y="1597343"/>
            <a:ext cx="3630967" cy="4807902"/>
          </a:xfrm>
        </p:spPr>
      </p:pic>
    </p:spTree>
    <p:extLst>
      <p:ext uri="{BB962C8B-B14F-4D97-AF65-F5344CB8AC3E}">
        <p14:creationId xmlns:p14="http://schemas.microsoft.com/office/powerpoint/2010/main" val="21537078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A5DD3A-0696-494E-A944-042AB848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Kamenné nádoby</a:t>
            </a:r>
          </a:p>
        </p:txBody>
      </p:sp>
      <p:pic>
        <p:nvPicPr>
          <p:cNvPr id="6" name="Zástupný obsah 5" descr="Obsah obrázku dort, stůl, vsedě, staré&#10;&#10;Popis byl vytvořen automaticky">
            <a:extLst>
              <a:ext uri="{FF2B5EF4-FFF2-40B4-BE49-F238E27FC236}">
                <a16:creationId xmlns:a16="http://schemas.microsoft.com/office/drawing/2014/main" id="{792FFFA1-6BE2-4DA0-83FE-77F440F42B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172" y="1690688"/>
            <a:ext cx="3826377" cy="4851847"/>
          </a:xfrm>
        </p:spPr>
      </p:pic>
      <p:pic>
        <p:nvPicPr>
          <p:cNvPr id="8" name="Zástupný obsah 7" descr="Obsah obrázku plavidlo, vsedě, stůl, váza&#10;&#10;Popis byl vytvořen automaticky">
            <a:extLst>
              <a:ext uri="{FF2B5EF4-FFF2-40B4-BE49-F238E27FC236}">
                <a16:creationId xmlns:a16="http://schemas.microsoft.com/office/drawing/2014/main" id="{5EEDF45B-D6FF-4F0D-8821-4BBF792E6B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212" y="1690688"/>
            <a:ext cx="3102662" cy="4847909"/>
          </a:xfrm>
        </p:spPr>
      </p:pic>
    </p:spTree>
    <p:extLst>
      <p:ext uri="{BB962C8B-B14F-4D97-AF65-F5344CB8AC3E}">
        <p14:creationId xmlns:p14="http://schemas.microsoft.com/office/powerpoint/2010/main" val="3259024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51BF61-5E0F-45D7-8919-B7FF2F376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/>
              <a:t>Kamenné sošky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C7572E-F6FE-496A-ADA0-45ABC32DC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257800" cy="4486275"/>
          </a:xfrm>
        </p:spPr>
        <p:txBody>
          <a:bodyPr/>
          <a:lstStyle/>
          <a:p>
            <a:r>
              <a:rPr lang="cs-CZ" dirty="0"/>
              <a:t>Sošky prosebníků (v chrámech)</a:t>
            </a:r>
          </a:p>
          <a:p>
            <a:r>
              <a:rPr lang="cs-CZ" dirty="0"/>
              <a:t>Inkrustace (</a:t>
            </a:r>
            <a:r>
              <a:rPr lang="cs-CZ" dirty="0" err="1"/>
              <a:t>lapis</a:t>
            </a:r>
            <a:r>
              <a:rPr lang="cs-CZ" dirty="0"/>
              <a:t> lazuli, </a:t>
            </a:r>
            <a:r>
              <a:rPr lang="cs-CZ" dirty="0" err="1"/>
              <a:t>mušlovina</a:t>
            </a:r>
            <a:r>
              <a:rPr lang="cs-CZ" dirty="0"/>
              <a:t>)</a:t>
            </a:r>
          </a:p>
          <a:p>
            <a:r>
              <a:rPr lang="cs-CZ" dirty="0"/>
              <a:t>Dedikační nápisy (jméno dárce)</a:t>
            </a:r>
          </a:p>
          <a:p>
            <a:r>
              <a:rPr lang="cs-CZ" dirty="0"/>
              <a:t>Žádné rozdíly mezi osobami královského a </a:t>
            </a:r>
            <a:r>
              <a:rPr lang="cs-CZ" dirty="0" err="1"/>
              <a:t>nekrálovského</a:t>
            </a:r>
            <a:r>
              <a:rPr lang="cs-CZ" dirty="0"/>
              <a:t> původu</a:t>
            </a:r>
          </a:p>
        </p:txBody>
      </p:sp>
      <p:pic>
        <p:nvPicPr>
          <p:cNvPr id="6" name="Zástupný obsah 5" descr="Obsah obrázku vsedě, budova, stojící, nošení&#10;&#10;Popis byl vytvořen automaticky">
            <a:extLst>
              <a:ext uri="{FF2B5EF4-FFF2-40B4-BE49-F238E27FC236}">
                <a16:creationId xmlns:a16="http://schemas.microsoft.com/office/drawing/2014/main" id="{4A3D991D-4CA2-442B-8EC5-9853927024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581" y="1690688"/>
            <a:ext cx="3693111" cy="4924148"/>
          </a:xfrm>
        </p:spPr>
      </p:pic>
    </p:spTree>
    <p:extLst>
      <p:ext uri="{BB962C8B-B14F-4D97-AF65-F5344CB8AC3E}">
        <p14:creationId xmlns:p14="http://schemas.microsoft.com/office/powerpoint/2010/main" val="18701594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04952E-84E9-40DC-9D65-D8C132C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Kamenné sošky</a:t>
            </a:r>
          </a:p>
        </p:txBody>
      </p:sp>
      <p:pic>
        <p:nvPicPr>
          <p:cNvPr id="6" name="Zástupný obsah 5" descr="Obsah obrázku vsedě, stůl, velké, dřevěné&#10;&#10;Popis byl vytvořen automaticky">
            <a:extLst>
              <a:ext uri="{FF2B5EF4-FFF2-40B4-BE49-F238E27FC236}">
                <a16:creationId xmlns:a16="http://schemas.microsoft.com/office/drawing/2014/main" id="{E2BB5F2B-FFB0-418D-97AF-030E416DAE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01" y="1523901"/>
            <a:ext cx="3138735" cy="4968974"/>
          </a:xfrm>
        </p:spPr>
      </p:pic>
      <p:pic>
        <p:nvPicPr>
          <p:cNvPr id="8" name="Zástupný obsah 7" descr="Obsah obrázku budova, vsedě, stojící, muž&#10;&#10;Popis byl vytvořen automaticky">
            <a:extLst>
              <a:ext uri="{FF2B5EF4-FFF2-40B4-BE49-F238E27FC236}">
                <a16:creationId xmlns:a16="http://schemas.microsoft.com/office/drawing/2014/main" id="{44197B7E-8CF2-4D4D-80DB-3958304E97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047" y="1523901"/>
            <a:ext cx="3707320" cy="4968974"/>
          </a:xfrm>
        </p:spPr>
      </p:pic>
    </p:spTree>
    <p:extLst>
      <p:ext uri="{BB962C8B-B14F-4D97-AF65-F5344CB8AC3E}">
        <p14:creationId xmlns:p14="http://schemas.microsoft.com/office/powerpoint/2010/main" val="493270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9B7FCE-CE3F-4024-853B-A30CEE107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Kamenné sošky</a:t>
            </a:r>
          </a:p>
        </p:txBody>
      </p:sp>
      <p:pic>
        <p:nvPicPr>
          <p:cNvPr id="7" name="Zástupný obsah 6" descr="Obsah obrázku fotka, stůl, vsedě, skupina&#10;&#10;Popis byl vytvořen automaticky">
            <a:extLst>
              <a:ext uri="{FF2B5EF4-FFF2-40B4-BE49-F238E27FC236}">
                <a16:creationId xmlns:a16="http://schemas.microsoft.com/office/drawing/2014/main" id="{7E89EBA7-DD73-46C5-9E23-B1F9991B5B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178" y="1562510"/>
            <a:ext cx="6688773" cy="5015844"/>
          </a:xfrm>
        </p:spPr>
      </p:pic>
    </p:spTree>
    <p:extLst>
      <p:ext uri="{BB962C8B-B14F-4D97-AF65-F5344CB8AC3E}">
        <p14:creationId xmlns:p14="http://schemas.microsoft.com/office/powerpoint/2010/main" val="31487909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A3808F-A4DC-44AB-A06F-003AAA0F7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Kamenné mosaiky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D69851-7248-4CDD-891C-4C3535198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Královská standarta (pohřebiště v Uru)</a:t>
            </a:r>
          </a:p>
          <a:p>
            <a:r>
              <a:rPr lang="cs-CZ" dirty="0"/>
              <a:t>Mosaika (</a:t>
            </a:r>
            <a:r>
              <a:rPr lang="cs-CZ" dirty="0" err="1"/>
              <a:t>mušlovina</a:t>
            </a:r>
            <a:r>
              <a:rPr lang="cs-CZ" dirty="0"/>
              <a:t>, vápenec, </a:t>
            </a:r>
            <a:r>
              <a:rPr lang="cs-CZ" dirty="0" err="1"/>
              <a:t>lapis</a:t>
            </a:r>
            <a:r>
              <a:rPr lang="cs-CZ" dirty="0"/>
              <a:t> lazuli)</a:t>
            </a:r>
          </a:p>
          <a:p>
            <a:r>
              <a:rPr lang="cs-CZ" dirty="0"/>
              <a:t>3 horizontální pásy</a:t>
            </a:r>
          </a:p>
          <a:p>
            <a:r>
              <a:rPr lang="cs-CZ" dirty="0"/>
              <a:t>„Válečná strana“ + „mírová strana“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84070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B9D087-B2FE-4449-AF00-E097B97A7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Královská standarta</a:t>
            </a:r>
          </a:p>
        </p:txBody>
      </p:sp>
      <p:pic>
        <p:nvPicPr>
          <p:cNvPr id="5" name="Zástupný obsah 4" descr="Obsah obrázku box, staré, stojící&#10;&#10;Popis byl vytvořen automaticky">
            <a:extLst>
              <a:ext uri="{FF2B5EF4-FFF2-40B4-BE49-F238E27FC236}">
                <a16:creationId xmlns:a16="http://schemas.microsoft.com/office/drawing/2014/main" id="{75E2869D-5A71-49AE-8C32-8F5EC1F67B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497" y="1400417"/>
            <a:ext cx="7883371" cy="5301567"/>
          </a:xfrm>
        </p:spPr>
      </p:pic>
    </p:spTree>
    <p:extLst>
      <p:ext uri="{BB962C8B-B14F-4D97-AF65-F5344CB8AC3E}">
        <p14:creationId xmlns:p14="http://schemas.microsoft.com/office/powerpoint/2010/main" val="2319767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AAE75B03-E8A3-4F65-85A6-0686A0925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258887" cy="744584"/>
          </a:xfrm>
        </p:spPr>
        <p:txBody>
          <a:bodyPr/>
          <a:lstStyle/>
          <a:p>
            <a:pPr algn="ctr"/>
            <a:r>
              <a:rPr lang="cs-CZ" b="1" dirty="0"/>
              <a:t>Vývoj písma ve 4.–1. tis. př. n. l.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E82CB645-4379-493B-87AC-7AF81888A2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362" y="1244065"/>
            <a:ext cx="8555275" cy="5248809"/>
          </a:xfrm>
        </p:spPr>
      </p:pic>
    </p:spTree>
    <p:extLst>
      <p:ext uri="{BB962C8B-B14F-4D97-AF65-F5344CB8AC3E}">
        <p14:creationId xmlns:p14="http://schemas.microsoft.com/office/powerpoint/2010/main" val="11770894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45803C-FF83-4F6C-A307-B5A255153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Královská standarta: „válečná strana“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1C8A3A2-23F7-4828-A5B2-A4DEB71168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73" y="1589103"/>
            <a:ext cx="10900950" cy="4767309"/>
          </a:xfrm>
        </p:spPr>
      </p:pic>
    </p:spTree>
    <p:extLst>
      <p:ext uri="{BB962C8B-B14F-4D97-AF65-F5344CB8AC3E}">
        <p14:creationId xmlns:p14="http://schemas.microsoft.com/office/powerpoint/2010/main" val="34659068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758E61-39C4-4402-880A-E9404E7D3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Královská standarta: „válečná strana“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0B05901-1FBA-4F77-B9A8-76011893C0C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49" y="2500063"/>
            <a:ext cx="5911928" cy="3144506"/>
          </a:xfrm>
        </p:spPr>
      </p:pic>
      <p:pic>
        <p:nvPicPr>
          <p:cNvPr id="12" name="Zástupný obsah 11" descr="Obsah obrázku budova, staré, tkanina, velké&#10;&#10;Popis byl vytvořen automaticky">
            <a:extLst>
              <a:ext uri="{FF2B5EF4-FFF2-40B4-BE49-F238E27FC236}">
                <a16:creationId xmlns:a16="http://schemas.microsoft.com/office/drawing/2014/main" id="{EFC732F9-D07C-4C9C-9AE9-CB25F4DE34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206" y="2500063"/>
            <a:ext cx="5181600" cy="3144506"/>
          </a:xfrm>
        </p:spPr>
      </p:pic>
    </p:spTree>
    <p:extLst>
      <p:ext uri="{BB962C8B-B14F-4D97-AF65-F5344CB8AC3E}">
        <p14:creationId xmlns:p14="http://schemas.microsoft.com/office/powerpoint/2010/main" val="249555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719F4D-F8C6-482D-97DA-02FCFEFBA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Královská standarta: „mírová strana“</a:t>
            </a:r>
          </a:p>
        </p:txBody>
      </p:sp>
      <p:pic>
        <p:nvPicPr>
          <p:cNvPr id="7" name="Zástupný obsah 6" descr="Obsah obrázku velké, budova, vpředu, stojící&#10;&#10;Popis byl vytvořen automaticky">
            <a:extLst>
              <a:ext uri="{FF2B5EF4-FFF2-40B4-BE49-F238E27FC236}">
                <a16:creationId xmlns:a16="http://schemas.microsoft.com/office/drawing/2014/main" id="{60FEC051-8AF1-436B-83AB-DEDDC0E7A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10401305" cy="4727866"/>
          </a:xfrm>
        </p:spPr>
      </p:pic>
    </p:spTree>
    <p:extLst>
      <p:ext uri="{BB962C8B-B14F-4D97-AF65-F5344CB8AC3E}">
        <p14:creationId xmlns:p14="http://schemas.microsoft.com/office/powerpoint/2010/main" val="27462443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713C2D-A7D3-43C2-987E-357691C6F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Královská standarta: „mírová strana“</a:t>
            </a:r>
          </a:p>
        </p:txBody>
      </p:sp>
      <p:pic>
        <p:nvPicPr>
          <p:cNvPr id="7" name="Zástupný obsah 6" descr="Obsah obrázku fotka, staré, pózování, stojící&#10;&#10;Popis byl vytvořen automaticky">
            <a:extLst>
              <a:ext uri="{FF2B5EF4-FFF2-40B4-BE49-F238E27FC236}">
                <a16:creationId xmlns:a16="http://schemas.microsoft.com/office/drawing/2014/main" id="{0FD63D21-C330-4352-BF63-A8445E97D5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58" y="1807869"/>
            <a:ext cx="4325385" cy="4351338"/>
          </a:xfrm>
        </p:spPr>
      </p:pic>
      <p:pic>
        <p:nvPicPr>
          <p:cNvPr id="13" name="Zástupný obsah 12" descr="Obsah obrázku budova, fotka, staré, vsedě&#10;&#10;Popis byl vytvořen automaticky">
            <a:extLst>
              <a:ext uri="{FF2B5EF4-FFF2-40B4-BE49-F238E27FC236}">
                <a16:creationId xmlns:a16="http://schemas.microsoft.com/office/drawing/2014/main" id="{E827DD43-46C4-4447-BCC2-18863AD1A8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072" y="1807869"/>
            <a:ext cx="6380706" cy="3692862"/>
          </a:xfrm>
        </p:spPr>
      </p:pic>
    </p:spTree>
    <p:extLst>
      <p:ext uri="{BB962C8B-B14F-4D97-AF65-F5344CB8AC3E}">
        <p14:creationId xmlns:p14="http://schemas.microsoft.com/office/powerpoint/2010/main" val="1617103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DA3C1E-6EB3-429D-9B91-2EB0E77F3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1217"/>
          </a:xfrm>
        </p:spPr>
        <p:txBody>
          <a:bodyPr/>
          <a:lstStyle/>
          <a:p>
            <a:pPr algn="ctr"/>
            <a:r>
              <a:rPr lang="cs-CZ" b="1" dirty="0"/>
              <a:t>Královská standarta: boční stěny</a:t>
            </a:r>
          </a:p>
        </p:txBody>
      </p:sp>
      <p:pic>
        <p:nvPicPr>
          <p:cNvPr id="6" name="Zástupný obsah 5" descr="Obsah obrázku fotka, vsedě, box, staré&#10;&#10;Popis byl vytvořen automaticky">
            <a:extLst>
              <a:ext uri="{FF2B5EF4-FFF2-40B4-BE49-F238E27FC236}">
                <a16:creationId xmlns:a16="http://schemas.microsoft.com/office/drawing/2014/main" id="{622C4332-4396-4DF3-B617-D4FC415280C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641" y="1404577"/>
            <a:ext cx="2636668" cy="5273336"/>
          </a:xfrm>
        </p:spPr>
      </p:pic>
      <p:pic>
        <p:nvPicPr>
          <p:cNvPr id="8" name="Zástupný obsah 7" descr="Obsah obrázku fotka, box, vsedě, staré&#10;&#10;Popis byl vytvořen automaticky">
            <a:extLst>
              <a:ext uri="{FF2B5EF4-FFF2-40B4-BE49-F238E27FC236}">
                <a16:creationId xmlns:a16="http://schemas.microsoft.com/office/drawing/2014/main" id="{F60D3F2C-7660-4878-8AE4-DC535952D0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6" y="1404577"/>
            <a:ext cx="2481243" cy="5273336"/>
          </a:xfrm>
        </p:spPr>
      </p:pic>
    </p:spTree>
    <p:extLst>
      <p:ext uri="{BB962C8B-B14F-4D97-AF65-F5344CB8AC3E}">
        <p14:creationId xmlns:p14="http://schemas.microsoft.com/office/powerpoint/2010/main" val="23302058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1D748D-0C56-4846-B3E0-8282E07FC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Kamenné plakety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59AC40-C37E-4DF6-86BD-D370EAFB933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Materiál: vápenec, alabastr</a:t>
            </a:r>
          </a:p>
          <a:p>
            <a:r>
              <a:rPr lang="cs-CZ" dirty="0"/>
              <a:t>Reliéfy: hostiny, stavební práce, chrámové obřady, mytologické scény, náměty ze všedního života</a:t>
            </a:r>
          </a:p>
          <a:p>
            <a:r>
              <a:rPr lang="cs-CZ" dirty="0"/>
              <a:t>Dedikační nápisy</a:t>
            </a:r>
          </a:p>
          <a:p>
            <a:r>
              <a:rPr lang="cs-CZ" dirty="0"/>
              <a:t>Popisky u vyobrazení osob (členové královské rodiny, hodnostáři)</a:t>
            </a:r>
          </a:p>
          <a:p>
            <a:r>
              <a:rPr lang="cs-CZ" dirty="0"/>
              <a:t>Interpretace: snad architektonická dekorace</a:t>
            </a:r>
          </a:p>
        </p:txBody>
      </p:sp>
      <p:pic>
        <p:nvPicPr>
          <p:cNvPr id="6" name="Zástupný obsah 5" descr="Obsah obrázku kámen, dort, fotka, vsedě&#10;&#10;Popis byl vytvořen automaticky">
            <a:extLst>
              <a:ext uri="{FF2B5EF4-FFF2-40B4-BE49-F238E27FC236}">
                <a16:creationId xmlns:a16="http://schemas.microsoft.com/office/drawing/2014/main" id="{8C0ABE9F-DB88-4040-9B14-CF16F6716F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155" y="1825625"/>
            <a:ext cx="5181600" cy="4581128"/>
          </a:xfrm>
        </p:spPr>
      </p:pic>
    </p:spTree>
    <p:extLst>
      <p:ext uri="{BB962C8B-B14F-4D97-AF65-F5344CB8AC3E}">
        <p14:creationId xmlns:p14="http://schemas.microsoft.com/office/powerpoint/2010/main" val="13315573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45788A-3021-4ABF-9D8D-B3AC9F72B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Kamenné plakety</a:t>
            </a:r>
          </a:p>
        </p:txBody>
      </p:sp>
      <p:pic>
        <p:nvPicPr>
          <p:cNvPr id="6" name="Zástupný obsah 5" descr="Obsah obrázku fotka, budova, stůl, kámen&#10;&#10;Popis byl vytvořen automaticky">
            <a:extLst>
              <a:ext uri="{FF2B5EF4-FFF2-40B4-BE49-F238E27FC236}">
                <a16:creationId xmlns:a16="http://schemas.microsoft.com/office/drawing/2014/main" id="{AF4FC813-62A1-4C80-99BC-ADBE7E67F8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45" y="1825625"/>
            <a:ext cx="4843284" cy="3971493"/>
          </a:xfrm>
        </p:spPr>
      </p:pic>
      <p:pic>
        <p:nvPicPr>
          <p:cNvPr id="8" name="Zástupný obsah 7" descr="Obsah obrázku kámen, budova&#10;&#10;Popis byl vytvořen automaticky">
            <a:extLst>
              <a:ext uri="{FF2B5EF4-FFF2-40B4-BE49-F238E27FC236}">
                <a16:creationId xmlns:a16="http://schemas.microsoft.com/office/drawing/2014/main" id="{5EEA8678-9D00-4479-A722-117A1C8866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822" y="1825625"/>
            <a:ext cx="4580355" cy="4351338"/>
          </a:xfrm>
        </p:spPr>
      </p:pic>
    </p:spTree>
    <p:extLst>
      <p:ext uri="{BB962C8B-B14F-4D97-AF65-F5344CB8AC3E}">
        <p14:creationId xmlns:p14="http://schemas.microsoft.com/office/powerpoint/2010/main" val="30824002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764DA9-9D89-43FC-B14A-8247C6477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Pečetní válečky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CF00AA-395F-46B3-8E86-0A77E6F0A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Materiál: světlejší, měkčí druhy kamene</a:t>
            </a:r>
          </a:p>
          <a:p>
            <a:r>
              <a:rPr lang="cs-CZ" dirty="0"/>
              <a:t>Motivy: zvířata (lvi, levharti, skot, kozy, antilopy, hadi, želvy), lidé, mytické bytosti (člověk + býk, člověk + lev, člověk + štír, orel + lev)</a:t>
            </a:r>
          </a:p>
          <a:p>
            <a:r>
              <a:rPr lang="cs-CZ" dirty="0"/>
              <a:t>Boje mezi nimi</a:t>
            </a:r>
          </a:p>
          <a:p>
            <a:r>
              <a:rPr lang="cs-CZ" dirty="0"/>
              <a:t>Heraldické posice</a:t>
            </a:r>
          </a:p>
          <a:p>
            <a:r>
              <a:rPr lang="cs-CZ" dirty="0"/>
              <a:t>Chrámové obřady (předkládání obětin)</a:t>
            </a:r>
          </a:p>
          <a:p>
            <a:r>
              <a:rPr lang="cs-CZ" dirty="0"/>
              <a:t>Hostiny</a:t>
            </a:r>
          </a:p>
          <a:p>
            <a:r>
              <a:rPr lang="cs-CZ" dirty="0"/>
              <a:t>Mytologické scény</a:t>
            </a:r>
          </a:p>
          <a:p>
            <a:r>
              <a:rPr lang="cs-CZ" dirty="0"/>
              <a:t>Božstva a jejich symboly</a:t>
            </a:r>
          </a:p>
          <a:p>
            <a:r>
              <a:rPr lang="cs-CZ" dirty="0"/>
              <a:t>Méně často: geometrické motivy</a:t>
            </a:r>
          </a:p>
          <a:p>
            <a:r>
              <a:rPr lang="cs-CZ" dirty="0"/>
              <a:t>Poprvé: nápisy na pečetidlech</a:t>
            </a:r>
          </a:p>
        </p:txBody>
      </p:sp>
    </p:spTree>
    <p:extLst>
      <p:ext uri="{BB962C8B-B14F-4D97-AF65-F5344CB8AC3E}">
        <p14:creationId xmlns:p14="http://schemas.microsoft.com/office/powerpoint/2010/main" val="34495327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FC7DCA-19FA-4194-B798-5BF3F1CF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Pečetní válečky</a:t>
            </a:r>
          </a:p>
        </p:txBody>
      </p:sp>
      <p:pic>
        <p:nvPicPr>
          <p:cNvPr id="7" name="Zástupný obsah 6" descr="Obsah obrázku stůl, vsedě, hrnek, jídlo&#10;&#10;Popis byl vytvořen automaticky">
            <a:extLst>
              <a:ext uri="{FF2B5EF4-FFF2-40B4-BE49-F238E27FC236}">
                <a16:creationId xmlns:a16="http://schemas.microsoft.com/office/drawing/2014/main" id="{7ED2A2A1-75CA-4143-AF69-D591E06C7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503" y="1518879"/>
            <a:ext cx="7359588" cy="5085475"/>
          </a:xfrm>
        </p:spPr>
      </p:pic>
    </p:spTree>
    <p:extLst>
      <p:ext uri="{BB962C8B-B14F-4D97-AF65-F5344CB8AC3E}">
        <p14:creationId xmlns:p14="http://schemas.microsoft.com/office/powerpoint/2010/main" val="37917150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226233-FB89-40CC-9C57-056216E13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Pečetní válečky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AB4F996-1056-4683-902D-D20205E635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147" y="1579990"/>
            <a:ext cx="7901705" cy="4912885"/>
          </a:xfrm>
        </p:spPr>
      </p:pic>
    </p:spTree>
    <p:extLst>
      <p:ext uri="{BB962C8B-B14F-4D97-AF65-F5344CB8AC3E}">
        <p14:creationId xmlns:p14="http://schemas.microsoft.com/office/powerpoint/2010/main" val="2806070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5C271C-F5AC-40E9-83C9-FE9369838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RD písemné prameny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1E64B5-CD7D-46AD-B5B4-60E79485FC4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Převažují administrativní a hospodářské texty</a:t>
            </a:r>
          </a:p>
          <a:p>
            <a:r>
              <a:rPr lang="cs-CZ" dirty="0"/>
              <a:t>Královské nápisy (dedikační, stavební, historické), smlouvy, dopisy, odborné texty</a:t>
            </a:r>
          </a:p>
          <a:p>
            <a:r>
              <a:rPr lang="cs-CZ" dirty="0"/>
              <a:t>První doklady literární tvorby (mýty, hymny, zaklínání, mudroslovná literatura)</a:t>
            </a:r>
          </a:p>
          <a:p>
            <a:endParaRPr lang="cs-CZ" dirty="0"/>
          </a:p>
          <a:p>
            <a:r>
              <a:rPr lang="cs-CZ" dirty="0"/>
              <a:t>Především sumerské texty</a:t>
            </a:r>
          </a:p>
          <a:p>
            <a:r>
              <a:rPr lang="cs-CZ" dirty="0"/>
              <a:t>Akkadské texty – kolem r. 2500 př. n. l.</a:t>
            </a:r>
          </a:p>
          <a:p>
            <a:endParaRPr lang="cs-CZ" dirty="0"/>
          </a:p>
        </p:txBody>
      </p:sp>
      <p:pic>
        <p:nvPicPr>
          <p:cNvPr id="6" name="Zástupný obsah 5" descr="Obsah obrázku vsedě, hnědá, stůl, pohled&#10;&#10;Popis byl vytvořen automaticky">
            <a:extLst>
              <a:ext uri="{FF2B5EF4-FFF2-40B4-BE49-F238E27FC236}">
                <a16:creationId xmlns:a16="http://schemas.microsoft.com/office/drawing/2014/main" id="{853CEA98-EDF6-48C7-B6C8-1D9E6EF1BA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45" y="1825625"/>
            <a:ext cx="4479109" cy="4351338"/>
          </a:xfrm>
        </p:spPr>
      </p:pic>
    </p:spTree>
    <p:extLst>
      <p:ext uri="{BB962C8B-B14F-4D97-AF65-F5344CB8AC3E}">
        <p14:creationId xmlns:p14="http://schemas.microsoft.com/office/powerpoint/2010/main" val="4278003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4B5067-D87D-4BF6-865C-DC2BBFD10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Pečetní válečky</a:t>
            </a:r>
          </a:p>
        </p:txBody>
      </p:sp>
      <p:pic>
        <p:nvPicPr>
          <p:cNvPr id="5" name="Zástupný obsah 4" descr="Obsah obrázku fotka, malé, vsedě, stůl&#10;&#10;Popis byl vytvořen automaticky">
            <a:extLst>
              <a:ext uri="{FF2B5EF4-FFF2-40B4-BE49-F238E27FC236}">
                <a16:creationId xmlns:a16="http://schemas.microsoft.com/office/drawing/2014/main" id="{69C30855-27EA-4EAB-821D-5E4B0442C9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060" y="1711108"/>
            <a:ext cx="9105307" cy="4485506"/>
          </a:xfrm>
        </p:spPr>
      </p:pic>
    </p:spTree>
    <p:extLst>
      <p:ext uri="{BB962C8B-B14F-4D97-AF65-F5344CB8AC3E}">
        <p14:creationId xmlns:p14="http://schemas.microsoft.com/office/powerpoint/2010/main" val="5005496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C53410B-58E9-413F-A80E-2B4FB691B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Keramika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8828830-9AE3-4EA8-ADF0-9449407BF9F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Začátek RD – malovaná keramika</a:t>
            </a:r>
          </a:p>
          <a:p>
            <a:r>
              <a:rPr lang="cs-CZ" dirty="0"/>
              <a:t>„Šarlatová keramika“ (dolní tok </a:t>
            </a:r>
            <a:r>
              <a:rPr lang="cs-CZ" dirty="0" err="1"/>
              <a:t>Dijály</a:t>
            </a:r>
            <a:r>
              <a:rPr lang="cs-CZ" dirty="0"/>
              <a:t>, Džabal </a:t>
            </a:r>
            <a:r>
              <a:rPr lang="cs-CZ" dirty="0" err="1"/>
              <a:t>Hamrín</a:t>
            </a:r>
            <a:r>
              <a:rPr lang="cs-CZ" dirty="0"/>
              <a:t>) – geometrické, figurální motivy (černá, červená na světlém podkladě)</a:t>
            </a:r>
          </a:p>
          <a:p>
            <a:r>
              <a:rPr lang="cs-CZ" dirty="0"/>
              <a:t>Později – převládá nezdobená keramika</a:t>
            </a:r>
          </a:p>
        </p:txBody>
      </p:sp>
      <p:pic>
        <p:nvPicPr>
          <p:cNvPr id="10" name="Zástupný obsah 9" descr="Obsah obrázku sklenice, vsedě&#10;&#10;Popis byl vytvořen automaticky">
            <a:extLst>
              <a:ext uri="{FF2B5EF4-FFF2-40B4-BE49-F238E27FC236}">
                <a16:creationId xmlns:a16="http://schemas.microsoft.com/office/drawing/2014/main" id="{1B8CC41A-DBFE-42EE-BD07-0DF7878773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205" y="1825625"/>
            <a:ext cx="4648436" cy="4656225"/>
          </a:xfrm>
        </p:spPr>
      </p:pic>
    </p:spTree>
    <p:extLst>
      <p:ext uri="{BB962C8B-B14F-4D97-AF65-F5344CB8AC3E}">
        <p14:creationId xmlns:p14="http://schemas.microsoft.com/office/powerpoint/2010/main" val="27673185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43F592-C435-4034-8F7A-31D9F0E7D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Architektura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E9D227-94FB-4202-A87D-B74D0C16D54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Materiál: cihly sušené na slunci</a:t>
            </a:r>
          </a:p>
          <a:p>
            <a:r>
              <a:rPr lang="cs-CZ" dirty="0"/>
              <a:t>Specifický tvar: plankonvexní cihly (typické pro RD)</a:t>
            </a:r>
          </a:p>
          <a:p>
            <a:r>
              <a:rPr lang="cs-CZ" dirty="0"/>
              <a:t>Cihly: paláce, chrámy, obytné, hospodářské budovy, hradby</a:t>
            </a:r>
          </a:p>
          <a:p>
            <a:r>
              <a:rPr lang="cs-CZ" dirty="0"/>
              <a:t>Půdorys: centrální nádvoří</a:t>
            </a:r>
          </a:p>
        </p:txBody>
      </p:sp>
      <p:pic>
        <p:nvPicPr>
          <p:cNvPr id="6" name="Zástupný obsah 5" descr="Obsah obrázku utahovací klíč, regál, nůž&#10;&#10;Popis byl vytvořen automaticky">
            <a:extLst>
              <a:ext uri="{FF2B5EF4-FFF2-40B4-BE49-F238E27FC236}">
                <a16:creationId xmlns:a16="http://schemas.microsoft.com/office/drawing/2014/main" id="{28EEE7AA-EB92-40E2-BC5F-133451B331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166" y="2850333"/>
            <a:ext cx="5574631" cy="1927500"/>
          </a:xfrm>
        </p:spPr>
      </p:pic>
    </p:spTree>
    <p:extLst>
      <p:ext uri="{BB962C8B-B14F-4D97-AF65-F5344CB8AC3E}">
        <p14:creationId xmlns:p14="http://schemas.microsoft.com/office/powerpoint/2010/main" val="5932391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7DEE81-FD90-4579-BBBE-5B1986DC2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Oválný chrám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69F57A-3814-49FE-B917-F9E6C3D8695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Obehnán zdí ve tvaru oválu</a:t>
            </a:r>
          </a:p>
          <a:p>
            <a:r>
              <a:rPr lang="cs-CZ" dirty="0" err="1"/>
              <a:t>Tutub</a:t>
            </a:r>
            <a:r>
              <a:rPr lang="cs-CZ" dirty="0"/>
              <a:t> (</a:t>
            </a:r>
            <a:r>
              <a:rPr lang="cs-CZ" dirty="0" err="1"/>
              <a:t>Chafádží</a:t>
            </a:r>
            <a:r>
              <a:rPr lang="cs-CZ" dirty="0"/>
              <a:t>) – povodí </a:t>
            </a:r>
            <a:r>
              <a:rPr lang="cs-CZ" dirty="0" err="1"/>
              <a:t>Dijály</a:t>
            </a:r>
            <a:r>
              <a:rPr lang="cs-CZ" dirty="0"/>
              <a:t> (100 x 70 m)</a:t>
            </a:r>
          </a:p>
          <a:p>
            <a:r>
              <a:rPr lang="cs-CZ" dirty="0" err="1"/>
              <a:t>Tell</a:t>
            </a:r>
            <a:r>
              <a:rPr lang="cs-CZ" dirty="0"/>
              <a:t> al-</a:t>
            </a:r>
            <a:r>
              <a:rPr lang="cs-CZ" dirty="0" err="1"/>
              <a:t>Ubajd</a:t>
            </a:r>
            <a:r>
              <a:rPr lang="cs-CZ" dirty="0"/>
              <a:t> </a:t>
            </a:r>
          </a:p>
          <a:p>
            <a:r>
              <a:rPr lang="cs-CZ" dirty="0" err="1"/>
              <a:t>Lagaš</a:t>
            </a:r>
            <a:endParaRPr lang="cs-CZ" dirty="0"/>
          </a:p>
          <a:p>
            <a:endParaRPr lang="cs-CZ" dirty="0"/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DF490740-04E7-40D9-88D5-1FF9E1DBB2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406" y="1825625"/>
            <a:ext cx="5485004" cy="3968318"/>
          </a:xfrm>
        </p:spPr>
      </p:pic>
    </p:spTree>
    <p:extLst>
      <p:ext uri="{BB962C8B-B14F-4D97-AF65-F5344CB8AC3E}">
        <p14:creationId xmlns:p14="http://schemas.microsoft.com/office/powerpoint/2010/main" val="7009947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5A5E44-9928-4526-B63B-869ED2794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Pohřbívání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210998-A6BF-41A9-8A31-0C34FB07DA6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Relativně mnoho dokladů</a:t>
            </a:r>
          </a:p>
          <a:p>
            <a:r>
              <a:rPr lang="cs-CZ" dirty="0"/>
              <a:t>Pohřby – v obytné zástavbě, na oddělených pohřebištích</a:t>
            </a:r>
          </a:p>
          <a:p>
            <a:r>
              <a:rPr lang="cs-CZ" dirty="0"/>
              <a:t>Většinou – prosté jámy v zemi, ojediněle – hrobky z cihel a kamene</a:t>
            </a:r>
          </a:p>
          <a:p>
            <a:r>
              <a:rPr lang="cs-CZ" dirty="0"/>
              <a:t>Výrazné rozdíly v množství a kvalitě milodarů (sociální stratifikace)</a:t>
            </a:r>
          </a:p>
          <a:p>
            <a:r>
              <a:rPr lang="cs-CZ" dirty="0"/>
              <a:t>Pohřebiště: </a:t>
            </a:r>
            <a:r>
              <a:rPr lang="cs-CZ" dirty="0" err="1"/>
              <a:t>Kiš</a:t>
            </a:r>
            <a:r>
              <a:rPr lang="cs-CZ" dirty="0"/>
              <a:t>, </a:t>
            </a:r>
            <a:r>
              <a:rPr lang="cs-CZ" dirty="0" err="1"/>
              <a:t>Tutub</a:t>
            </a:r>
            <a:r>
              <a:rPr lang="cs-CZ" dirty="0"/>
              <a:t>, Ninive, Ur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8E80A6CD-069F-42F1-8430-0EBDCA559C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403" y="1711213"/>
            <a:ext cx="4226216" cy="4580162"/>
          </a:xfrm>
        </p:spPr>
      </p:pic>
    </p:spTree>
    <p:extLst>
      <p:ext uri="{BB962C8B-B14F-4D97-AF65-F5344CB8AC3E}">
        <p14:creationId xmlns:p14="http://schemas.microsoft.com/office/powerpoint/2010/main" val="2979155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54E279-C6B8-40C0-8DC3-9067B592E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Královský hřbitov v Uru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5B9391-79BD-45B7-BEB0-A1FAA413F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Britské vykopávky: Leonard </a:t>
            </a:r>
            <a:r>
              <a:rPr lang="cs-CZ" dirty="0" err="1"/>
              <a:t>Woolley</a:t>
            </a:r>
            <a:r>
              <a:rPr lang="cs-CZ" dirty="0"/>
              <a:t> (1927–1929)</a:t>
            </a:r>
          </a:p>
          <a:p>
            <a:r>
              <a:rPr lang="cs-CZ" dirty="0"/>
              <a:t>Počátky: </a:t>
            </a:r>
            <a:r>
              <a:rPr lang="cs-CZ" dirty="0" err="1"/>
              <a:t>obejdské</a:t>
            </a:r>
            <a:r>
              <a:rPr lang="cs-CZ" dirty="0"/>
              <a:t>, </a:t>
            </a:r>
            <a:r>
              <a:rPr lang="cs-CZ" dirty="0" err="1"/>
              <a:t>džemdet-nasrské</a:t>
            </a:r>
            <a:r>
              <a:rPr lang="cs-CZ" dirty="0"/>
              <a:t> období</a:t>
            </a:r>
          </a:p>
          <a:p>
            <a:r>
              <a:rPr lang="cs-CZ" dirty="0"/>
              <a:t>Nejvíce dokladů – RD</a:t>
            </a:r>
          </a:p>
          <a:p>
            <a:r>
              <a:rPr lang="cs-CZ" dirty="0"/>
              <a:t>Většina – prosté </a:t>
            </a:r>
            <a:r>
              <a:rPr lang="cs-CZ" dirty="0" err="1"/>
              <a:t>inhumace</a:t>
            </a:r>
            <a:r>
              <a:rPr lang="cs-CZ" dirty="0"/>
              <a:t> (žádná nebo skromná pohřební výbava)</a:t>
            </a:r>
          </a:p>
          <a:p>
            <a:r>
              <a:rPr lang="cs-CZ" dirty="0"/>
              <a:t>16 hrobek (klenuté pohřební komory z cihel a kamene)</a:t>
            </a:r>
          </a:p>
          <a:p>
            <a:r>
              <a:rPr lang="cs-CZ" dirty="0"/>
              <a:t>Bohatá výbava – zlato, stříbro, </a:t>
            </a:r>
            <a:r>
              <a:rPr lang="cs-CZ" dirty="0" err="1"/>
              <a:t>lapis</a:t>
            </a:r>
            <a:r>
              <a:rPr lang="cs-CZ" dirty="0"/>
              <a:t> lazuli</a:t>
            </a:r>
          </a:p>
          <a:p>
            <a:r>
              <a:rPr lang="cs-CZ" dirty="0"/>
              <a:t>Snad – členové královské rodiny (</a:t>
            </a:r>
            <a:r>
              <a:rPr lang="cs-CZ" dirty="0" err="1"/>
              <a:t>Meskalamdug</a:t>
            </a:r>
            <a:r>
              <a:rPr lang="cs-CZ" dirty="0"/>
              <a:t>, </a:t>
            </a:r>
            <a:r>
              <a:rPr lang="cs-CZ" dirty="0" err="1"/>
              <a:t>Akalamdug</a:t>
            </a:r>
            <a:r>
              <a:rPr lang="cs-CZ" dirty="0"/>
              <a:t>, Pú-</a:t>
            </a:r>
            <a:r>
              <a:rPr lang="cs-CZ" dirty="0" err="1"/>
              <a:t>abi</a:t>
            </a:r>
            <a:r>
              <a:rPr lang="cs-CZ" dirty="0"/>
              <a:t>)</a:t>
            </a:r>
          </a:p>
          <a:p>
            <a:r>
              <a:rPr lang="cs-CZ" dirty="0"/>
              <a:t>Více pohřbených těl (až 74 koster) – obětiny? (není to však doloženo)</a:t>
            </a:r>
          </a:p>
        </p:txBody>
      </p:sp>
    </p:spTree>
    <p:extLst>
      <p:ext uri="{BB962C8B-B14F-4D97-AF65-F5344CB8AC3E}">
        <p14:creationId xmlns:p14="http://schemas.microsoft.com/office/powerpoint/2010/main" val="39130263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848F0B-E100-4808-B1CA-33D2CF55F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Královský hřbitov v Uru</a:t>
            </a:r>
          </a:p>
        </p:txBody>
      </p:sp>
      <p:pic>
        <p:nvPicPr>
          <p:cNvPr id="5" name="Zástupný obsah 4" descr="Obsah obrázku exteriér, příroda, údolí, skála&#10;&#10;Popis byl vytvořen automaticky">
            <a:extLst>
              <a:ext uri="{FF2B5EF4-FFF2-40B4-BE49-F238E27FC236}">
                <a16:creationId xmlns:a16="http://schemas.microsoft.com/office/drawing/2014/main" id="{E184355C-62EB-4AA6-8EEB-C5BB617A11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39" y="1825625"/>
            <a:ext cx="5647722" cy="4019589"/>
          </a:xfrm>
        </p:spPr>
      </p:pic>
      <p:pic>
        <p:nvPicPr>
          <p:cNvPr id="8" name="Zástupný obsah 7" descr="Obsah obrázku osoba, muž, oblek, vázanka&#10;&#10;Popis byl vytvořen automaticky">
            <a:extLst>
              <a:ext uri="{FF2B5EF4-FFF2-40B4-BE49-F238E27FC236}">
                <a16:creationId xmlns:a16="http://schemas.microsoft.com/office/drawing/2014/main" id="{0BCEA2F6-F147-4B54-BC10-0D25FFF9FF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335" y="1825625"/>
            <a:ext cx="3181915" cy="4351338"/>
          </a:xfrm>
        </p:spPr>
      </p:pic>
    </p:spTree>
    <p:extLst>
      <p:ext uri="{BB962C8B-B14F-4D97-AF65-F5344CB8AC3E}">
        <p14:creationId xmlns:p14="http://schemas.microsoft.com/office/powerpoint/2010/main" val="39785742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8BACA4-32EF-4078-B6EC-D48356998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Královský hřbitov v Uru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D8C7521D-74B9-4E2E-AF48-94427D87FB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807" y="1525402"/>
            <a:ext cx="7294385" cy="4967473"/>
          </a:xfrm>
        </p:spPr>
      </p:pic>
    </p:spTree>
    <p:extLst>
      <p:ext uri="{BB962C8B-B14F-4D97-AF65-F5344CB8AC3E}">
        <p14:creationId xmlns:p14="http://schemas.microsoft.com/office/powerpoint/2010/main" val="11090289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887592-D14D-4553-AF47-D5A9E08C1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Královský hřbitov v Uru</a:t>
            </a:r>
          </a:p>
        </p:txBody>
      </p:sp>
      <p:pic>
        <p:nvPicPr>
          <p:cNvPr id="5" name="Zástupný obsah 4" descr="Obsah obrázku exteriér, fotka, tráva, skupina&#10;&#10;Popis byl vytvořen automaticky">
            <a:extLst>
              <a:ext uri="{FF2B5EF4-FFF2-40B4-BE49-F238E27FC236}">
                <a16:creationId xmlns:a16="http://schemas.microsoft.com/office/drawing/2014/main" id="{4BF7343B-1AE0-4D78-BD03-D8965E78C0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95" y="1532744"/>
            <a:ext cx="7750205" cy="4960131"/>
          </a:xfrm>
        </p:spPr>
      </p:pic>
    </p:spTree>
    <p:extLst>
      <p:ext uri="{BB962C8B-B14F-4D97-AF65-F5344CB8AC3E}">
        <p14:creationId xmlns:p14="http://schemas.microsoft.com/office/powerpoint/2010/main" val="2736658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D2BA38-B171-4F08-A7AA-4A5398CE1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Naleziště písemných pramenů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FBCE3F-0311-4D9C-B9ED-168B28E89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Šuruppak</a:t>
            </a:r>
            <a:r>
              <a:rPr lang="cs-CZ" dirty="0"/>
              <a:t> (Fára): administrativní a hospodářské texty</a:t>
            </a:r>
          </a:p>
          <a:p>
            <a:endParaRPr lang="cs-CZ" dirty="0"/>
          </a:p>
          <a:p>
            <a:r>
              <a:rPr lang="cs-CZ" dirty="0"/>
              <a:t>Abú </a:t>
            </a:r>
            <a:r>
              <a:rPr lang="cs-CZ" dirty="0" err="1"/>
              <a:t>Salábích</a:t>
            </a:r>
            <a:r>
              <a:rPr lang="cs-CZ" dirty="0"/>
              <a:t> (snad </a:t>
            </a:r>
            <a:r>
              <a:rPr lang="cs-CZ" dirty="0" err="1"/>
              <a:t>Ereš</a:t>
            </a:r>
            <a:r>
              <a:rPr lang="cs-CZ" dirty="0"/>
              <a:t>, </a:t>
            </a:r>
            <a:r>
              <a:rPr lang="cs-CZ" dirty="0" err="1"/>
              <a:t>Keš</a:t>
            </a:r>
            <a:r>
              <a:rPr lang="cs-CZ" dirty="0"/>
              <a:t>?) u </a:t>
            </a:r>
            <a:r>
              <a:rPr lang="cs-CZ" dirty="0" err="1"/>
              <a:t>Nippuru</a:t>
            </a:r>
            <a:r>
              <a:rPr lang="cs-CZ" dirty="0"/>
              <a:t>; patrně chrám </a:t>
            </a:r>
            <a:r>
              <a:rPr lang="cs-CZ" dirty="0" err="1"/>
              <a:t>Nisaby</a:t>
            </a:r>
            <a:r>
              <a:rPr lang="cs-CZ" dirty="0"/>
              <a:t>: administrativní a hospodářské texty + soubor literárních a náboženských textů</a:t>
            </a:r>
          </a:p>
          <a:p>
            <a:endParaRPr lang="cs-CZ" dirty="0"/>
          </a:p>
          <a:p>
            <a:r>
              <a:rPr lang="cs-CZ" dirty="0" err="1"/>
              <a:t>Lagaš</a:t>
            </a:r>
            <a:r>
              <a:rPr lang="cs-CZ" dirty="0"/>
              <a:t> (al-</a:t>
            </a:r>
            <a:r>
              <a:rPr lang="cs-CZ" dirty="0" err="1"/>
              <a:t>Hibá</a:t>
            </a:r>
            <a:r>
              <a:rPr lang="cs-CZ" dirty="0"/>
              <a:t>) + </a:t>
            </a:r>
            <a:r>
              <a:rPr lang="cs-CZ" dirty="0" err="1"/>
              <a:t>Girsu</a:t>
            </a:r>
            <a:r>
              <a:rPr lang="cs-CZ" dirty="0"/>
              <a:t> (</a:t>
            </a:r>
            <a:r>
              <a:rPr lang="cs-CZ" dirty="0" err="1"/>
              <a:t>Tello</a:t>
            </a:r>
            <a:r>
              <a:rPr lang="cs-CZ" dirty="0"/>
              <a:t>): královské nápisy, administrativní a hospodářské texty</a:t>
            </a:r>
          </a:p>
        </p:txBody>
      </p:sp>
    </p:spTree>
    <p:extLst>
      <p:ext uri="{BB962C8B-B14F-4D97-AF65-F5344CB8AC3E}">
        <p14:creationId xmlns:p14="http://schemas.microsoft.com/office/powerpoint/2010/main" val="935888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F16CD4-D62D-4F26-8FBE-6C9C116EA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Pozdější prameny: Sumerský seznam králů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F01FC1-D1FB-4418-B702-E55692E2F8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03916"/>
            <a:ext cx="6263936" cy="5035057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Rukopisy – po r. 2000 př. n. l.</a:t>
            </a:r>
          </a:p>
          <a:p>
            <a:r>
              <a:rPr lang="cs-CZ" dirty="0"/>
              <a:t>Předpotopní města (</a:t>
            </a:r>
            <a:r>
              <a:rPr lang="cs-CZ" dirty="0" err="1"/>
              <a:t>Eridu</a:t>
            </a:r>
            <a:r>
              <a:rPr lang="cs-CZ" dirty="0"/>
              <a:t>, </a:t>
            </a:r>
            <a:r>
              <a:rPr lang="cs-CZ" dirty="0" err="1"/>
              <a:t>Bad-tibira</a:t>
            </a:r>
            <a:r>
              <a:rPr lang="cs-CZ" dirty="0"/>
              <a:t>, </a:t>
            </a:r>
            <a:r>
              <a:rPr lang="cs-CZ" dirty="0" err="1"/>
              <a:t>Larak</a:t>
            </a:r>
            <a:r>
              <a:rPr lang="cs-CZ" dirty="0"/>
              <a:t>, </a:t>
            </a:r>
            <a:r>
              <a:rPr lang="cs-CZ" dirty="0" err="1"/>
              <a:t>Sippar</a:t>
            </a:r>
            <a:r>
              <a:rPr lang="cs-CZ" dirty="0"/>
              <a:t>, </a:t>
            </a:r>
            <a:r>
              <a:rPr lang="cs-CZ" dirty="0" err="1"/>
              <a:t>Šuruppak</a:t>
            </a:r>
            <a:r>
              <a:rPr lang="cs-CZ" dirty="0"/>
              <a:t>): 8 králů, 241 200 let</a:t>
            </a:r>
          </a:p>
          <a:p>
            <a:r>
              <a:rPr lang="cs-CZ" dirty="0"/>
              <a:t>Po potopě – další města</a:t>
            </a:r>
          </a:p>
          <a:p>
            <a:r>
              <a:rPr lang="cs-CZ" dirty="0"/>
              <a:t>Uvádí historické i nedoložené krále (Gilgameš z </a:t>
            </a:r>
            <a:r>
              <a:rPr lang="cs-CZ" dirty="0" err="1"/>
              <a:t>Uruku</a:t>
            </a:r>
            <a:r>
              <a:rPr lang="cs-CZ" dirty="0"/>
              <a:t>; 126 let)</a:t>
            </a:r>
          </a:p>
          <a:p>
            <a:r>
              <a:rPr lang="cs-CZ" dirty="0"/>
              <a:t>Nedostatky:</a:t>
            </a:r>
          </a:p>
          <a:p>
            <a:pPr lvl="1"/>
            <a:r>
              <a:rPr lang="cs-CZ" dirty="0"/>
              <a:t>nespolehlivé časové údaje</a:t>
            </a:r>
          </a:p>
          <a:p>
            <a:pPr lvl="1"/>
            <a:r>
              <a:rPr lang="cs-CZ" dirty="0"/>
              <a:t>zjednodušení politické situace (centralisace)</a:t>
            </a:r>
          </a:p>
          <a:p>
            <a:pPr lvl="1"/>
            <a:r>
              <a:rPr lang="cs-CZ" dirty="0"/>
              <a:t>vynechání některých států (např. </a:t>
            </a:r>
            <a:r>
              <a:rPr lang="cs-CZ" dirty="0" err="1"/>
              <a:t>Lagaš</a:t>
            </a:r>
            <a:r>
              <a:rPr lang="cs-CZ" dirty="0"/>
              <a:t> – </a:t>
            </a:r>
            <a:r>
              <a:rPr lang="cs-CZ" dirty="0" err="1"/>
              <a:t>Girsu</a:t>
            </a:r>
            <a:r>
              <a:rPr lang="cs-CZ" dirty="0"/>
              <a:t>, </a:t>
            </a:r>
            <a:r>
              <a:rPr lang="cs-CZ" dirty="0" err="1"/>
              <a:t>Umma</a:t>
            </a:r>
            <a:r>
              <a:rPr lang="cs-CZ" dirty="0"/>
              <a:t>)</a:t>
            </a:r>
          </a:p>
          <a:p>
            <a:r>
              <a:rPr lang="cs-CZ" dirty="0"/>
              <a:t>Prosecký, Jiří, </a:t>
            </a:r>
            <a:r>
              <a:rPr lang="cs-CZ" i="1" dirty="0"/>
              <a:t>Když království sestoupilo z nebes</a:t>
            </a:r>
            <a:r>
              <a:rPr lang="cs-CZ" dirty="0"/>
              <a:t>. Praha: Academia, 2015, 65–79.</a:t>
            </a:r>
          </a:p>
          <a:p>
            <a:endParaRPr lang="cs-CZ" dirty="0"/>
          </a:p>
        </p:txBody>
      </p:sp>
      <p:pic>
        <p:nvPicPr>
          <p:cNvPr id="6" name="Zástupný obsah 5" descr="Obsah obrázku vsedě, cihla, láhev, kámen&#10;&#10;Popis byl vytvořen automaticky">
            <a:extLst>
              <a:ext uri="{FF2B5EF4-FFF2-40B4-BE49-F238E27FC236}">
                <a16:creationId xmlns:a16="http://schemas.microsoft.com/office/drawing/2014/main" id="{2B20161A-FAD2-47BD-A96A-F3366E74EB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853" y="1603917"/>
            <a:ext cx="3781887" cy="5035057"/>
          </a:xfrm>
        </p:spPr>
      </p:pic>
    </p:spTree>
    <p:extLst>
      <p:ext uri="{BB962C8B-B14F-4D97-AF65-F5344CB8AC3E}">
        <p14:creationId xmlns:p14="http://schemas.microsoft.com/office/powerpoint/2010/main" val="3017860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D28A4D-7F19-43A3-82A2-BA1522536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Pozdější prameny: epické skladby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F09964-D517-4EA9-8EEE-0D2C46C51B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832176"/>
          </a:xfrm>
        </p:spPr>
        <p:txBody>
          <a:bodyPr>
            <a:normAutofit/>
          </a:bodyPr>
          <a:lstStyle/>
          <a:p>
            <a:r>
              <a:rPr lang="cs-CZ" dirty="0"/>
              <a:t>Sumerské skladby o Gilgamešovi (20.–17. stol. př. n. l.)</a:t>
            </a:r>
          </a:p>
          <a:p>
            <a:pPr lvl="1"/>
            <a:r>
              <a:rPr lang="cs-CZ" dirty="0"/>
              <a:t>Gilgameš a </a:t>
            </a:r>
            <a:r>
              <a:rPr lang="cs-CZ" dirty="0" err="1"/>
              <a:t>Agga</a:t>
            </a:r>
            <a:r>
              <a:rPr lang="cs-CZ" dirty="0"/>
              <a:t> (král </a:t>
            </a:r>
            <a:r>
              <a:rPr lang="cs-CZ" dirty="0" err="1"/>
              <a:t>Kiše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G. a </a:t>
            </a:r>
            <a:r>
              <a:rPr lang="cs-CZ" dirty="0" err="1"/>
              <a:t>Chuwawa</a:t>
            </a:r>
            <a:endParaRPr lang="cs-CZ" dirty="0"/>
          </a:p>
          <a:p>
            <a:pPr lvl="1"/>
            <a:r>
              <a:rPr lang="cs-CZ" dirty="0"/>
              <a:t>G. a nebeský býk</a:t>
            </a:r>
          </a:p>
          <a:p>
            <a:pPr lvl="1"/>
            <a:r>
              <a:rPr lang="cs-CZ" dirty="0"/>
              <a:t>G., </a:t>
            </a:r>
            <a:r>
              <a:rPr lang="cs-CZ" dirty="0" err="1"/>
              <a:t>Enkidu</a:t>
            </a:r>
            <a:r>
              <a:rPr lang="cs-CZ" dirty="0"/>
              <a:t> a podsvětí</a:t>
            </a:r>
          </a:p>
          <a:p>
            <a:pPr lvl="1"/>
            <a:r>
              <a:rPr lang="cs-CZ" dirty="0" err="1"/>
              <a:t>Gilgamešova</a:t>
            </a:r>
            <a:r>
              <a:rPr lang="cs-CZ" dirty="0"/>
              <a:t> smrt</a:t>
            </a:r>
          </a:p>
          <a:p>
            <a:r>
              <a:rPr lang="cs-CZ" dirty="0"/>
              <a:t>Prosecký, Jiří a Marek Rychtařík, </a:t>
            </a:r>
            <a:r>
              <a:rPr lang="cs-CZ" i="1" dirty="0"/>
              <a:t>Epos o Gilgamešovi</a:t>
            </a:r>
            <a:r>
              <a:rPr lang="cs-CZ" dirty="0"/>
              <a:t>, 2. vyd., Praha: Lidové noviny, 2018, str. 283–352.</a:t>
            </a:r>
          </a:p>
        </p:txBody>
      </p:sp>
      <p:pic>
        <p:nvPicPr>
          <p:cNvPr id="6" name="Zástupný obsah 5" descr="Obsah obrázku socha, budova, osoba, stojící&#10;&#10;Popis byl vytvořen automaticky">
            <a:extLst>
              <a:ext uri="{FF2B5EF4-FFF2-40B4-BE49-F238E27FC236}">
                <a16:creationId xmlns:a16="http://schemas.microsoft.com/office/drawing/2014/main" id="{F31FC9C8-102D-4EEE-BAB4-77E47D32F8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797" y="1660698"/>
            <a:ext cx="3018406" cy="4832177"/>
          </a:xfrm>
        </p:spPr>
      </p:pic>
    </p:spTree>
    <p:extLst>
      <p:ext uri="{BB962C8B-B14F-4D97-AF65-F5344CB8AC3E}">
        <p14:creationId xmlns:p14="http://schemas.microsoft.com/office/powerpoint/2010/main" val="3220421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517BBC-B8DD-46D1-92D5-AF8F95E1D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Politické dějiny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42C2B8-C9C6-40C3-94FD-53D1958D27F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Babylonie – desítky městských států</a:t>
            </a:r>
          </a:p>
          <a:p>
            <a:r>
              <a:rPr lang="cs-CZ" dirty="0"/>
              <a:t>Městský stát = palác (král) + chrám (božstvo)</a:t>
            </a:r>
          </a:p>
          <a:p>
            <a:r>
              <a:rPr lang="cs-CZ" dirty="0"/>
              <a:t>Intensivní kontakty mezi státy – války, spolupráce</a:t>
            </a:r>
          </a:p>
          <a:p>
            <a:r>
              <a:rPr lang="cs-CZ" dirty="0"/>
              <a:t>Hierarchická struktura (náboženské středisko – </a:t>
            </a:r>
            <a:r>
              <a:rPr lang="cs-CZ" dirty="0" err="1"/>
              <a:t>Nippur</a:t>
            </a:r>
            <a:r>
              <a:rPr lang="cs-CZ" dirty="0"/>
              <a:t>; chrám boha </a:t>
            </a:r>
            <a:r>
              <a:rPr lang="cs-CZ" dirty="0" err="1"/>
              <a:t>Enlila</a:t>
            </a:r>
            <a:r>
              <a:rPr lang="cs-CZ" dirty="0"/>
              <a:t>)</a:t>
            </a:r>
          </a:p>
        </p:txBody>
      </p:sp>
      <p:pic>
        <p:nvPicPr>
          <p:cNvPr id="6" name="Zástupný obsah 5" descr="Obsah obrázku dort, chléb, vsedě, hnědá&#10;&#10;Popis byl vytvořen automaticky">
            <a:extLst>
              <a:ext uri="{FF2B5EF4-FFF2-40B4-BE49-F238E27FC236}">
                <a16:creationId xmlns:a16="http://schemas.microsoft.com/office/drawing/2014/main" id="{4E682BB5-E6A5-491F-8FC7-3396AE1BF8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938" y="1944210"/>
            <a:ext cx="4920862" cy="4344359"/>
          </a:xfrm>
        </p:spPr>
      </p:pic>
    </p:spTree>
    <p:extLst>
      <p:ext uri="{BB962C8B-B14F-4D97-AF65-F5344CB8AC3E}">
        <p14:creationId xmlns:p14="http://schemas.microsoft.com/office/powerpoint/2010/main" val="156153930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2476</TotalTime>
  <Words>1590</Words>
  <Application>Microsoft Office PowerPoint</Application>
  <PresentationFormat>Širokoúhlá obrazovka</PresentationFormat>
  <Paragraphs>219</Paragraphs>
  <Slides>58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62" baseType="lpstr">
      <vt:lpstr>Arial</vt:lpstr>
      <vt:lpstr>Calibri</vt:lpstr>
      <vt:lpstr>Calibri Light</vt:lpstr>
      <vt:lpstr>Motiv Office</vt:lpstr>
      <vt:lpstr>Raně dynastické období (3000–2334 př. n. l.)</vt:lpstr>
      <vt:lpstr>Prameny</vt:lpstr>
      <vt:lpstr>Vývoj písma</vt:lpstr>
      <vt:lpstr>Vývoj písma ve 4.–1. tis. př. n. l.</vt:lpstr>
      <vt:lpstr>RD písemné prameny</vt:lpstr>
      <vt:lpstr>Naleziště písemných pramenů</vt:lpstr>
      <vt:lpstr>Pozdější prameny: Sumerský seznam králů</vt:lpstr>
      <vt:lpstr>Pozdější prameny: epické skladby</vt:lpstr>
      <vt:lpstr>Politické dějiny</vt:lpstr>
      <vt:lpstr>Významné státy: Uruk</vt:lpstr>
      <vt:lpstr>Významné státy: Ur</vt:lpstr>
      <vt:lpstr>Významné státy: Kiš</vt:lpstr>
      <vt:lpstr>Mesalim, král Kiše (26. stol. př. n. l.)</vt:lpstr>
      <vt:lpstr>Významné státy: Lagaš – Girsu</vt:lpstr>
      <vt:lpstr>Panovníci Lagaše – Girsu</vt:lpstr>
      <vt:lpstr>Ur-Nanše (2520 př. n. l.)</vt:lpstr>
      <vt:lpstr>Eanatum (2450 př. n. l.)</vt:lpstr>
      <vt:lpstr>Supí stéla</vt:lpstr>
      <vt:lpstr>Prezentace aplikace PowerPoint</vt:lpstr>
      <vt:lpstr>Prezentace aplikace PowerPoint</vt:lpstr>
      <vt:lpstr>Prezentace aplikace PowerPoint</vt:lpstr>
      <vt:lpstr>Prezentace aplikace PowerPoint</vt:lpstr>
      <vt:lpstr>Eanatum – další války</vt:lpstr>
      <vt:lpstr>Enanatum I.</vt:lpstr>
      <vt:lpstr>Enmetena (2420 př. n. l.)</vt:lpstr>
      <vt:lpstr>Uru-inim-gina (2351–2342 př. n. l.)</vt:lpstr>
      <vt:lpstr>Mapa městských států</vt:lpstr>
      <vt:lpstr>Materiální kultura: kovy</vt:lpstr>
      <vt:lpstr>Materiální kultura: kovy</vt:lpstr>
      <vt:lpstr>Materiální kultura: kovy</vt:lpstr>
      <vt:lpstr>Materiální kultura: kovy</vt:lpstr>
      <vt:lpstr>Materiální kultura: kámen</vt:lpstr>
      <vt:lpstr>Kamenné nádoby</vt:lpstr>
      <vt:lpstr>Kamenné nádoby</vt:lpstr>
      <vt:lpstr>Kamenné sošky</vt:lpstr>
      <vt:lpstr>Kamenné sošky</vt:lpstr>
      <vt:lpstr>Kamenné sošky</vt:lpstr>
      <vt:lpstr>Kamenné mosaiky</vt:lpstr>
      <vt:lpstr>Královská standarta</vt:lpstr>
      <vt:lpstr>Královská standarta: „válečná strana“</vt:lpstr>
      <vt:lpstr>Královská standarta: „válečná strana“</vt:lpstr>
      <vt:lpstr>Královská standarta: „mírová strana“</vt:lpstr>
      <vt:lpstr>Královská standarta: „mírová strana“</vt:lpstr>
      <vt:lpstr>Královská standarta: boční stěny</vt:lpstr>
      <vt:lpstr>Kamenné plakety</vt:lpstr>
      <vt:lpstr>Kamenné plakety</vt:lpstr>
      <vt:lpstr>Pečetní válečky</vt:lpstr>
      <vt:lpstr>Pečetní válečky</vt:lpstr>
      <vt:lpstr>Pečetní válečky</vt:lpstr>
      <vt:lpstr>Pečetní válečky</vt:lpstr>
      <vt:lpstr>Keramika</vt:lpstr>
      <vt:lpstr>Architektura</vt:lpstr>
      <vt:lpstr>Oválný chrám</vt:lpstr>
      <vt:lpstr>Pohřbívání</vt:lpstr>
      <vt:lpstr>Královský hřbitov v Uru</vt:lpstr>
      <vt:lpstr>Královský hřbitov v Uru</vt:lpstr>
      <vt:lpstr>Královský hřbitov v Uru</vt:lpstr>
      <vt:lpstr>Královský hřbitov v Uru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Raně dynastické období (3000–2334 př. n. l.)</dc:title>
  <dc:creator>Lukáš Pecha</dc:creator>
  <cp:lastModifiedBy>Lukáš Pecha</cp:lastModifiedBy>
  <cp:revision>72</cp:revision>
  <dcterms:created xsi:type="dcterms:W3CDTF">2020-11-12T11:53:15Z</dcterms:created>
  <dcterms:modified xsi:type="dcterms:W3CDTF">2020-11-30T22:19:38Z</dcterms:modified>
</cp:coreProperties>
</file>