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68" r:id="rId15"/>
    <p:sldId id="272" r:id="rId16"/>
    <p:sldId id="273" r:id="rId17"/>
    <p:sldId id="269" r:id="rId18"/>
    <p:sldId id="271" r:id="rId19"/>
    <p:sldId id="274" r:id="rId20"/>
    <p:sldId id="275" r:id="rId21"/>
    <p:sldId id="276" r:id="rId22"/>
    <p:sldId id="277" r:id="rId23"/>
    <p:sldId id="278" r:id="rId24"/>
    <p:sldId id="279" r:id="rId25"/>
    <p:sldId id="286" r:id="rId26"/>
    <p:sldId id="280" r:id="rId27"/>
    <p:sldId id="287" r:id="rId28"/>
    <p:sldId id="290" r:id="rId29"/>
    <p:sldId id="281" r:id="rId30"/>
    <p:sldId id="288" r:id="rId31"/>
    <p:sldId id="289" r:id="rId32"/>
    <p:sldId id="292" r:id="rId33"/>
    <p:sldId id="282" r:id="rId34"/>
    <p:sldId id="283" r:id="rId35"/>
    <p:sldId id="291" r:id="rId36"/>
    <p:sldId id="284" r:id="rId37"/>
    <p:sldId id="285" r:id="rId3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45143E-F1D1-49F9-A1CC-45DC952ED8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26C0F07-9C18-413B-A090-E71F231A0C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099E256-EC54-4F6A-BDC3-C4B008870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101CB-0FE8-4286-8FDF-B5662E4A1420}" type="datetimeFigureOut">
              <a:rPr lang="cs-CZ" smtClean="0"/>
              <a:t>04.03.2021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078AC7E-D98A-433B-8884-E9D50F76B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5DED4E7-8C4E-4D50-8BBE-C6413C6A2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53D12-D834-47D6-A3B7-EE175FA42B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2342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8E2A50-4A29-4DD0-A96F-93EB45BEF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6869D24-700E-43C9-962B-F277B8E9D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B5A95F5-7181-4BFA-A0BC-EEE345448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101CB-0FE8-4286-8FDF-B5662E4A1420}" type="datetimeFigureOut">
              <a:rPr lang="cs-CZ" smtClean="0"/>
              <a:t>04.03.2021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F635471-F0EC-480E-B8E4-A40395A9B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3AD655-ECB1-4003-B053-B4CF9DCD0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53D12-D834-47D6-A3B7-EE175FA42B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3104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38F06DB-C8B9-47E2-8480-7B32AA27EB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B48497D-D34D-42D5-97CB-6E69409A82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B11CB65-8060-4C77-9CD4-90B8DF12A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101CB-0FE8-4286-8FDF-B5662E4A1420}" type="datetimeFigureOut">
              <a:rPr lang="cs-CZ" smtClean="0"/>
              <a:t>04.03.2021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4081DA1-9618-47A2-A962-65D84C82C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BFEF962-1197-40CC-AB2E-5D8DF5654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53D12-D834-47D6-A3B7-EE175FA42B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3022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FF5358-C934-47AE-B644-9D7844E92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5C01D30-06B9-43D2-B096-5702DB04E4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BCE9FE3-62CE-4FAC-9553-FBB946358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101CB-0FE8-4286-8FDF-B5662E4A1420}" type="datetimeFigureOut">
              <a:rPr lang="cs-CZ" smtClean="0"/>
              <a:t>04.03.2021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B98CC87-2870-4987-88DB-4C44363F7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B7014CF-C97C-46A4-BB96-45F91FC88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53D12-D834-47D6-A3B7-EE175FA42B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0373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9F996D-25EE-4630-B084-38367103A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F4FB668-89EB-4A6A-A69D-4DF302DBA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D432D40-3E25-45EB-87FF-843D4B5B3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101CB-0FE8-4286-8FDF-B5662E4A1420}" type="datetimeFigureOut">
              <a:rPr lang="cs-CZ" smtClean="0"/>
              <a:t>04.03.2021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77940D6-E38E-4B7D-99C8-686E4B499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1882928-0F36-4CF3-A790-483CA5958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53D12-D834-47D6-A3B7-EE175FA42B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1330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24926D-131A-471F-9CDC-E44469289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9DB747-502E-41E1-9A0E-8935F63349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3473408-8738-4ED8-998D-CE5250DF13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7CA55B1-B91B-4492-9BFE-72571A196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101CB-0FE8-4286-8FDF-B5662E4A1420}" type="datetimeFigureOut">
              <a:rPr lang="cs-CZ" smtClean="0"/>
              <a:t>04.03.2021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3FCEECC-23DF-4980-AC80-8258B4525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228A357-AF02-4AA0-BDF0-19ED94B11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53D12-D834-47D6-A3B7-EE175FA42B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7000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9DD85A-CA9B-43CE-B80B-686BD052B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03329FD-B7D4-49CE-B43E-68832BB552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8FB73B0-FA1B-46F1-8D83-A8FD289761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EF7B46F-40E8-4DC0-A752-886AD0556F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CC022B3-9831-4812-A873-D140FE3784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45988A9-E8EB-40A6-A35E-506AEFFEB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101CB-0FE8-4286-8FDF-B5662E4A1420}" type="datetimeFigureOut">
              <a:rPr lang="cs-CZ" smtClean="0"/>
              <a:t>04.03.2021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B4450C6-361E-44BB-AE1D-938F1EB5A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C4B96B1-4D4E-426D-AAF3-E023E04A6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53D12-D834-47D6-A3B7-EE175FA42B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8406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B0134D-1711-488B-AEEC-48D5BC780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8E54516-24C7-44C7-8353-40E48AC1D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101CB-0FE8-4286-8FDF-B5662E4A1420}" type="datetimeFigureOut">
              <a:rPr lang="cs-CZ" smtClean="0"/>
              <a:t>04.03.2021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37A08B6-42D2-41B0-AA42-C1C0BB737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4251661-3182-483F-A532-9CDE67C1B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53D12-D834-47D6-A3B7-EE175FA42B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2398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E3EF071-2794-4638-B0E7-5B7FCFDF9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101CB-0FE8-4286-8FDF-B5662E4A1420}" type="datetimeFigureOut">
              <a:rPr lang="cs-CZ" smtClean="0"/>
              <a:t>04.03.2021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4E1B18C-13F9-4163-AA4F-1D490C310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6B6CD9D-D5AE-464F-82B8-D95B265CA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53D12-D834-47D6-A3B7-EE175FA42B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9542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DECEA9-0160-4E09-8C10-1805D93F2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6BE290-3E44-46E3-A326-DC62ADD50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428F60B-1E30-44BF-8755-9AA8947ADC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63D374A-F29B-4082-BE6F-4B25833BF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101CB-0FE8-4286-8FDF-B5662E4A1420}" type="datetimeFigureOut">
              <a:rPr lang="cs-CZ" smtClean="0"/>
              <a:t>04.03.2021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A920874-5264-412D-AE93-871149DAE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F9A6BA0-98DF-4C5B-AFF0-C1970FCA0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53D12-D834-47D6-A3B7-EE175FA42B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0502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88ECEB-A234-4CF7-9C3E-872AD5838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3237D1A-959D-4194-81C3-D4D040A530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84B346D-4678-49EC-BC24-6DA69AD1FB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D637809-47DE-41BB-A934-ABEA2ECBE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101CB-0FE8-4286-8FDF-B5662E4A1420}" type="datetimeFigureOut">
              <a:rPr lang="cs-CZ" smtClean="0"/>
              <a:t>04.03.2021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BA39EC3-5CEC-494E-AA10-54D134DA0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32ADF0C-90AD-4356-8E6A-40464F730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53D12-D834-47D6-A3B7-EE175FA42B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613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CA0BFC4-2F2B-40E0-8E00-4E80492D7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CC2B088-4AA4-43FE-B532-7A0A2D7C56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DEEAD9F-8951-47D7-A05C-2CE39A0ADA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101CB-0FE8-4286-8FDF-B5662E4A1420}" type="datetimeFigureOut">
              <a:rPr lang="cs-CZ" smtClean="0"/>
              <a:t>04.03.2021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5DC2E3F-2C08-4E42-BAA4-3B2FEB7CA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9233561-03B2-4E76-B3D3-1FDE0B8D0B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53D12-D834-47D6-A3B7-EE175FA42B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2045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fi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fi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fi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fi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fi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fi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36A4F6-5D7C-434D-A2A7-11DF6FDFFD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Starobabylonské období </a:t>
            </a:r>
            <a:br>
              <a:rPr lang="cs-CZ" b="1" dirty="0"/>
            </a:br>
            <a:r>
              <a:rPr lang="cs-CZ" b="1" dirty="0"/>
              <a:t>(2003–1595 př. n. l.)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B1C694C-F71E-487D-8AE5-2DAF327DF4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0545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8798ED-BD2A-4DB0-B01F-9854BAEA4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Larsa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814DB5-C5BE-416D-AAE6-5291F380F29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err="1"/>
              <a:t>Rím-Sín</a:t>
            </a:r>
            <a:r>
              <a:rPr lang="cs-CZ" dirty="0"/>
              <a:t> I. (1822–1763)</a:t>
            </a:r>
          </a:p>
          <a:p>
            <a:r>
              <a:rPr lang="cs-CZ" dirty="0"/>
              <a:t>dobytí </a:t>
            </a:r>
            <a:r>
              <a:rPr lang="cs-CZ" dirty="0" err="1"/>
              <a:t>Uruku</a:t>
            </a:r>
            <a:r>
              <a:rPr lang="cs-CZ" dirty="0"/>
              <a:t> (RS 20 = 1803)</a:t>
            </a:r>
          </a:p>
          <a:p>
            <a:r>
              <a:rPr lang="cs-CZ" dirty="0"/>
              <a:t>dobytí </a:t>
            </a:r>
            <a:r>
              <a:rPr lang="cs-CZ" dirty="0" err="1"/>
              <a:t>Isinu</a:t>
            </a:r>
            <a:r>
              <a:rPr lang="cs-CZ" dirty="0"/>
              <a:t> (RS 30 = 1793)</a:t>
            </a:r>
          </a:p>
          <a:p>
            <a:r>
              <a:rPr lang="cs-CZ" dirty="0"/>
              <a:t>datování: od dobytí </a:t>
            </a:r>
            <a:r>
              <a:rPr lang="cs-CZ" dirty="0" err="1"/>
              <a:t>Isinu</a:t>
            </a:r>
            <a:endParaRPr lang="cs-CZ" dirty="0"/>
          </a:p>
          <a:p>
            <a:r>
              <a:rPr lang="cs-CZ" dirty="0"/>
              <a:t>→ ovládnutí většiny střední a jižní Babylonie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Zástupný obsah 5" descr="Obsah obrázku stavební materiál, kámen&#10;&#10;Popis byl vytvořen automaticky">
            <a:extLst>
              <a:ext uri="{FF2B5EF4-FFF2-40B4-BE49-F238E27FC236}">
                <a16:creationId xmlns:a16="http://schemas.microsoft.com/office/drawing/2014/main" id="{7F75AEEE-D9C8-4B64-8814-B8D84C028D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503" y="1825625"/>
            <a:ext cx="3818993" cy="4351338"/>
          </a:xfrm>
        </p:spPr>
      </p:pic>
    </p:spTree>
    <p:extLst>
      <p:ext uri="{BB962C8B-B14F-4D97-AF65-F5344CB8AC3E}">
        <p14:creationId xmlns:p14="http://schemas.microsoft.com/office/powerpoint/2010/main" val="2334020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ECC4F4-3F9A-444F-9777-5A256F476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Střední Babylonie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83114C-ADD3-4434-A3CB-B83F2095297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žádná významná dynastie (vliv </a:t>
            </a:r>
            <a:r>
              <a:rPr lang="cs-CZ" dirty="0" err="1"/>
              <a:t>Isinu</a:t>
            </a:r>
            <a:r>
              <a:rPr lang="cs-CZ" dirty="0"/>
              <a:t>, Larsy, Babylonu)</a:t>
            </a:r>
          </a:p>
          <a:p>
            <a:r>
              <a:rPr lang="cs-CZ" dirty="0" err="1"/>
              <a:t>Nippur</a:t>
            </a:r>
            <a:r>
              <a:rPr lang="cs-CZ" dirty="0"/>
              <a:t>, Marad, </a:t>
            </a:r>
            <a:r>
              <a:rPr lang="cs-CZ" dirty="0" err="1"/>
              <a:t>Kazallu</a:t>
            </a:r>
            <a:r>
              <a:rPr lang="cs-CZ" dirty="0"/>
              <a:t>, </a:t>
            </a:r>
            <a:r>
              <a:rPr lang="cs-CZ" dirty="0" err="1"/>
              <a:t>Kisurra</a:t>
            </a:r>
            <a:r>
              <a:rPr lang="cs-CZ" dirty="0"/>
              <a:t> – lokální vladaři</a:t>
            </a:r>
          </a:p>
          <a:p>
            <a:r>
              <a:rPr lang="cs-CZ" dirty="0" err="1"/>
              <a:t>Nippur</a:t>
            </a:r>
            <a:r>
              <a:rPr lang="cs-CZ" dirty="0"/>
              <a:t> – kultovní centrum</a:t>
            </a:r>
          </a:p>
          <a:p>
            <a:endParaRPr lang="cs-CZ" dirty="0"/>
          </a:p>
        </p:txBody>
      </p:sp>
      <p:pic>
        <p:nvPicPr>
          <p:cNvPr id="6" name="Zástupný obsah 5" descr="Obsah obrázku obloha, příroda, exteriér, hora&#10;&#10;Popis byl vytvořen automaticky">
            <a:extLst>
              <a:ext uri="{FF2B5EF4-FFF2-40B4-BE49-F238E27FC236}">
                <a16:creationId xmlns:a16="http://schemas.microsoft.com/office/drawing/2014/main" id="{3831F2E7-7C0A-4592-9B91-E02C738FBC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509" y="2060187"/>
            <a:ext cx="5181600" cy="3456086"/>
          </a:xfrm>
        </p:spPr>
      </p:pic>
    </p:spTree>
    <p:extLst>
      <p:ext uri="{BB962C8B-B14F-4D97-AF65-F5344CB8AC3E}">
        <p14:creationId xmlns:p14="http://schemas.microsoft.com/office/powerpoint/2010/main" val="1826597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F3BB1E-08B6-4707-86E6-D80F70727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Východní Babylonie: </a:t>
            </a:r>
            <a:r>
              <a:rPr lang="cs-CZ" b="1" dirty="0" err="1"/>
              <a:t>Ešnunna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D45547-F16B-4BA4-A1D1-140CF8C5BE3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země </a:t>
            </a:r>
            <a:r>
              <a:rPr lang="cs-CZ" dirty="0" err="1"/>
              <a:t>Warúm</a:t>
            </a:r>
            <a:r>
              <a:rPr lang="cs-CZ" dirty="0"/>
              <a:t> (dolní </a:t>
            </a:r>
            <a:r>
              <a:rPr lang="cs-CZ" dirty="0" err="1"/>
              <a:t>Dijála</a:t>
            </a:r>
            <a:r>
              <a:rPr lang="cs-CZ" dirty="0"/>
              <a:t>)</a:t>
            </a:r>
          </a:p>
          <a:p>
            <a:r>
              <a:rPr lang="cs-CZ" dirty="0"/>
              <a:t>lokální bůh </a:t>
            </a:r>
            <a:r>
              <a:rPr lang="cs-CZ" dirty="0" err="1"/>
              <a:t>Tišpak</a:t>
            </a:r>
            <a:endParaRPr lang="cs-CZ" dirty="0"/>
          </a:p>
          <a:p>
            <a:r>
              <a:rPr lang="cs-CZ" dirty="0" err="1"/>
              <a:t>Šú-ilíja</a:t>
            </a:r>
            <a:r>
              <a:rPr lang="cs-CZ" dirty="0"/>
              <a:t> (2020): „král“, „</a:t>
            </a:r>
            <a:r>
              <a:rPr lang="cs-CZ" dirty="0" err="1"/>
              <a:t>Tišpakův</a:t>
            </a:r>
            <a:r>
              <a:rPr lang="cs-CZ" dirty="0"/>
              <a:t> syn“</a:t>
            </a:r>
          </a:p>
          <a:p>
            <a:r>
              <a:rPr lang="cs-CZ" dirty="0"/>
              <a:t>pozdější panovníci – nepoužívali královský titul</a:t>
            </a:r>
          </a:p>
          <a:p>
            <a:r>
              <a:rPr lang="cs-CZ" dirty="0" err="1"/>
              <a:t>Ipiq-Adad</a:t>
            </a:r>
            <a:r>
              <a:rPr lang="cs-CZ" dirty="0"/>
              <a:t> II. (1850–1810): „král veškerenstva“, možná deifikace</a:t>
            </a:r>
          </a:p>
          <a:p>
            <a:r>
              <a:rPr lang="cs-CZ" dirty="0"/>
              <a:t>ovládl dolní </a:t>
            </a:r>
            <a:r>
              <a:rPr lang="cs-CZ" dirty="0" err="1"/>
              <a:t>Dijálu</a:t>
            </a:r>
            <a:r>
              <a:rPr lang="cs-CZ" dirty="0"/>
              <a:t> (</a:t>
            </a:r>
            <a:r>
              <a:rPr lang="cs-CZ" dirty="0" err="1"/>
              <a:t>Nérebtum</a:t>
            </a:r>
            <a:r>
              <a:rPr lang="cs-CZ" dirty="0"/>
              <a:t>, </a:t>
            </a:r>
            <a:r>
              <a:rPr lang="cs-CZ" dirty="0" err="1"/>
              <a:t>Tutub</a:t>
            </a:r>
            <a:r>
              <a:rPr lang="cs-CZ" dirty="0"/>
              <a:t>, </a:t>
            </a:r>
            <a:r>
              <a:rPr lang="cs-CZ" dirty="0" err="1"/>
              <a:t>Šaduppúm</a:t>
            </a:r>
            <a:r>
              <a:rPr lang="cs-CZ" dirty="0"/>
              <a:t>)</a:t>
            </a:r>
          </a:p>
          <a:p>
            <a:r>
              <a:rPr lang="cs-CZ" dirty="0"/>
              <a:t>horní </a:t>
            </a:r>
            <a:r>
              <a:rPr lang="cs-CZ" dirty="0" err="1"/>
              <a:t>Dijála</a:t>
            </a:r>
            <a:r>
              <a:rPr lang="cs-CZ" dirty="0"/>
              <a:t> → válka s </a:t>
            </a:r>
            <a:r>
              <a:rPr lang="cs-CZ" dirty="0" err="1"/>
              <a:t>Elamem</a:t>
            </a:r>
            <a:endParaRPr lang="cs-CZ" dirty="0"/>
          </a:p>
          <a:p>
            <a:r>
              <a:rPr lang="cs-CZ" dirty="0"/>
              <a:t>S </a:t>
            </a:r>
            <a:r>
              <a:rPr lang="cs-CZ" dirty="0" err="1"/>
              <a:t>Mesopotamie</a:t>
            </a:r>
            <a:r>
              <a:rPr lang="cs-CZ" dirty="0"/>
              <a:t> (</a:t>
            </a:r>
            <a:r>
              <a:rPr lang="cs-CZ" dirty="0" err="1"/>
              <a:t>Arrapcha</a:t>
            </a:r>
            <a:r>
              <a:rPr lang="cs-CZ" dirty="0"/>
              <a:t>, </a:t>
            </a:r>
            <a:r>
              <a:rPr lang="cs-CZ" dirty="0" err="1"/>
              <a:t>Gasur</a:t>
            </a:r>
            <a:r>
              <a:rPr lang="cs-CZ" dirty="0"/>
              <a:t>)</a:t>
            </a:r>
          </a:p>
          <a:p>
            <a:r>
              <a:rPr lang="cs-CZ" dirty="0"/>
              <a:t>střední Eufrat</a:t>
            </a:r>
          </a:p>
        </p:txBody>
      </p:sp>
      <p:pic>
        <p:nvPicPr>
          <p:cNvPr id="6" name="Zástupný obsah 5" descr="Obsah obrázku interiér&#10;&#10;Popis byl vytvořen automaticky">
            <a:extLst>
              <a:ext uri="{FF2B5EF4-FFF2-40B4-BE49-F238E27FC236}">
                <a16:creationId xmlns:a16="http://schemas.microsoft.com/office/drawing/2014/main" id="{B05083EF-7AA1-4BEA-BBE0-7DCB6FE0EA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283" y="1690688"/>
            <a:ext cx="2960093" cy="4351338"/>
          </a:xfrm>
        </p:spPr>
      </p:pic>
    </p:spTree>
    <p:extLst>
      <p:ext uri="{BB962C8B-B14F-4D97-AF65-F5344CB8AC3E}">
        <p14:creationId xmlns:p14="http://schemas.microsoft.com/office/powerpoint/2010/main" val="1979498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FE1549-0564-4C9C-8996-CDAEE7A44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Východní Babylonie: </a:t>
            </a:r>
            <a:r>
              <a:rPr lang="cs-CZ" b="1" dirty="0" err="1"/>
              <a:t>Ešnunna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217BE4-326C-42C9-A730-EE3FAB7BBF6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err="1"/>
              <a:t>Narám-Sín</a:t>
            </a:r>
            <a:r>
              <a:rPr lang="cs-CZ" dirty="0"/>
              <a:t> (1810–1800): ovládl horní tok </a:t>
            </a:r>
            <a:r>
              <a:rPr lang="cs-CZ" dirty="0" err="1"/>
              <a:t>Chábúru</a:t>
            </a:r>
            <a:r>
              <a:rPr lang="cs-CZ" dirty="0"/>
              <a:t> (SV Sýrie)</a:t>
            </a:r>
          </a:p>
          <a:p>
            <a:r>
              <a:rPr lang="cs-CZ" dirty="0" err="1"/>
              <a:t>Dáduša</a:t>
            </a:r>
            <a:r>
              <a:rPr lang="cs-CZ" dirty="0"/>
              <a:t> (1800–1780): uzavřel smlouvu se </a:t>
            </a:r>
            <a:r>
              <a:rPr lang="cs-CZ" dirty="0" err="1"/>
              <a:t>Šamší-Adadem</a:t>
            </a:r>
            <a:r>
              <a:rPr lang="cs-CZ" dirty="0"/>
              <a:t> I. (Asýrie)</a:t>
            </a:r>
          </a:p>
          <a:p>
            <a:r>
              <a:rPr lang="cs-CZ" dirty="0"/>
              <a:t>zákoník (akkadština)</a:t>
            </a:r>
          </a:p>
          <a:p>
            <a:r>
              <a:rPr lang="cs-CZ" dirty="0" err="1"/>
              <a:t>Ibál</a:t>
            </a:r>
            <a:r>
              <a:rPr lang="cs-CZ" dirty="0"/>
              <a:t>-pí-El II. (1779–1765): </a:t>
            </a:r>
          </a:p>
          <a:p>
            <a:pPr lvl="1"/>
            <a:r>
              <a:rPr lang="cs-CZ" dirty="0"/>
              <a:t>válka s Asýrií (</a:t>
            </a:r>
            <a:r>
              <a:rPr lang="cs-CZ" dirty="0" err="1"/>
              <a:t>Išme-Dagan</a:t>
            </a:r>
            <a:r>
              <a:rPr lang="cs-CZ" dirty="0"/>
              <a:t>), přechodně ovládl </a:t>
            </a:r>
            <a:r>
              <a:rPr lang="cs-CZ" dirty="0" err="1"/>
              <a:t>Ekallátum</a:t>
            </a:r>
            <a:endParaRPr lang="cs-CZ" dirty="0"/>
          </a:p>
          <a:p>
            <a:pPr lvl="1"/>
            <a:r>
              <a:rPr lang="cs-CZ" dirty="0"/>
              <a:t>válka s Mari, smlouva</a:t>
            </a:r>
          </a:p>
          <a:p>
            <a:pPr lvl="1"/>
            <a:r>
              <a:rPr lang="cs-CZ" dirty="0"/>
              <a:t>poražen </a:t>
            </a:r>
            <a:r>
              <a:rPr lang="cs-CZ" dirty="0" err="1"/>
              <a:t>Elamem</a:t>
            </a:r>
            <a:r>
              <a:rPr lang="cs-CZ" dirty="0"/>
              <a:t> + Mari (</a:t>
            </a:r>
            <a:r>
              <a:rPr lang="cs-CZ" dirty="0" err="1"/>
              <a:t>Zimrí</a:t>
            </a:r>
            <a:r>
              <a:rPr lang="cs-CZ" dirty="0"/>
              <a:t>-Lim), Babylon (</a:t>
            </a:r>
            <a:r>
              <a:rPr lang="cs-CZ" dirty="0" err="1"/>
              <a:t>Chammu</a:t>
            </a:r>
            <a:r>
              <a:rPr lang="cs-CZ" dirty="0"/>
              <a:t>-rabi)</a:t>
            </a:r>
          </a:p>
          <a:p>
            <a:endParaRPr lang="cs-CZ" dirty="0"/>
          </a:p>
        </p:txBody>
      </p:sp>
      <p:pic>
        <p:nvPicPr>
          <p:cNvPr id="6" name="Zástupný obsah 5" descr="Obsah obrázku text, kámen, stavební materiál&#10;&#10;Popis byl vytvořen automaticky">
            <a:extLst>
              <a:ext uri="{FF2B5EF4-FFF2-40B4-BE49-F238E27FC236}">
                <a16:creationId xmlns:a16="http://schemas.microsoft.com/office/drawing/2014/main" id="{991B2990-2A1E-498E-9C8F-DF79478083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741" y="1825625"/>
            <a:ext cx="2904518" cy="4351338"/>
          </a:xfrm>
        </p:spPr>
      </p:pic>
    </p:spTree>
    <p:extLst>
      <p:ext uri="{BB962C8B-B14F-4D97-AF65-F5344CB8AC3E}">
        <p14:creationId xmlns:p14="http://schemas.microsoft.com/office/powerpoint/2010/main" val="3321686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3094E2-E4F0-4503-8AF0-ABB2234EF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Západní Babylonie: Mari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D19A18-6BDC-4983-820A-7707A3D651A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součást akkadského státu (</a:t>
            </a:r>
            <a:r>
              <a:rPr lang="cs-CZ" dirty="0" err="1"/>
              <a:t>Sargon</a:t>
            </a:r>
            <a:r>
              <a:rPr lang="cs-CZ" dirty="0"/>
              <a:t>; místodržitel: </a:t>
            </a:r>
            <a:r>
              <a:rPr lang="cs-CZ" i="1" dirty="0" err="1"/>
              <a:t>šakkanakkum</a:t>
            </a:r>
            <a:r>
              <a:rPr lang="cs-CZ" dirty="0"/>
              <a:t>)</a:t>
            </a:r>
          </a:p>
          <a:p>
            <a:r>
              <a:rPr lang="cs-CZ" dirty="0"/>
              <a:t>nezávislost (snad </a:t>
            </a:r>
            <a:r>
              <a:rPr lang="cs-CZ" dirty="0" err="1"/>
              <a:t>Maništušu</a:t>
            </a:r>
            <a:r>
              <a:rPr lang="cs-CZ" dirty="0"/>
              <a:t>)</a:t>
            </a:r>
          </a:p>
          <a:p>
            <a:r>
              <a:rPr lang="cs-CZ" dirty="0"/>
              <a:t>lokální dynastie (titul </a:t>
            </a:r>
            <a:r>
              <a:rPr lang="cs-CZ" i="1" dirty="0" err="1"/>
              <a:t>šakkanakkum</a:t>
            </a:r>
            <a:r>
              <a:rPr lang="cs-CZ" dirty="0"/>
              <a:t>) – málo dokladů; vládla asi do r. 2000</a:t>
            </a:r>
          </a:p>
          <a:p>
            <a:r>
              <a:rPr lang="cs-CZ" dirty="0" err="1"/>
              <a:t>amorejská</a:t>
            </a:r>
            <a:r>
              <a:rPr lang="cs-CZ" dirty="0"/>
              <a:t> dynastie – od konce 19. stol. (severní kmeny = </a:t>
            </a:r>
            <a:r>
              <a:rPr lang="cs-CZ" dirty="0" err="1"/>
              <a:t>Sim´alité</a:t>
            </a:r>
            <a:r>
              <a:rPr lang="cs-CZ" dirty="0"/>
              <a:t> x jižní </a:t>
            </a:r>
            <a:r>
              <a:rPr lang="cs-CZ" dirty="0" err="1"/>
              <a:t>Jaminité</a:t>
            </a:r>
            <a:r>
              <a:rPr lang="cs-CZ" dirty="0"/>
              <a:t>)</a:t>
            </a:r>
          </a:p>
          <a:p>
            <a:endParaRPr lang="cs-CZ" dirty="0"/>
          </a:p>
        </p:txBody>
      </p:sp>
      <p:pic>
        <p:nvPicPr>
          <p:cNvPr id="10" name="Zástupný obsah 9" descr="Obsah obrázku interiér, plavidlo, socha, sklenice&#10;&#10;Popis byl vytvořen automaticky">
            <a:extLst>
              <a:ext uri="{FF2B5EF4-FFF2-40B4-BE49-F238E27FC236}">
                <a16:creationId xmlns:a16="http://schemas.microsoft.com/office/drawing/2014/main" id="{38B3BD94-A867-43B2-80AA-2D118155EB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9" y="1837942"/>
            <a:ext cx="2851952" cy="4292188"/>
          </a:xfrm>
        </p:spPr>
      </p:pic>
    </p:spTree>
    <p:extLst>
      <p:ext uri="{BB962C8B-B14F-4D97-AF65-F5344CB8AC3E}">
        <p14:creationId xmlns:p14="http://schemas.microsoft.com/office/powerpoint/2010/main" val="3763320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E5A356-66ED-4C9D-9F92-EC798FD22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Západní Babylonie: Mari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BE3397-EB77-46BD-96FC-7FFD81CC07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728099" cy="4351338"/>
          </a:xfrm>
        </p:spPr>
        <p:txBody>
          <a:bodyPr/>
          <a:lstStyle/>
          <a:p>
            <a:r>
              <a:rPr lang="cs-CZ" dirty="0" err="1"/>
              <a:t>Jachdun</a:t>
            </a:r>
            <a:r>
              <a:rPr lang="cs-CZ" dirty="0"/>
              <a:t>-Lim (1810–1794)</a:t>
            </a:r>
          </a:p>
          <a:p>
            <a:pPr lvl="1"/>
            <a:r>
              <a:rPr lang="cs-CZ" dirty="0"/>
              <a:t>ovládal střední Eufrat (</a:t>
            </a:r>
            <a:r>
              <a:rPr lang="cs-CZ" dirty="0" err="1"/>
              <a:t>Terqa</a:t>
            </a:r>
            <a:r>
              <a:rPr lang="cs-CZ" dirty="0"/>
              <a:t>, </a:t>
            </a:r>
            <a:r>
              <a:rPr lang="cs-CZ" dirty="0" err="1"/>
              <a:t>Tuttul</a:t>
            </a:r>
            <a:r>
              <a:rPr lang="cs-CZ" dirty="0"/>
              <a:t>) až k soutoku s </a:t>
            </a:r>
            <a:r>
              <a:rPr lang="cs-CZ" dirty="0" err="1"/>
              <a:t>Balíchem</a:t>
            </a:r>
            <a:endParaRPr lang="cs-CZ" dirty="0"/>
          </a:p>
          <a:p>
            <a:pPr lvl="1"/>
            <a:r>
              <a:rPr lang="cs-CZ" dirty="0"/>
              <a:t>spojenectví s </a:t>
            </a:r>
            <a:r>
              <a:rPr lang="cs-CZ" dirty="0" err="1"/>
              <a:t>Jamchadem</a:t>
            </a:r>
            <a:r>
              <a:rPr lang="cs-CZ" dirty="0"/>
              <a:t> (SZ Sýrie; hl. město: </a:t>
            </a:r>
            <a:r>
              <a:rPr lang="cs-CZ" dirty="0" err="1"/>
              <a:t>Chalab</a:t>
            </a:r>
            <a:r>
              <a:rPr lang="cs-CZ" dirty="0"/>
              <a:t> = </a:t>
            </a:r>
            <a:r>
              <a:rPr lang="cs-CZ" dirty="0" err="1"/>
              <a:t>Aleppo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svržen, snad i zavražděn – jeho syn Sumu-</a:t>
            </a:r>
            <a:r>
              <a:rPr lang="cs-CZ" dirty="0" err="1"/>
              <a:t>Jamam</a:t>
            </a:r>
            <a:r>
              <a:rPr lang="cs-CZ" dirty="0"/>
              <a:t> (1793–1792)</a:t>
            </a:r>
          </a:p>
          <a:p>
            <a:pPr lvl="1"/>
            <a:r>
              <a:rPr lang="cs-CZ" dirty="0"/>
              <a:t>asyrská nadvláda (</a:t>
            </a:r>
            <a:r>
              <a:rPr lang="cs-CZ" dirty="0" err="1"/>
              <a:t>Jasmach-Adad</a:t>
            </a:r>
            <a:r>
              <a:rPr lang="cs-CZ" dirty="0"/>
              <a:t>, syn </a:t>
            </a:r>
            <a:r>
              <a:rPr lang="cs-CZ" dirty="0" err="1"/>
              <a:t>Šamší-Adada</a:t>
            </a:r>
            <a:r>
              <a:rPr lang="cs-CZ" dirty="0"/>
              <a:t> I.) do r. 1775</a:t>
            </a:r>
          </a:p>
        </p:txBody>
      </p:sp>
      <p:pic>
        <p:nvPicPr>
          <p:cNvPr id="6" name="Zástupný obsah 5" descr="Obsah obrázku obloha, exteriér, stavební materiál, budova&#10;&#10;Popis byl vytvořen automaticky">
            <a:extLst>
              <a:ext uri="{FF2B5EF4-FFF2-40B4-BE49-F238E27FC236}">
                <a16:creationId xmlns:a16="http://schemas.microsoft.com/office/drawing/2014/main" id="{941F84E7-8D1B-46ED-8D2E-941EB26EC5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487" y="1825625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595345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8C32B8-4094-4F7A-B675-B6BADEA71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Západní Babylonie: Mari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781B29-2B14-4190-A10F-67678B8A982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err="1"/>
              <a:t>Zimrí</a:t>
            </a:r>
            <a:r>
              <a:rPr lang="cs-CZ" dirty="0"/>
              <a:t>-Lim (1774–1760): byl příbuzný </a:t>
            </a:r>
            <a:r>
              <a:rPr lang="cs-CZ" dirty="0" err="1"/>
              <a:t>Jachdun</a:t>
            </a:r>
            <a:r>
              <a:rPr lang="cs-CZ" dirty="0"/>
              <a:t>-Lima</a:t>
            </a:r>
          </a:p>
          <a:p>
            <a:r>
              <a:rPr lang="cs-CZ" dirty="0"/>
              <a:t>nejvíce dokladů (palácový archív)</a:t>
            </a:r>
          </a:p>
          <a:p>
            <a:r>
              <a:rPr lang="cs-CZ" dirty="0"/>
              <a:t>spojenectví s </a:t>
            </a:r>
            <a:r>
              <a:rPr lang="cs-CZ" dirty="0" err="1"/>
              <a:t>Jamchadem</a:t>
            </a:r>
            <a:r>
              <a:rPr lang="cs-CZ" dirty="0"/>
              <a:t> a s Babylonem (</a:t>
            </a:r>
            <a:r>
              <a:rPr lang="cs-CZ" dirty="0" err="1"/>
              <a:t>Chammu</a:t>
            </a:r>
            <a:r>
              <a:rPr lang="cs-CZ" dirty="0"/>
              <a:t>-rabi)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C3FFCCC9-8673-4EBC-BE13-175877686C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999" y="1825625"/>
            <a:ext cx="2394545" cy="4351338"/>
          </a:xfrm>
        </p:spPr>
      </p:pic>
    </p:spTree>
    <p:extLst>
      <p:ext uri="{BB962C8B-B14F-4D97-AF65-F5344CB8AC3E}">
        <p14:creationId xmlns:p14="http://schemas.microsoft.com/office/powerpoint/2010/main" val="3536875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94CFDF-ACC5-401B-A88A-C97E7D268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Severní Babylonie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2EB2C64-321E-45A9-AEF6-5624AFB0EB1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err="1"/>
              <a:t>Sippar</a:t>
            </a:r>
            <a:r>
              <a:rPr lang="cs-CZ" dirty="0"/>
              <a:t>: kultovní centrum (</a:t>
            </a:r>
            <a:r>
              <a:rPr lang="cs-CZ" dirty="0" err="1"/>
              <a:t>Šamaš</a:t>
            </a:r>
            <a:r>
              <a:rPr lang="cs-CZ" dirty="0"/>
              <a:t>), obchodní centrum (přístav na Eufratu)</a:t>
            </a:r>
          </a:p>
          <a:p>
            <a:r>
              <a:rPr lang="cs-CZ" dirty="0"/>
              <a:t>2 části: S.-</a:t>
            </a:r>
            <a:r>
              <a:rPr lang="cs-CZ" dirty="0" err="1"/>
              <a:t>Amnánum</a:t>
            </a:r>
            <a:r>
              <a:rPr lang="cs-CZ" dirty="0"/>
              <a:t>, S.-</a:t>
            </a:r>
            <a:r>
              <a:rPr lang="cs-CZ" dirty="0" err="1"/>
              <a:t>Jachrurum</a:t>
            </a:r>
            <a:endParaRPr lang="cs-CZ" dirty="0"/>
          </a:p>
          <a:p>
            <a:r>
              <a:rPr lang="cs-CZ" dirty="0"/>
              <a:t>lokální králové: málo informací (přísahy, datovací formule)</a:t>
            </a:r>
          </a:p>
          <a:p>
            <a:r>
              <a:rPr lang="cs-CZ" dirty="0"/>
              <a:t>další města: </a:t>
            </a:r>
            <a:r>
              <a:rPr lang="cs-CZ" dirty="0" err="1"/>
              <a:t>Kiš</a:t>
            </a:r>
            <a:r>
              <a:rPr lang="cs-CZ" dirty="0"/>
              <a:t>, </a:t>
            </a:r>
            <a:r>
              <a:rPr lang="cs-CZ" dirty="0" err="1"/>
              <a:t>Borsippa</a:t>
            </a:r>
            <a:r>
              <a:rPr lang="cs-CZ" dirty="0"/>
              <a:t>, </a:t>
            </a:r>
            <a:r>
              <a:rPr lang="cs-CZ" dirty="0" err="1"/>
              <a:t>Dilbat</a:t>
            </a:r>
            <a:r>
              <a:rPr lang="cs-CZ" dirty="0"/>
              <a:t> (málo dokladů)</a:t>
            </a:r>
          </a:p>
        </p:txBody>
      </p:sp>
      <p:pic>
        <p:nvPicPr>
          <p:cNvPr id="6" name="Zástupný obsah 5" descr="Obsah obrázku text, interiér, stavební materiál, kámen&#10;&#10;Popis byl vytvořen automaticky">
            <a:extLst>
              <a:ext uri="{FF2B5EF4-FFF2-40B4-BE49-F238E27FC236}">
                <a16:creationId xmlns:a16="http://schemas.microsoft.com/office/drawing/2014/main" id="{B9063CB1-0A49-4642-9339-AF67FE32AB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989" y="1825625"/>
            <a:ext cx="4154021" cy="4351338"/>
          </a:xfrm>
        </p:spPr>
      </p:pic>
    </p:spTree>
    <p:extLst>
      <p:ext uri="{BB962C8B-B14F-4D97-AF65-F5344CB8AC3E}">
        <p14:creationId xmlns:p14="http://schemas.microsoft.com/office/powerpoint/2010/main" val="2997282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C09799-2B04-4BFA-B3BC-DB260F2E2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Babylon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212D3B-FAC6-49BF-8355-F117A1415A6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první zmínka: akkadské období (</a:t>
            </a:r>
            <a:r>
              <a:rPr lang="cs-CZ" dirty="0" err="1"/>
              <a:t>Šar-kali-šarrí</a:t>
            </a:r>
            <a:r>
              <a:rPr lang="cs-CZ" dirty="0"/>
              <a:t>)</a:t>
            </a:r>
          </a:p>
          <a:p>
            <a:r>
              <a:rPr lang="cs-CZ" dirty="0"/>
              <a:t>Ur III: sídlo provincie</a:t>
            </a:r>
          </a:p>
          <a:p>
            <a:r>
              <a:rPr lang="cs-CZ" dirty="0"/>
              <a:t>asi 2000: nezávislost</a:t>
            </a:r>
          </a:p>
          <a:p>
            <a:r>
              <a:rPr lang="cs-CZ" dirty="0"/>
              <a:t>od r. 1894: </a:t>
            </a:r>
            <a:r>
              <a:rPr lang="cs-CZ" dirty="0" err="1"/>
              <a:t>amorejská</a:t>
            </a:r>
            <a:r>
              <a:rPr lang="cs-CZ" dirty="0"/>
              <a:t> dynastie (I. dynastie z Babylonu)</a:t>
            </a:r>
          </a:p>
          <a:p>
            <a:r>
              <a:rPr lang="cs-CZ" dirty="0"/>
              <a:t>postupně ovládli S Babylonii (</a:t>
            </a:r>
            <a:r>
              <a:rPr lang="cs-CZ" dirty="0" err="1"/>
              <a:t>Sippar</a:t>
            </a:r>
            <a:r>
              <a:rPr lang="cs-CZ" dirty="0"/>
              <a:t>, </a:t>
            </a:r>
            <a:r>
              <a:rPr lang="cs-CZ" dirty="0" err="1"/>
              <a:t>Kiš</a:t>
            </a:r>
            <a:r>
              <a:rPr lang="cs-CZ" dirty="0"/>
              <a:t>, </a:t>
            </a:r>
            <a:r>
              <a:rPr lang="cs-CZ" dirty="0" err="1"/>
              <a:t>Borsippa</a:t>
            </a:r>
            <a:r>
              <a:rPr lang="cs-CZ" dirty="0"/>
              <a:t>, </a:t>
            </a:r>
            <a:r>
              <a:rPr lang="cs-CZ" dirty="0" err="1"/>
              <a:t>Dilbat</a:t>
            </a:r>
            <a:r>
              <a:rPr lang="cs-CZ" dirty="0"/>
              <a:t>)</a:t>
            </a:r>
          </a:p>
        </p:txBody>
      </p:sp>
      <p:pic>
        <p:nvPicPr>
          <p:cNvPr id="6" name="Zástupný obsah 5" descr="Obsah obrázku text, údolí, příroda, kaňon&#10;&#10;Popis byl vytvořen automaticky">
            <a:extLst>
              <a:ext uri="{FF2B5EF4-FFF2-40B4-BE49-F238E27FC236}">
                <a16:creationId xmlns:a16="http://schemas.microsoft.com/office/drawing/2014/main" id="{ABB6BCC6-1170-453D-8A1C-B0C990914E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120" y="1825625"/>
            <a:ext cx="5181600" cy="3454400"/>
          </a:xfrm>
        </p:spPr>
      </p:pic>
    </p:spTree>
    <p:extLst>
      <p:ext uri="{BB962C8B-B14F-4D97-AF65-F5344CB8AC3E}">
        <p14:creationId xmlns:p14="http://schemas.microsoft.com/office/powerpoint/2010/main" val="1286375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91BFD3-4C59-4F06-84BE-74CAFB1A2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Babylon: raná fáze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8CAF75-17EA-48A9-9F47-9BC27AF9C8E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err="1"/>
              <a:t>Sín-muballit</a:t>
            </a:r>
            <a:r>
              <a:rPr lang="cs-CZ" dirty="0"/>
              <a:t> (1812–1793)</a:t>
            </a:r>
          </a:p>
          <a:p>
            <a:endParaRPr lang="cs-CZ" dirty="0"/>
          </a:p>
          <a:p>
            <a:pPr lvl="1"/>
            <a:r>
              <a:rPr lang="cs-CZ" dirty="0"/>
              <a:t>výboje do střední a jižní Babylonie, bez větších úspěchů (ovládá jen S Babylonii)</a:t>
            </a:r>
          </a:p>
          <a:p>
            <a:pPr lvl="1"/>
            <a:r>
              <a:rPr lang="cs-CZ" dirty="0"/>
              <a:t>války s </a:t>
            </a:r>
            <a:r>
              <a:rPr lang="cs-CZ" dirty="0" err="1"/>
              <a:t>Larsou</a:t>
            </a:r>
            <a:endParaRPr lang="cs-CZ" dirty="0"/>
          </a:p>
          <a:p>
            <a:pPr lvl="1"/>
            <a:r>
              <a:rPr lang="cs-CZ" dirty="0"/>
              <a:t>spojenectví s </a:t>
            </a:r>
            <a:r>
              <a:rPr lang="cs-CZ" dirty="0" err="1"/>
              <a:t>Urukem</a:t>
            </a:r>
            <a:endParaRPr lang="cs-CZ" dirty="0"/>
          </a:p>
        </p:txBody>
      </p:sp>
      <p:pic>
        <p:nvPicPr>
          <p:cNvPr id="6" name="Zástupný obsah 5" descr="Obsah obrázku země, obloha, exteriér, stádo&#10;&#10;Popis byl vytvořen automaticky">
            <a:extLst>
              <a:ext uri="{FF2B5EF4-FFF2-40B4-BE49-F238E27FC236}">
                <a16:creationId xmlns:a16="http://schemas.microsoft.com/office/drawing/2014/main" id="{FFD36083-1F65-4C51-A17A-AD1637A334B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243" y="2070261"/>
            <a:ext cx="5181600" cy="3400425"/>
          </a:xfrm>
        </p:spPr>
      </p:pic>
    </p:spTree>
    <p:extLst>
      <p:ext uri="{BB962C8B-B14F-4D97-AF65-F5344CB8AC3E}">
        <p14:creationId xmlns:p14="http://schemas.microsoft.com/office/powerpoint/2010/main" val="3766891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08EE4A9-6A7F-48CE-9D0A-047C46629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/>
              <a:t>Prameny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934F4B7-8FD0-4183-BFC1-23AA1F298B5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královské nápisy (stavební, dedikační, méně – historické); sumerština (dříve), akkadština (později)</a:t>
            </a:r>
          </a:p>
          <a:p>
            <a:r>
              <a:rPr lang="cs-CZ" dirty="0"/>
              <a:t>dopisy (královský archiv v Mari; kolem r. 1800)</a:t>
            </a:r>
          </a:p>
          <a:p>
            <a:r>
              <a:rPr lang="cs-CZ" dirty="0"/>
              <a:t>zákonodárné texty (</a:t>
            </a:r>
            <a:r>
              <a:rPr lang="cs-CZ" dirty="0" err="1"/>
              <a:t>Chammu</a:t>
            </a:r>
            <a:r>
              <a:rPr lang="cs-CZ" dirty="0"/>
              <a:t>-rabi)</a:t>
            </a:r>
          </a:p>
          <a:p>
            <a:r>
              <a:rPr lang="cs-CZ" dirty="0"/>
              <a:t>administrativní, hospodářské texty, smlouvy</a:t>
            </a:r>
          </a:p>
          <a:p>
            <a:r>
              <a:rPr lang="cs-CZ" dirty="0"/>
              <a:t>naleziště: </a:t>
            </a:r>
            <a:r>
              <a:rPr lang="cs-CZ" dirty="0" err="1"/>
              <a:t>Sippar</a:t>
            </a:r>
            <a:r>
              <a:rPr lang="cs-CZ" dirty="0"/>
              <a:t>, </a:t>
            </a:r>
            <a:r>
              <a:rPr lang="cs-CZ" dirty="0" err="1"/>
              <a:t>Nippur</a:t>
            </a:r>
            <a:r>
              <a:rPr lang="cs-CZ" dirty="0"/>
              <a:t>, </a:t>
            </a:r>
            <a:r>
              <a:rPr lang="cs-CZ" dirty="0" err="1"/>
              <a:t>Larsa</a:t>
            </a:r>
            <a:r>
              <a:rPr lang="cs-CZ" dirty="0"/>
              <a:t>, Ur, </a:t>
            </a:r>
            <a:r>
              <a:rPr lang="cs-CZ" dirty="0" err="1"/>
              <a:t>Uruk</a:t>
            </a:r>
            <a:endParaRPr lang="cs-CZ" dirty="0"/>
          </a:p>
          <a:p>
            <a:r>
              <a:rPr lang="cs-CZ" dirty="0"/>
              <a:t>Babylon: málo dokladů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7D025ED-536B-4AA0-9BCA-0DD7E28AE19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pozdější prameny</a:t>
            </a:r>
          </a:p>
          <a:p>
            <a:pPr lvl="1"/>
            <a:r>
              <a:rPr lang="cs-CZ" dirty="0"/>
              <a:t>kroniky (Kronika dávných králů)</a:t>
            </a:r>
          </a:p>
          <a:p>
            <a:pPr lvl="1"/>
            <a:r>
              <a:rPr lang="cs-CZ" dirty="0"/>
              <a:t>seznamy (Sumerský seznam králů, Genealogie </a:t>
            </a:r>
            <a:r>
              <a:rPr lang="cs-CZ" dirty="0" err="1"/>
              <a:t>Chammu</a:t>
            </a:r>
            <a:r>
              <a:rPr lang="cs-CZ" dirty="0"/>
              <a:t>-rabiho dynastie: konec 17. stol.)</a:t>
            </a:r>
          </a:p>
        </p:txBody>
      </p:sp>
    </p:spTree>
    <p:extLst>
      <p:ext uri="{BB962C8B-B14F-4D97-AF65-F5344CB8AC3E}">
        <p14:creationId xmlns:p14="http://schemas.microsoft.com/office/powerpoint/2010/main" val="22978391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03E5E6-6BFD-4D45-A189-434D96FA5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Chammu</a:t>
            </a:r>
            <a:r>
              <a:rPr lang="cs-CZ" b="1" dirty="0"/>
              <a:t>-rabi (1792–1750)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21D2D7-E073-4330-9F71-24C1B589ACC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prvních 30 let: mírová činnost (stavby, dedikace)</a:t>
            </a:r>
          </a:p>
          <a:p>
            <a:r>
              <a:rPr lang="cs-CZ" dirty="0"/>
              <a:t>spojenectví s Mari (</a:t>
            </a:r>
            <a:r>
              <a:rPr lang="cs-CZ" dirty="0" err="1"/>
              <a:t>Zimrí</a:t>
            </a:r>
            <a:r>
              <a:rPr lang="cs-CZ" dirty="0"/>
              <a:t>-Lim): korespondence, vojenská spolupráce</a:t>
            </a:r>
          </a:p>
          <a:p>
            <a:r>
              <a:rPr lang="cs-CZ" dirty="0"/>
              <a:t>pronikání do střední a jižní Babylonie (soupeření s </a:t>
            </a:r>
            <a:r>
              <a:rPr lang="cs-CZ" dirty="0" err="1"/>
              <a:t>Larsou</a:t>
            </a:r>
            <a:r>
              <a:rPr lang="cs-CZ" dirty="0"/>
              <a:t>), přechodné úspěchy</a:t>
            </a:r>
          </a:p>
          <a:p>
            <a:endParaRPr lang="cs-CZ" dirty="0"/>
          </a:p>
        </p:txBody>
      </p:sp>
      <p:pic>
        <p:nvPicPr>
          <p:cNvPr id="6" name="Zástupný obsah 5" descr="Obsah obrázku staré, kámen&#10;&#10;Popis byl vytvořen automaticky">
            <a:extLst>
              <a:ext uri="{FF2B5EF4-FFF2-40B4-BE49-F238E27FC236}">
                <a16:creationId xmlns:a16="http://schemas.microsoft.com/office/drawing/2014/main" id="{763BAAAA-88CC-4DF2-8FEF-A95D5FC9C7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085" y="1825625"/>
            <a:ext cx="3690758" cy="4070181"/>
          </a:xfrm>
        </p:spPr>
      </p:pic>
    </p:spTree>
    <p:extLst>
      <p:ext uri="{BB962C8B-B14F-4D97-AF65-F5344CB8AC3E}">
        <p14:creationId xmlns:p14="http://schemas.microsoft.com/office/powerpoint/2010/main" val="1905316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73C5E1-4CFE-4C21-9B15-33E3F8947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Chammu</a:t>
            </a:r>
            <a:r>
              <a:rPr lang="cs-CZ" b="1" dirty="0"/>
              <a:t>-rabiho výboje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82A3A7-F2A4-4469-AD88-F050DCE2125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err="1"/>
              <a:t>Elam</a:t>
            </a:r>
            <a:r>
              <a:rPr lang="cs-CZ" dirty="0"/>
              <a:t> (</a:t>
            </a:r>
            <a:r>
              <a:rPr lang="cs-CZ" dirty="0" err="1"/>
              <a:t>Siwe-palar-huhpak</a:t>
            </a:r>
            <a:r>
              <a:rPr lang="cs-CZ" dirty="0"/>
              <a:t>): 1765–1764 </a:t>
            </a:r>
          </a:p>
          <a:p>
            <a:pPr lvl="1"/>
            <a:r>
              <a:rPr lang="cs-CZ" dirty="0"/>
              <a:t>spojenci: Mari (</a:t>
            </a:r>
            <a:r>
              <a:rPr lang="cs-CZ" dirty="0" err="1"/>
              <a:t>Zimrí</a:t>
            </a:r>
            <a:r>
              <a:rPr lang="cs-CZ" dirty="0"/>
              <a:t>-Lim), </a:t>
            </a:r>
            <a:r>
              <a:rPr lang="cs-CZ" dirty="0" err="1"/>
              <a:t>Jamchad</a:t>
            </a:r>
            <a:r>
              <a:rPr lang="cs-CZ" dirty="0"/>
              <a:t> (</a:t>
            </a:r>
            <a:r>
              <a:rPr lang="cs-CZ" dirty="0" err="1"/>
              <a:t>Chammu</a:t>
            </a:r>
            <a:r>
              <a:rPr lang="cs-CZ" dirty="0"/>
              <a:t>-rabi), Asýrie (</a:t>
            </a:r>
            <a:r>
              <a:rPr lang="cs-CZ" dirty="0" err="1"/>
              <a:t>Išme-Dagan</a:t>
            </a:r>
            <a:r>
              <a:rPr lang="cs-CZ" dirty="0"/>
              <a:t>); proti nim </a:t>
            </a:r>
            <a:r>
              <a:rPr lang="cs-CZ" dirty="0" err="1"/>
              <a:t>Elam</a:t>
            </a:r>
            <a:r>
              <a:rPr lang="cs-CZ" dirty="0"/>
              <a:t> a </a:t>
            </a:r>
            <a:r>
              <a:rPr lang="cs-CZ" dirty="0" err="1"/>
              <a:t>Qatna</a:t>
            </a:r>
            <a:r>
              <a:rPr lang="cs-CZ" dirty="0"/>
              <a:t> (</a:t>
            </a:r>
            <a:r>
              <a:rPr lang="cs-CZ" dirty="0" err="1"/>
              <a:t>Amút</a:t>
            </a:r>
            <a:r>
              <a:rPr lang="cs-CZ" dirty="0"/>
              <a:t>-pí-El)</a:t>
            </a:r>
          </a:p>
          <a:p>
            <a:r>
              <a:rPr lang="cs-CZ" dirty="0" err="1"/>
              <a:t>Ešnunna</a:t>
            </a:r>
            <a:r>
              <a:rPr lang="cs-CZ" dirty="0"/>
              <a:t>: </a:t>
            </a:r>
            <a:r>
              <a:rPr lang="cs-CZ" dirty="0" err="1"/>
              <a:t>Sillí-Sín</a:t>
            </a:r>
            <a:r>
              <a:rPr lang="cs-CZ" dirty="0"/>
              <a:t> (1764–1762); poté připojena k Babylonu</a:t>
            </a:r>
          </a:p>
          <a:p>
            <a:r>
              <a:rPr lang="cs-CZ" dirty="0" err="1"/>
              <a:t>Larsa</a:t>
            </a:r>
            <a:r>
              <a:rPr lang="cs-CZ" dirty="0"/>
              <a:t> (</a:t>
            </a:r>
            <a:r>
              <a:rPr lang="cs-CZ" dirty="0" err="1"/>
              <a:t>Rím-Sín</a:t>
            </a:r>
            <a:r>
              <a:rPr lang="cs-CZ" dirty="0"/>
              <a:t> I.): 1763</a:t>
            </a:r>
          </a:p>
          <a:p>
            <a:pPr lvl="1"/>
            <a:r>
              <a:rPr lang="cs-CZ" dirty="0"/>
              <a:t>spojenci: Mari, </a:t>
            </a:r>
            <a:r>
              <a:rPr lang="cs-CZ" dirty="0" err="1"/>
              <a:t>Jamchad</a:t>
            </a:r>
            <a:endParaRPr lang="cs-CZ" dirty="0"/>
          </a:p>
          <a:p>
            <a:r>
              <a:rPr lang="cs-CZ" dirty="0"/>
              <a:t>Mari: 1760</a:t>
            </a:r>
          </a:p>
          <a:p>
            <a:r>
              <a:rPr lang="cs-CZ" dirty="0"/>
              <a:t>Asýrie (</a:t>
            </a:r>
            <a:r>
              <a:rPr lang="cs-CZ" dirty="0" err="1"/>
              <a:t>Aššur</a:t>
            </a:r>
            <a:r>
              <a:rPr lang="cs-CZ" dirty="0"/>
              <a:t>, Ninive, </a:t>
            </a:r>
            <a:r>
              <a:rPr lang="cs-CZ" dirty="0" err="1"/>
              <a:t>Ekallátum</a:t>
            </a:r>
            <a:r>
              <a:rPr lang="cs-CZ" dirty="0"/>
              <a:t>)</a:t>
            </a:r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FCD7A707-91D7-490F-A700-DE6AD00D0E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910" y="1889148"/>
            <a:ext cx="4369608" cy="4369608"/>
          </a:xfrm>
        </p:spPr>
      </p:pic>
    </p:spTree>
    <p:extLst>
      <p:ext uri="{BB962C8B-B14F-4D97-AF65-F5344CB8AC3E}">
        <p14:creationId xmlns:p14="http://schemas.microsoft.com/office/powerpoint/2010/main" val="38065609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D6E77E-491B-45A2-8729-346FA823B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Samsu-iluna</a:t>
            </a:r>
            <a:r>
              <a:rPr lang="cs-CZ" b="1" dirty="0"/>
              <a:t> (1749–1712)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4D6A22-C7C6-4C0C-A34A-9CAC6F22F2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024239" cy="4351338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od 8. roku vlády (1742) – války </a:t>
            </a:r>
          </a:p>
          <a:p>
            <a:pPr lvl="1"/>
            <a:r>
              <a:rPr lang="cs-CZ" dirty="0" err="1"/>
              <a:t>Kassité</a:t>
            </a:r>
            <a:r>
              <a:rPr lang="cs-CZ" dirty="0"/>
              <a:t> (Írán)</a:t>
            </a:r>
          </a:p>
          <a:p>
            <a:pPr lvl="1"/>
            <a:r>
              <a:rPr lang="cs-CZ" dirty="0" err="1"/>
              <a:t>Larsa</a:t>
            </a:r>
            <a:r>
              <a:rPr lang="cs-CZ" dirty="0"/>
              <a:t>: </a:t>
            </a:r>
            <a:r>
              <a:rPr lang="cs-CZ" dirty="0" err="1"/>
              <a:t>Rím-Sín</a:t>
            </a:r>
            <a:r>
              <a:rPr lang="cs-CZ" dirty="0"/>
              <a:t> II. (1742–1741); poražen u </a:t>
            </a:r>
            <a:r>
              <a:rPr lang="cs-CZ" dirty="0" err="1"/>
              <a:t>Kiše</a:t>
            </a:r>
            <a:endParaRPr lang="cs-CZ" dirty="0"/>
          </a:p>
          <a:p>
            <a:pPr lvl="1"/>
            <a:r>
              <a:rPr lang="cs-CZ" dirty="0" err="1"/>
              <a:t>Uruk</a:t>
            </a:r>
            <a:r>
              <a:rPr lang="cs-CZ" dirty="0"/>
              <a:t>: </a:t>
            </a:r>
            <a:r>
              <a:rPr lang="cs-CZ" dirty="0" err="1"/>
              <a:t>Rím-Anum</a:t>
            </a:r>
            <a:r>
              <a:rPr lang="cs-CZ" dirty="0"/>
              <a:t> (1742–1741)</a:t>
            </a:r>
          </a:p>
          <a:p>
            <a:pPr lvl="1"/>
            <a:r>
              <a:rPr lang="cs-CZ" dirty="0" err="1"/>
              <a:t>Ešnunna</a:t>
            </a:r>
            <a:r>
              <a:rPr lang="cs-CZ" dirty="0"/>
              <a:t>: </a:t>
            </a:r>
            <a:r>
              <a:rPr lang="cs-CZ" dirty="0" err="1"/>
              <a:t>Iluni</a:t>
            </a:r>
            <a:r>
              <a:rPr lang="cs-CZ" dirty="0"/>
              <a:t> (1741?)</a:t>
            </a:r>
          </a:p>
          <a:p>
            <a:pPr lvl="1"/>
            <a:r>
              <a:rPr lang="cs-CZ" dirty="0"/>
              <a:t>Přímoří: Přímořská dynastie, </a:t>
            </a:r>
            <a:r>
              <a:rPr lang="cs-CZ" dirty="0" err="1"/>
              <a:t>Ilíman</a:t>
            </a:r>
            <a:r>
              <a:rPr lang="cs-CZ" dirty="0"/>
              <a:t> (1720?)</a:t>
            </a:r>
          </a:p>
          <a:p>
            <a:endParaRPr lang="cs-CZ" dirty="0"/>
          </a:p>
          <a:p>
            <a:r>
              <a:rPr lang="cs-CZ" dirty="0"/>
              <a:t>úpadek jižní a střední Babylonie → migrace na sever, opuštění měst (Ur, </a:t>
            </a:r>
            <a:r>
              <a:rPr lang="cs-CZ" dirty="0" err="1"/>
              <a:t>Larsa</a:t>
            </a:r>
            <a:r>
              <a:rPr lang="cs-CZ" dirty="0"/>
              <a:t>, </a:t>
            </a:r>
            <a:r>
              <a:rPr lang="cs-CZ" dirty="0" err="1"/>
              <a:t>Nippur</a:t>
            </a:r>
            <a:r>
              <a:rPr lang="cs-CZ" dirty="0"/>
              <a:t>, </a:t>
            </a:r>
            <a:r>
              <a:rPr lang="cs-CZ" dirty="0" err="1"/>
              <a:t>Isin</a:t>
            </a:r>
            <a:r>
              <a:rPr lang="cs-CZ" dirty="0"/>
              <a:t>) kolem r. 1720</a:t>
            </a:r>
          </a:p>
          <a:p>
            <a:endParaRPr lang="cs-CZ" dirty="0"/>
          </a:p>
          <a:p>
            <a:r>
              <a:rPr lang="cs-CZ" dirty="0"/>
              <a:t>S </a:t>
            </a:r>
            <a:r>
              <a:rPr lang="cs-CZ" dirty="0" err="1"/>
              <a:t>Mesopotamie</a:t>
            </a:r>
            <a:r>
              <a:rPr lang="cs-CZ" dirty="0"/>
              <a:t>, SV Sýrie: </a:t>
            </a:r>
            <a:r>
              <a:rPr lang="cs-CZ" dirty="0" err="1"/>
              <a:t>Šechna</a:t>
            </a:r>
            <a:r>
              <a:rPr lang="cs-CZ" dirty="0"/>
              <a:t> = </a:t>
            </a:r>
            <a:r>
              <a:rPr lang="cs-CZ" dirty="0" err="1"/>
              <a:t>Šubat</a:t>
            </a:r>
            <a:r>
              <a:rPr lang="cs-CZ" dirty="0"/>
              <a:t> </a:t>
            </a:r>
            <a:r>
              <a:rPr lang="cs-CZ" dirty="0" err="1"/>
              <a:t>Enlil</a:t>
            </a:r>
            <a:r>
              <a:rPr lang="cs-CZ" dirty="0"/>
              <a:t> (horní </a:t>
            </a:r>
            <a:r>
              <a:rPr lang="cs-CZ" dirty="0" err="1"/>
              <a:t>Chábúr</a:t>
            </a:r>
            <a:r>
              <a:rPr lang="cs-CZ" dirty="0"/>
              <a:t>), </a:t>
            </a:r>
            <a:r>
              <a:rPr lang="cs-CZ" dirty="0" err="1"/>
              <a:t>Charádum</a:t>
            </a:r>
            <a:r>
              <a:rPr lang="cs-CZ" dirty="0"/>
              <a:t> </a:t>
            </a:r>
          </a:p>
        </p:txBody>
      </p:sp>
      <p:pic>
        <p:nvPicPr>
          <p:cNvPr id="10" name="Zástupný obsah 9" descr="Obsah obrázku stavební materiál, cihla, kámen&#10;&#10;Popis byl vytvořen automaticky">
            <a:extLst>
              <a:ext uri="{FF2B5EF4-FFF2-40B4-BE49-F238E27FC236}">
                <a16:creationId xmlns:a16="http://schemas.microsoft.com/office/drawing/2014/main" id="{19AB4BA7-5348-44E4-BE8D-5D9AADF594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834" y="1690688"/>
            <a:ext cx="3535210" cy="4601141"/>
          </a:xfrm>
        </p:spPr>
      </p:pic>
    </p:spTree>
    <p:extLst>
      <p:ext uri="{BB962C8B-B14F-4D97-AF65-F5344CB8AC3E}">
        <p14:creationId xmlns:p14="http://schemas.microsoft.com/office/powerpoint/2010/main" val="40052211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EC23FA-E6D7-4B7E-BE02-A00193D1D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Babylon: pozdní fáze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608E8F-C3CC-4F8D-B180-335E24A035E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err="1"/>
              <a:t>Abí-ešuch</a:t>
            </a:r>
            <a:r>
              <a:rPr lang="cs-CZ" dirty="0"/>
              <a:t> (1711–1684)</a:t>
            </a:r>
          </a:p>
          <a:p>
            <a:r>
              <a:rPr lang="cs-CZ" dirty="0" err="1"/>
              <a:t>Ammí-ditána</a:t>
            </a:r>
            <a:r>
              <a:rPr lang="cs-CZ" dirty="0"/>
              <a:t> (1683–1647)</a:t>
            </a:r>
          </a:p>
          <a:p>
            <a:r>
              <a:rPr lang="cs-CZ" dirty="0" err="1"/>
              <a:t>Ammí-saduqa</a:t>
            </a:r>
            <a:r>
              <a:rPr lang="cs-CZ" dirty="0"/>
              <a:t> (1646–1626)</a:t>
            </a:r>
          </a:p>
          <a:p>
            <a:r>
              <a:rPr lang="cs-CZ" dirty="0" err="1"/>
              <a:t>Samsu-ditána</a:t>
            </a:r>
            <a:r>
              <a:rPr lang="cs-CZ" dirty="0"/>
              <a:t> (1625–1595)</a:t>
            </a:r>
          </a:p>
          <a:p>
            <a:r>
              <a:rPr lang="cs-CZ" dirty="0"/>
              <a:t>úpadek státu, ovládají jen S Babylonii</a:t>
            </a:r>
          </a:p>
          <a:p>
            <a:r>
              <a:rPr lang="cs-CZ" dirty="0"/>
              <a:t>pronikání kočovných kmenů</a:t>
            </a:r>
          </a:p>
          <a:p>
            <a:r>
              <a:rPr lang="cs-CZ" dirty="0"/>
              <a:t>málo pramenů</a:t>
            </a:r>
          </a:p>
          <a:p>
            <a:endParaRPr lang="cs-CZ" dirty="0"/>
          </a:p>
          <a:p>
            <a:r>
              <a:rPr lang="cs-CZ" dirty="0"/>
              <a:t>vpád Chetitů (</a:t>
            </a:r>
            <a:r>
              <a:rPr lang="cs-CZ" dirty="0" err="1"/>
              <a:t>Muršili</a:t>
            </a:r>
            <a:r>
              <a:rPr lang="cs-CZ" dirty="0"/>
              <a:t> I.) – pád Babylonu, </a:t>
            </a:r>
            <a:r>
              <a:rPr lang="cs-CZ" dirty="0" err="1"/>
              <a:t>Samsu-ditána</a:t>
            </a:r>
            <a:r>
              <a:rPr lang="cs-CZ" dirty="0"/>
              <a:t> do zajetí</a:t>
            </a:r>
          </a:p>
        </p:txBody>
      </p:sp>
      <p:pic>
        <p:nvPicPr>
          <p:cNvPr id="6" name="Zástupný obsah 5" descr="Obsah obrázku exteriér, obloha, země, tráva&#10;&#10;Popis byl vytvořen automaticky">
            <a:extLst>
              <a:ext uri="{FF2B5EF4-FFF2-40B4-BE49-F238E27FC236}">
                <a16:creationId xmlns:a16="http://schemas.microsoft.com/office/drawing/2014/main" id="{1449C99D-22E9-4746-904F-7C61707FFD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142" y="2109636"/>
            <a:ext cx="5181600" cy="3445966"/>
          </a:xfrm>
        </p:spPr>
      </p:pic>
    </p:spTree>
    <p:extLst>
      <p:ext uri="{BB962C8B-B14F-4D97-AF65-F5344CB8AC3E}">
        <p14:creationId xmlns:p14="http://schemas.microsoft.com/office/powerpoint/2010/main" val="224193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791FB5-44F1-402A-BC10-3D0B26220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Materiální kultura: kovy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22D865-5843-4213-9DE5-D3B4324429A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více předmětů z bronzu (střední doba bronzová: 2000–1600)</a:t>
            </a:r>
          </a:p>
          <a:p>
            <a:r>
              <a:rPr lang="cs-CZ" dirty="0"/>
              <a:t>dále: měď (</a:t>
            </a:r>
            <a:r>
              <a:rPr lang="cs-CZ" dirty="0" err="1"/>
              <a:t>Alašija</a:t>
            </a:r>
            <a:r>
              <a:rPr lang="cs-CZ" dirty="0"/>
              <a:t> = Kypr), stříbro, zlato, cín, olovo</a:t>
            </a:r>
          </a:p>
          <a:p>
            <a:r>
              <a:rPr lang="cs-CZ" dirty="0"/>
              <a:t>předměty: nástroje, zbraně, nádoby, sošky, šperky</a:t>
            </a:r>
          </a:p>
        </p:txBody>
      </p:sp>
      <p:pic>
        <p:nvPicPr>
          <p:cNvPr id="6" name="Zástupný obsah 5" descr="Obsah obrázku zeď, interiér, plavidlo, socha&#10;&#10;Popis byl vytvořen automaticky">
            <a:extLst>
              <a:ext uri="{FF2B5EF4-FFF2-40B4-BE49-F238E27FC236}">
                <a16:creationId xmlns:a16="http://schemas.microsoft.com/office/drawing/2014/main" id="{0BD7EA21-9651-436C-A377-1B8B10EE71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817" y="1443873"/>
            <a:ext cx="3524435" cy="5281146"/>
          </a:xfrm>
        </p:spPr>
      </p:pic>
    </p:spTree>
    <p:extLst>
      <p:ext uri="{BB962C8B-B14F-4D97-AF65-F5344CB8AC3E}">
        <p14:creationId xmlns:p14="http://schemas.microsoft.com/office/powerpoint/2010/main" val="28319741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D67F66-FA65-430D-947B-B88B30F6D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Materiální kultura: kovy</a:t>
            </a:r>
          </a:p>
        </p:txBody>
      </p:sp>
      <p:pic>
        <p:nvPicPr>
          <p:cNvPr id="12" name="Zástupný obsah 11" descr="Obsah obrázku zeď, automat&#10;&#10;Popis byl vytvořen automaticky">
            <a:extLst>
              <a:ext uri="{FF2B5EF4-FFF2-40B4-BE49-F238E27FC236}">
                <a16:creationId xmlns:a16="http://schemas.microsoft.com/office/drawing/2014/main" id="{13A756BD-B633-42E7-A482-86A21C3CF3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51" y="1830880"/>
            <a:ext cx="1946008" cy="4346084"/>
          </a:xfrm>
        </p:spPr>
      </p:pic>
      <p:pic>
        <p:nvPicPr>
          <p:cNvPr id="10" name="Zástupný obsah 9" descr="Obsah obrázku zeď, interiér, zelená&#10;&#10;Popis byl vytvořen automaticky">
            <a:extLst>
              <a:ext uri="{FF2B5EF4-FFF2-40B4-BE49-F238E27FC236}">
                <a16:creationId xmlns:a16="http://schemas.microsoft.com/office/drawing/2014/main" id="{ECB73D7E-C4E4-4E0C-9144-CC6F62645B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203" y="1825625"/>
            <a:ext cx="2975593" cy="4351338"/>
          </a:xfrm>
        </p:spPr>
      </p:pic>
    </p:spTree>
    <p:extLst>
      <p:ext uri="{BB962C8B-B14F-4D97-AF65-F5344CB8AC3E}">
        <p14:creationId xmlns:p14="http://schemas.microsoft.com/office/powerpoint/2010/main" val="8604348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F6AD13-C908-4B16-B0A9-CD5A6BE27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Materiální kultura: kámen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E27D5F-A913-4E75-A685-C879A5C1659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diorit, vápenec, alabastr, pískovec, sádrovec, basalt (Mari), polodrahokamy (karneol, tyrkys, </a:t>
            </a:r>
            <a:r>
              <a:rPr lang="cs-CZ" dirty="0" err="1"/>
              <a:t>lapis</a:t>
            </a:r>
            <a:r>
              <a:rPr lang="cs-CZ" dirty="0"/>
              <a:t> lazuli)</a:t>
            </a:r>
          </a:p>
          <a:p>
            <a:endParaRPr lang="cs-CZ" dirty="0"/>
          </a:p>
          <a:p>
            <a:r>
              <a:rPr lang="cs-CZ" dirty="0"/>
              <a:t>předměty: sochy, stély, nádoby, šperky</a:t>
            </a:r>
          </a:p>
          <a:p>
            <a:endParaRPr lang="cs-CZ" dirty="0"/>
          </a:p>
          <a:p>
            <a:r>
              <a:rPr lang="cs-CZ" dirty="0"/>
              <a:t>pečetní válečky (hematit, tmavý vápenec, serpentin, chlorit) – náboženské motivy</a:t>
            </a:r>
          </a:p>
          <a:p>
            <a:endParaRPr lang="cs-CZ" dirty="0"/>
          </a:p>
        </p:txBody>
      </p:sp>
      <p:pic>
        <p:nvPicPr>
          <p:cNvPr id="6" name="Zástupný obsah 5" descr="Obsah obrázku zeď&#10;&#10;Popis byl vytvořen automaticky">
            <a:extLst>
              <a:ext uri="{FF2B5EF4-FFF2-40B4-BE49-F238E27FC236}">
                <a16:creationId xmlns:a16="http://schemas.microsoft.com/office/drawing/2014/main" id="{9478CC72-10F5-48EE-A6AA-CBE04CB101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554" y="1512218"/>
            <a:ext cx="3109830" cy="4664745"/>
          </a:xfrm>
        </p:spPr>
      </p:pic>
    </p:spTree>
    <p:extLst>
      <p:ext uri="{BB962C8B-B14F-4D97-AF65-F5344CB8AC3E}">
        <p14:creationId xmlns:p14="http://schemas.microsoft.com/office/powerpoint/2010/main" val="18576309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4AB79D-211E-4049-B7FE-8BC6FDCC4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Materiální kultura: kámen</a:t>
            </a:r>
          </a:p>
        </p:txBody>
      </p:sp>
      <p:pic>
        <p:nvPicPr>
          <p:cNvPr id="16" name="Zástupný obsah 15" descr="Obsah obrázku zeď, interiér&#10;&#10;Popis byl vytvořen automaticky">
            <a:extLst>
              <a:ext uri="{FF2B5EF4-FFF2-40B4-BE49-F238E27FC236}">
                <a16:creationId xmlns:a16="http://schemas.microsoft.com/office/drawing/2014/main" id="{EA420CB7-1657-448A-BD62-BCA245702E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075" y="1825625"/>
            <a:ext cx="2643850" cy="4351338"/>
          </a:xfrm>
        </p:spPr>
      </p:pic>
      <p:pic>
        <p:nvPicPr>
          <p:cNvPr id="14" name="Zástupný obsah 13" descr="Obsah obrázku staré, černá, kámen&#10;&#10;Popis byl vytvořen automaticky">
            <a:extLst>
              <a:ext uri="{FF2B5EF4-FFF2-40B4-BE49-F238E27FC236}">
                <a16:creationId xmlns:a16="http://schemas.microsoft.com/office/drawing/2014/main" id="{0B6B95D5-CB57-46AD-97AD-D474926CF86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446" y="1825625"/>
            <a:ext cx="3081107" cy="4351338"/>
          </a:xfrm>
        </p:spPr>
      </p:pic>
    </p:spTree>
    <p:extLst>
      <p:ext uri="{BB962C8B-B14F-4D97-AF65-F5344CB8AC3E}">
        <p14:creationId xmlns:p14="http://schemas.microsoft.com/office/powerpoint/2010/main" val="8250215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A100C1-AE5B-4584-B5B1-83B950535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Materiální kultura: kámen</a:t>
            </a:r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9729CA67-F915-4829-8A17-AEB7D9EA9FE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727" y="1825625"/>
            <a:ext cx="2394545" cy="4351338"/>
          </a:xfrm>
        </p:spPr>
      </p:pic>
      <p:pic>
        <p:nvPicPr>
          <p:cNvPr id="15" name="Zástupný obsah 14" descr="Obsah obrázku text, kámen&#10;&#10;Popis byl vytvořen automaticky">
            <a:extLst>
              <a:ext uri="{FF2B5EF4-FFF2-40B4-BE49-F238E27FC236}">
                <a16:creationId xmlns:a16="http://schemas.microsoft.com/office/drawing/2014/main" id="{8DA70B9E-A54A-4B82-BFE5-F30F8F97B4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17470217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F6AD13-C908-4B16-B0A9-CD5A6BE27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Materiální kultura: hlína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E27D5F-A913-4E75-A685-C879A5C1659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nádoby (hrnčířský kruh, zdobené i nezdobené nádoby)</a:t>
            </a:r>
          </a:p>
          <a:p>
            <a:r>
              <a:rPr lang="cs-CZ" dirty="0"/>
              <a:t>plakety</a:t>
            </a:r>
          </a:p>
          <a:p>
            <a:r>
              <a:rPr lang="cs-CZ" dirty="0"/>
              <a:t>sochy (lvi, lvice z pálené hlíny)</a:t>
            </a:r>
          </a:p>
        </p:txBody>
      </p:sp>
      <p:pic>
        <p:nvPicPr>
          <p:cNvPr id="6" name="Zástupný obsah 5" descr="Obsah obrázku mince, socha, kámen&#10;&#10;Popis byl vytvořen automaticky">
            <a:extLst>
              <a:ext uri="{FF2B5EF4-FFF2-40B4-BE49-F238E27FC236}">
                <a16:creationId xmlns:a16="http://schemas.microsoft.com/office/drawing/2014/main" id="{9C910B94-1C27-4EF8-A6C4-5B92FAEC82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878" y="1825625"/>
            <a:ext cx="2652244" cy="4351338"/>
          </a:xfrm>
        </p:spPr>
      </p:pic>
    </p:spTree>
    <p:extLst>
      <p:ext uri="{BB962C8B-B14F-4D97-AF65-F5344CB8AC3E}">
        <p14:creationId xmlns:p14="http://schemas.microsoft.com/office/powerpoint/2010/main" val="1002785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1B4CA2-6918-474F-AC0E-3BAD12547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Politický vývoj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A67487-59B3-4E84-8528-31EA9BE52A6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kolem r. 2000 – vznik nových států (</a:t>
            </a:r>
            <a:r>
              <a:rPr lang="cs-CZ" dirty="0" err="1"/>
              <a:t>amorejské</a:t>
            </a:r>
            <a:r>
              <a:rPr lang="cs-CZ" dirty="0"/>
              <a:t> dynastie)</a:t>
            </a:r>
          </a:p>
          <a:p>
            <a:r>
              <a:rPr lang="cs-CZ" dirty="0"/>
              <a:t>nejmocnější státy: </a:t>
            </a:r>
            <a:r>
              <a:rPr lang="cs-CZ" dirty="0" err="1"/>
              <a:t>Isin</a:t>
            </a:r>
            <a:r>
              <a:rPr lang="cs-CZ" dirty="0"/>
              <a:t>, </a:t>
            </a:r>
            <a:r>
              <a:rPr lang="cs-CZ" dirty="0" err="1"/>
              <a:t>Larsa</a:t>
            </a:r>
            <a:r>
              <a:rPr lang="cs-CZ" dirty="0"/>
              <a:t> (asi 2000–1800; období </a:t>
            </a:r>
            <a:r>
              <a:rPr lang="cs-CZ" dirty="0" err="1"/>
              <a:t>Isin</a:t>
            </a:r>
            <a:r>
              <a:rPr lang="cs-CZ" dirty="0"/>
              <a:t> – </a:t>
            </a:r>
            <a:r>
              <a:rPr lang="cs-CZ" dirty="0" err="1"/>
              <a:t>Larsa</a:t>
            </a:r>
            <a:r>
              <a:rPr lang="cs-CZ" dirty="0"/>
              <a:t>)</a:t>
            </a:r>
          </a:p>
          <a:p>
            <a:r>
              <a:rPr lang="cs-CZ" dirty="0"/>
              <a:t>později: Babylon (od r. 1800)</a:t>
            </a:r>
          </a:p>
        </p:txBody>
      </p:sp>
      <p:pic>
        <p:nvPicPr>
          <p:cNvPr id="6" name="Zástupný obsah 5" descr="Obsah obrázku exteriér, obloha, země, příroda&#10;&#10;Popis byl vytvořen automaticky">
            <a:extLst>
              <a:ext uri="{FF2B5EF4-FFF2-40B4-BE49-F238E27FC236}">
                <a16:creationId xmlns:a16="http://schemas.microsoft.com/office/drawing/2014/main" id="{15809A23-E439-4D55-9BAC-F3D6DA57E1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796" y="1900368"/>
            <a:ext cx="5181600" cy="3456127"/>
          </a:xfrm>
        </p:spPr>
      </p:pic>
    </p:spTree>
    <p:extLst>
      <p:ext uri="{BB962C8B-B14F-4D97-AF65-F5344CB8AC3E}">
        <p14:creationId xmlns:p14="http://schemas.microsoft.com/office/powerpoint/2010/main" val="30369593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983B90-A3C9-4B6F-9AC3-22CB22D2E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Materiální kultura: hlína</a:t>
            </a:r>
          </a:p>
        </p:txBody>
      </p:sp>
      <p:pic>
        <p:nvPicPr>
          <p:cNvPr id="6" name="Zástupný obsah 5" descr="Obsah obrázku stavební materiál, cihla, kámen&#10;&#10;Popis byl vytvořen automaticky">
            <a:extLst>
              <a:ext uri="{FF2B5EF4-FFF2-40B4-BE49-F238E27FC236}">
                <a16:creationId xmlns:a16="http://schemas.microsoft.com/office/drawing/2014/main" id="{CECBE994-164B-4A2D-804C-E9A15C2FD7B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23" y="1825625"/>
            <a:ext cx="4560354" cy="4351338"/>
          </a:xfrm>
        </p:spPr>
      </p:pic>
      <p:pic>
        <p:nvPicPr>
          <p:cNvPr id="8" name="Zástupný obsah 7" descr="Obsah obrázku interiér, sedadlo, židle&#10;&#10;Popis byl vytvořen automaticky">
            <a:extLst>
              <a:ext uri="{FF2B5EF4-FFF2-40B4-BE49-F238E27FC236}">
                <a16:creationId xmlns:a16="http://schemas.microsoft.com/office/drawing/2014/main" id="{3DDBEEF1-95A6-41A9-B4BD-94E609F392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756" y="1825625"/>
            <a:ext cx="3108487" cy="4351338"/>
          </a:xfrm>
        </p:spPr>
      </p:pic>
    </p:spTree>
    <p:extLst>
      <p:ext uri="{BB962C8B-B14F-4D97-AF65-F5344CB8AC3E}">
        <p14:creationId xmlns:p14="http://schemas.microsoft.com/office/powerpoint/2010/main" val="7094082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FBE7AE-2FD1-4994-A543-37CBFEB68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Materiální kultura: hlína</a:t>
            </a:r>
          </a:p>
        </p:txBody>
      </p:sp>
      <p:pic>
        <p:nvPicPr>
          <p:cNvPr id="6" name="Zástupný obsah 5" descr="Obsah obrázku interiér&#10;&#10;Popis byl vytvořen automaticky">
            <a:extLst>
              <a:ext uri="{FF2B5EF4-FFF2-40B4-BE49-F238E27FC236}">
                <a16:creationId xmlns:a16="http://schemas.microsoft.com/office/drawing/2014/main" id="{30E6C7B3-85F2-4BF2-AD74-52CE52E6D50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54683"/>
            <a:ext cx="6487319" cy="4330285"/>
          </a:xfrm>
        </p:spPr>
      </p:pic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3397150-1A88-4BFD-BABD-E1A6784615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132" y="1690688"/>
            <a:ext cx="2698301" cy="4911532"/>
          </a:xfrm>
        </p:spPr>
      </p:pic>
    </p:spTree>
    <p:extLst>
      <p:ext uri="{BB962C8B-B14F-4D97-AF65-F5344CB8AC3E}">
        <p14:creationId xmlns:p14="http://schemas.microsoft.com/office/powerpoint/2010/main" val="34013840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E749E2-D55F-480A-8765-42710824D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Materiální kultura: hlína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C202A6A9-1DBA-4528-99A2-6EF7A4F568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882" y="2141143"/>
            <a:ext cx="4496235" cy="3720302"/>
          </a:xfrm>
        </p:spPr>
      </p:pic>
      <p:pic>
        <p:nvPicPr>
          <p:cNvPr id="8" name="Zástupný obsah 7" descr="Obsah obrázku budova, stavební materiál, kámen, socha&#10;&#10;Popis byl vytvořen automaticky">
            <a:extLst>
              <a:ext uri="{FF2B5EF4-FFF2-40B4-BE49-F238E27FC236}">
                <a16:creationId xmlns:a16="http://schemas.microsoft.com/office/drawing/2014/main" id="{2816C527-2EF0-46EA-A851-21E21FCA3C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827" y="1825625"/>
            <a:ext cx="5059695" cy="4351338"/>
          </a:xfrm>
        </p:spPr>
      </p:pic>
    </p:spTree>
    <p:extLst>
      <p:ext uri="{BB962C8B-B14F-4D97-AF65-F5344CB8AC3E}">
        <p14:creationId xmlns:p14="http://schemas.microsoft.com/office/powerpoint/2010/main" val="8977874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0BE468-59BC-42C4-8AB3-4E904C0EB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Materiální kultura: architektura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ADD3B86-8BD8-481E-9CEF-488C486C66C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stavební materiál: cihly (nepálené)</a:t>
            </a:r>
          </a:p>
          <a:p>
            <a:endParaRPr lang="cs-CZ" dirty="0"/>
          </a:p>
          <a:p>
            <a:r>
              <a:rPr lang="cs-CZ" dirty="0"/>
              <a:t>doklady:</a:t>
            </a:r>
          </a:p>
          <a:p>
            <a:pPr lvl="1"/>
            <a:r>
              <a:rPr lang="cs-CZ" dirty="0"/>
              <a:t>paláce</a:t>
            </a:r>
          </a:p>
          <a:p>
            <a:pPr lvl="1"/>
            <a:r>
              <a:rPr lang="cs-CZ" dirty="0"/>
              <a:t>chrámy</a:t>
            </a:r>
          </a:p>
          <a:p>
            <a:pPr lvl="1"/>
            <a:r>
              <a:rPr lang="cs-CZ" dirty="0"/>
              <a:t>obytné stavby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E573EFE-B0A8-4EDD-9325-54BCBE5B3B5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55110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DF45B1-87BA-4EDB-8AA1-84232142E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Paláce: Mari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6CE0CF-0B8B-459C-A544-1984C3C47F5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postaven na konci 3. tis.; nejlepší doklady: </a:t>
            </a:r>
            <a:r>
              <a:rPr lang="cs-CZ" dirty="0" err="1"/>
              <a:t>Zimrí</a:t>
            </a:r>
            <a:r>
              <a:rPr lang="cs-CZ" dirty="0"/>
              <a:t>-Lim</a:t>
            </a:r>
          </a:p>
          <a:p>
            <a:r>
              <a:rPr lang="cs-CZ" dirty="0"/>
              <a:t>plocha: 2,5 ha</a:t>
            </a:r>
          </a:p>
          <a:p>
            <a:r>
              <a:rPr lang="cs-CZ" dirty="0"/>
              <a:t>300 místností</a:t>
            </a:r>
          </a:p>
          <a:p>
            <a:r>
              <a:rPr lang="cs-CZ" dirty="0"/>
              <a:t>několik nádvoří</a:t>
            </a:r>
          </a:p>
          <a:p>
            <a:r>
              <a:rPr lang="cs-CZ" dirty="0"/>
              <a:t>representační, residenční, kultovní, hospodářské, administrativní funkce</a:t>
            </a:r>
          </a:p>
          <a:p>
            <a:r>
              <a:rPr lang="cs-CZ" dirty="0"/>
              <a:t>nástěnné malby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33FFCB58-65FA-4F6A-B8AA-8863C866D09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594" y="1308314"/>
            <a:ext cx="3888420" cy="5184561"/>
          </a:xfrm>
        </p:spPr>
      </p:pic>
    </p:spTree>
    <p:extLst>
      <p:ext uri="{BB962C8B-B14F-4D97-AF65-F5344CB8AC3E}">
        <p14:creationId xmlns:p14="http://schemas.microsoft.com/office/powerpoint/2010/main" val="14879705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2E81B0-EE64-434A-A8FB-25F9C3568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Paláce: Mari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A455ED2D-3B96-4001-BC93-9BB7743AD98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16" y="1825625"/>
            <a:ext cx="5539452" cy="3323671"/>
          </a:xfrm>
        </p:spPr>
      </p:pic>
      <p:pic>
        <p:nvPicPr>
          <p:cNvPr id="8" name="Zástupný obsah 7" descr="Obsah obrázku interiér, lůžkoviny, tkanina&#10;&#10;Popis byl vytvořen automaticky">
            <a:extLst>
              <a:ext uri="{FF2B5EF4-FFF2-40B4-BE49-F238E27FC236}">
                <a16:creationId xmlns:a16="http://schemas.microsoft.com/office/drawing/2014/main" id="{E8F64CB7-D750-44A4-A76A-8B30E38415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184" y="1825625"/>
            <a:ext cx="5181600" cy="3432810"/>
          </a:xfrm>
        </p:spPr>
      </p:pic>
    </p:spTree>
    <p:extLst>
      <p:ext uri="{BB962C8B-B14F-4D97-AF65-F5344CB8AC3E}">
        <p14:creationId xmlns:p14="http://schemas.microsoft.com/office/powerpoint/2010/main" val="6462665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FED2D3-E04A-4D2B-8C72-1311003FA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Chrámy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E55B70-8452-4EA1-A80C-4996F24F845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Ur, </a:t>
            </a:r>
            <a:r>
              <a:rPr lang="cs-CZ" dirty="0" err="1"/>
              <a:t>Larsa</a:t>
            </a:r>
            <a:endParaRPr lang="cs-CZ" dirty="0"/>
          </a:p>
          <a:p>
            <a:r>
              <a:rPr lang="cs-CZ" dirty="0" err="1"/>
              <a:t>zikkurraty</a:t>
            </a:r>
            <a:endParaRPr lang="cs-CZ" dirty="0"/>
          </a:p>
          <a:p>
            <a:r>
              <a:rPr lang="cs-CZ" dirty="0"/>
              <a:t>dekorace: spirálovité polosloupy z cihel (podobné v S </a:t>
            </a:r>
            <a:r>
              <a:rPr lang="cs-CZ" dirty="0" err="1"/>
              <a:t>Mesopotamii</a:t>
            </a:r>
            <a:r>
              <a:rPr lang="cs-CZ" dirty="0"/>
              <a:t>, SV Sýrii)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97C3AAE-95B9-47E2-8D96-345EF2CAA06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96944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4B9828-17E5-48CD-95F4-CED420D75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Urbanistické plánování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B2B3C4-E419-4A16-A142-096DBF7EDD4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err="1"/>
              <a:t>Charádum</a:t>
            </a:r>
            <a:r>
              <a:rPr lang="cs-CZ" dirty="0"/>
              <a:t>: osídleno asi 2000 – 1600</a:t>
            </a:r>
          </a:p>
          <a:p>
            <a:r>
              <a:rPr lang="cs-CZ" dirty="0"/>
              <a:t>pravidelný půdorys (115 x 115 m)</a:t>
            </a:r>
          </a:p>
          <a:p>
            <a:r>
              <a:rPr lang="cs-CZ" dirty="0"/>
              <a:t>hlavní třída → centrální náměstí</a:t>
            </a:r>
          </a:p>
          <a:p>
            <a:r>
              <a:rPr lang="cs-CZ" dirty="0"/>
              <a:t>chrám, </a:t>
            </a:r>
            <a:r>
              <a:rPr lang="cs-CZ"/>
              <a:t>obydlí místních elit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3E60EE9-CBCA-4232-81BE-9CFBEBB9550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5386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BE685E-135C-4777-A48E-7256810B6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Isin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28A09D-A1CE-41A9-9DBC-25BD8D2FDA1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návaznost na Ur III</a:t>
            </a:r>
          </a:p>
          <a:p>
            <a:pPr lvl="1"/>
            <a:r>
              <a:rPr lang="cs-CZ" dirty="0"/>
              <a:t>deifikace králů</a:t>
            </a:r>
          </a:p>
          <a:p>
            <a:pPr lvl="1"/>
            <a:r>
              <a:rPr lang="cs-CZ" dirty="0"/>
              <a:t>hymny na krále</a:t>
            </a:r>
          </a:p>
          <a:p>
            <a:pPr lvl="1"/>
            <a:r>
              <a:rPr lang="cs-CZ" dirty="0"/>
              <a:t>nápisy v sumerštině</a:t>
            </a:r>
          </a:p>
          <a:p>
            <a:pPr lvl="1"/>
            <a:r>
              <a:rPr lang="cs-CZ" dirty="0"/>
              <a:t>dosazování kněžek do Uru (</a:t>
            </a:r>
            <a:r>
              <a:rPr lang="cs-CZ" dirty="0" err="1"/>
              <a:t>Nanna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konečná redakce SSK</a:t>
            </a:r>
          </a:p>
        </p:txBody>
      </p:sp>
      <p:pic>
        <p:nvPicPr>
          <p:cNvPr id="6" name="Zástupný obsah 5" descr="Obsah obrázku kámen, stavební materiál&#10;&#10;Popis byl vytvořen automaticky">
            <a:extLst>
              <a:ext uri="{FF2B5EF4-FFF2-40B4-BE49-F238E27FC236}">
                <a16:creationId xmlns:a16="http://schemas.microsoft.com/office/drawing/2014/main" id="{CCC27D12-D27C-4BEA-8BD8-00F0C55077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229" y="1825625"/>
            <a:ext cx="3169326" cy="4753988"/>
          </a:xfrm>
        </p:spPr>
      </p:pic>
    </p:spTree>
    <p:extLst>
      <p:ext uri="{BB962C8B-B14F-4D97-AF65-F5344CB8AC3E}">
        <p14:creationId xmlns:p14="http://schemas.microsoft.com/office/powerpoint/2010/main" val="523147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E0A37C-4C8C-4A08-B2B0-3F4CFD250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Isin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039D99-A1DB-4981-ACF7-DDECA2F6E4A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err="1"/>
              <a:t>Išbi-Erra</a:t>
            </a:r>
            <a:r>
              <a:rPr lang="cs-CZ" dirty="0"/>
              <a:t> (2017–1985)</a:t>
            </a:r>
          </a:p>
          <a:p>
            <a:r>
              <a:rPr lang="cs-CZ" dirty="0"/>
              <a:t>správce </a:t>
            </a:r>
            <a:r>
              <a:rPr lang="cs-CZ" dirty="0" err="1"/>
              <a:t>Isinu</a:t>
            </a:r>
            <a:r>
              <a:rPr lang="cs-CZ" dirty="0"/>
              <a:t> (</a:t>
            </a:r>
            <a:r>
              <a:rPr lang="cs-CZ" dirty="0" err="1"/>
              <a:t>Ibbi-Sín</a:t>
            </a:r>
            <a:r>
              <a:rPr lang="cs-CZ" dirty="0"/>
              <a:t>), vyhlásil nezávislost</a:t>
            </a:r>
          </a:p>
          <a:p>
            <a:r>
              <a:rPr lang="cs-CZ" dirty="0"/>
              <a:t>ovládal střední Babylonii (</a:t>
            </a:r>
            <a:r>
              <a:rPr lang="cs-CZ" dirty="0" err="1"/>
              <a:t>Nippur</a:t>
            </a:r>
            <a:r>
              <a:rPr lang="cs-CZ" dirty="0"/>
              <a:t>), část S Babylonie (</a:t>
            </a:r>
            <a:r>
              <a:rPr lang="cs-CZ" dirty="0" err="1"/>
              <a:t>Kiš</a:t>
            </a:r>
            <a:r>
              <a:rPr lang="cs-CZ" dirty="0"/>
              <a:t>) a V Babylonie (</a:t>
            </a:r>
            <a:r>
              <a:rPr lang="cs-CZ" dirty="0" err="1"/>
              <a:t>Ešnunna</a:t>
            </a:r>
            <a:r>
              <a:rPr lang="cs-CZ" dirty="0"/>
              <a:t>)</a:t>
            </a:r>
          </a:p>
          <a:p>
            <a:r>
              <a:rPr lang="cs-CZ" dirty="0"/>
              <a:t>dobytí Uru, vyhnání Elamitů</a:t>
            </a:r>
          </a:p>
          <a:p>
            <a:r>
              <a:rPr lang="cs-CZ" dirty="0"/>
              <a:t>titul „král čtyř světových stran“</a:t>
            </a:r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6281F067-EFB0-4085-8EEC-6E3765FAD72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219" y="2441359"/>
            <a:ext cx="4855743" cy="2663301"/>
          </a:xfrm>
        </p:spPr>
      </p:pic>
    </p:spTree>
    <p:extLst>
      <p:ext uri="{BB962C8B-B14F-4D97-AF65-F5344CB8AC3E}">
        <p14:creationId xmlns:p14="http://schemas.microsoft.com/office/powerpoint/2010/main" val="265992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66A39C-6AD5-49C3-BDF1-E65EF3DF0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Isin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A467B16-AE2F-487F-9D96-FEA9CA07C74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err="1"/>
              <a:t>Šú-ilíšu</a:t>
            </a:r>
            <a:r>
              <a:rPr lang="cs-CZ" dirty="0"/>
              <a:t> (1984–1975): vrácení </a:t>
            </a:r>
            <a:r>
              <a:rPr lang="cs-CZ" dirty="0" err="1"/>
              <a:t>Nannovy</a:t>
            </a:r>
            <a:r>
              <a:rPr lang="cs-CZ" dirty="0"/>
              <a:t> sochy z </a:t>
            </a:r>
            <a:r>
              <a:rPr lang="cs-CZ" dirty="0" err="1"/>
              <a:t>Anšanu</a:t>
            </a:r>
            <a:r>
              <a:rPr lang="cs-CZ" dirty="0"/>
              <a:t> (Írán)</a:t>
            </a:r>
          </a:p>
          <a:p>
            <a:r>
              <a:rPr lang="cs-CZ" dirty="0" err="1"/>
              <a:t>Lipit-Ištar</a:t>
            </a:r>
            <a:r>
              <a:rPr lang="cs-CZ" dirty="0"/>
              <a:t> (1934–1924): sumerský zákoník; anuloval dluhy </a:t>
            </a:r>
          </a:p>
        </p:txBody>
      </p:sp>
      <p:pic>
        <p:nvPicPr>
          <p:cNvPr id="6" name="Zástupný obsah 5" descr="Obsah obrázku stavební materiál, kámen, cihla&#10;&#10;Popis byl vytvořen automaticky">
            <a:extLst>
              <a:ext uri="{FF2B5EF4-FFF2-40B4-BE49-F238E27FC236}">
                <a16:creationId xmlns:a16="http://schemas.microsoft.com/office/drawing/2014/main" id="{59B9AF17-B1B5-416F-A11D-08739DBE73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800" y="1503856"/>
            <a:ext cx="3626409" cy="4815150"/>
          </a:xfrm>
        </p:spPr>
      </p:pic>
    </p:spTree>
    <p:extLst>
      <p:ext uri="{BB962C8B-B14F-4D97-AF65-F5344CB8AC3E}">
        <p14:creationId xmlns:p14="http://schemas.microsoft.com/office/powerpoint/2010/main" val="2941238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B51782-B490-4839-8F3C-356AFD7B3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Larsa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9292A5-8088-4684-905B-B31370CCD36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návaznost na Ur III</a:t>
            </a:r>
          </a:p>
          <a:p>
            <a:pPr lvl="1"/>
            <a:r>
              <a:rPr lang="cs-CZ" dirty="0"/>
              <a:t>deifikace králů</a:t>
            </a:r>
          </a:p>
          <a:p>
            <a:pPr lvl="1"/>
            <a:r>
              <a:rPr lang="cs-CZ" dirty="0"/>
              <a:t>hymny na krále</a:t>
            </a:r>
          </a:p>
          <a:p>
            <a:pPr lvl="1"/>
            <a:r>
              <a:rPr lang="cs-CZ" dirty="0"/>
              <a:t>nápisy v sumerštině</a:t>
            </a:r>
          </a:p>
          <a:p>
            <a:pPr lvl="1"/>
            <a:r>
              <a:rPr lang="cs-CZ" dirty="0"/>
              <a:t>dosazování kněžek do Uru (</a:t>
            </a:r>
            <a:r>
              <a:rPr lang="cs-CZ" dirty="0" err="1"/>
              <a:t>Nanna</a:t>
            </a:r>
            <a:r>
              <a:rPr lang="cs-CZ" dirty="0"/>
              <a:t>)</a:t>
            </a:r>
          </a:p>
          <a:p>
            <a:pPr lvl="1"/>
            <a:endParaRPr lang="cs-CZ" dirty="0"/>
          </a:p>
          <a:p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D2998AE1-E43C-4D5F-8567-C3A31CF1714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940" y="1473754"/>
            <a:ext cx="2831977" cy="5055080"/>
          </a:xfrm>
        </p:spPr>
      </p:pic>
    </p:spTree>
    <p:extLst>
      <p:ext uri="{BB962C8B-B14F-4D97-AF65-F5344CB8AC3E}">
        <p14:creationId xmlns:p14="http://schemas.microsoft.com/office/powerpoint/2010/main" val="3618277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252ECC-BD0B-44E8-B5D9-E7063FA03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Larsa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9BBB0F-EFA1-4E6C-9CFB-8C1A06424C8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2025: nezávislost na Ur III</a:t>
            </a:r>
          </a:p>
          <a:p>
            <a:r>
              <a:rPr lang="cs-CZ" dirty="0" err="1"/>
              <a:t>Gungunum</a:t>
            </a:r>
            <a:r>
              <a:rPr lang="cs-CZ" dirty="0"/>
              <a:t> (1932–1906):</a:t>
            </a:r>
          </a:p>
          <a:p>
            <a:pPr lvl="1"/>
            <a:r>
              <a:rPr lang="cs-CZ" dirty="0"/>
              <a:t>dobytí Uru</a:t>
            </a:r>
          </a:p>
          <a:p>
            <a:pPr lvl="1"/>
            <a:r>
              <a:rPr lang="cs-CZ" dirty="0"/>
              <a:t>část střední Babylonie (</a:t>
            </a:r>
            <a:r>
              <a:rPr lang="cs-CZ" dirty="0" err="1"/>
              <a:t>Lagaš</a:t>
            </a:r>
            <a:r>
              <a:rPr lang="cs-CZ" dirty="0"/>
              <a:t>) a severní Babylonie (</a:t>
            </a:r>
            <a:r>
              <a:rPr lang="cs-CZ" dirty="0" err="1"/>
              <a:t>Sippar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výboje do Íránu (</a:t>
            </a:r>
            <a:r>
              <a:rPr lang="cs-CZ" dirty="0" err="1"/>
              <a:t>Pašime</a:t>
            </a:r>
            <a:r>
              <a:rPr lang="cs-CZ" dirty="0"/>
              <a:t>, </a:t>
            </a:r>
            <a:r>
              <a:rPr lang="cs-CZ" dirty="0" err="1"/>
              <a:t>Anšan</a:t>
            </a:r>
            <a:r>
              <a:rPr lang="cs-CZ" dirty="0"/>
              <a:t>) </a:t>
            </a:r>
          </a:p>
          <a:p>
            <a:pPr lvl="1"/>
            <a:r>
              <a:rPr lang="cs-CZ" dirty="0"/>
              <a:t>→ posílení Larsy, oslabení </a:t>
            </a:r>
            <a:r>
              <a:rPr lang="cs-CZ" dirty="0" err="1"/>
              <a:t>Isinu</a:t>
            </a:r>
            <a:r>
              <a:rPr lang="cs-CZ" dirty="0"/>
              <a:t>, pokračuje jejich soupeření (</a:t>
            </a:r>
            <a:r>
              <a:rPr lang="cs-CZ" dirty="0" err="1"/>
              <a:t>Nippur</a:t>
            </a:r>
            <a:r>
              <a:rPr lang="cs-CZ" dirty="0"/>
              <a:t>)</a:t>
            </a:r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pic>
        <p:nvPicPr>
          <p:cNvPr id="6" name="Zástupný obsah 5" descr="Obsah obrázku socha, sklenice, keramické nádobí&#10;&#10;Popis byl vytvořen automaticky">
            <a:extLst>
              <a:ext uri="{FF2B5EF4-FFF2-40B4-BE49-F238E27FC236}">
                <a16:creationId xmlns:a16="http://schemas.microsoft.com/office/drawing/2014/main" id="{CF8249C3-0DAC-49F3-A19C-CD25E4182B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939" y="2216141"/>
            <a:ext cx="4874946" cy="3252503"/>
          </a:xfrm>
        </p:spPr>
      </p:pic>
    </p:spTree>
    <p:extLst>
      <p:ext uri="{BB962C8B-B14F-4D97-AF65-F5344CB8AC3E}">
        <p14:creationId xmlns:p14="http://schemas.microsoft.com/office/powerpoint/2010/main" val="2056134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81FB0D-5970-4D4F-8D13-BA446BDDC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Larsa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E4BC62-8D6F-41DA-A504-17389CD598E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státní převrat: </a:t>
            </a:r>
            <a:r>
              <a:rPr lang="cs-CZ" dirty="0" err="1"/>
              <a:t>Sillí-Adad</a:t>
            </a:r>
            <a:r>
              <a:rPr lang="cs-CZ" dirty="0"/>
              <a:t> svržen (1835), </a:t>
            </a:r>
            <a:r>
              <a:rPr lang="cs-CZ" dirty="0" err="1"/>
              <a:t>Kudur-mabuk</a:t>
            </a:r>
            <a:r>
              <a:rPr lang="cs-CZ" dirty="0"/>
              <a:t> (snad </a:t>
            </a:r>
            <a:r>
              <a:rPr lang="cs-CZ" dirty="0" err="1"/>
              <a:t>amorejský</a:t>
            </a:r>
            <a:r>
              <a:rPr lang="cs-CZ" dirty="0"/>
              <a:t> náčelník: „otec </a:t>
            </a:r>
            <a:r>
              <a:rPr lang="cs-CZ" dirty="0" err="1"/>
              <a:t>amorejské</a:t>
            </a:r>
            <a:r>
              <a:rPr lang="cs-CZ" dirty="0"/>
              <a:t> země“, „otec </a:t>
            </a:r>
            <a:r>
              <a:rPr lang="cs-CZ" dirty="0" err="1"/>
              <a:t>Emutbaly</a:t>
            </a:r>
            <a:r>
              <a:rPr lang="cs-CZ" dirty="0"/>
              <a:t>“); dosadil </a:t>
            </a:r>
            <a:r>
              <a:rPr lang="cs-CZ" dirty="0" err="1"/>
              <a:t>Warad-Sína</a:t>
            </a:r>
            <a:r>
              <a:rPr lang="cs-CZ" dirty="0"/>
              <a:t> (1834–1823)</a:t>
            </a:r>
          </a:p>
          <a:p>
            <a:r>
              <a:rPr lang="cs-CZ" dirty="0"/>
              <a:t>KM – </a:t>
            </a:r>
            <a:r>
              <a:rPr lang="cs-CZ" dirty="0" err="1"/>
              <a:t>Maškan-šápir</a:t>
            </a:r>
            <a:r>
              <a:rPr lang="cs-CZ" dirty="0"/>
              <a:t> </a:t>
            </a:r>
          </a:p>
          <a:p>
            <a:r>
              <a:rPr lang="cs-CZ" dirty="0"/>
              <a:t>WS – stavební, dedikační nápisy</a:t>
            </a:r>
          </a:p>
          <a:p>
            <a:r>
              <a:rPr lang="cs-CZ" dirty="0"/>
              <a:t>války – dobytí </a:t>
            </a:r>
            <a:r>
              <a:rPr lang="cs-CZ" dirty="0" err="1"/>
              <a:t>Kazallu</a:t>
            </a:r>
            <a:r>
              <a:rPr lang="cs-CZ" dirty="0"/>
              <a:t>, porážka kmene </a:t>
            </a:r>
            <a:r>
              <a:rPr lang="cs-CZ" dirty="0" err="1"/>
              <a:t>Mutiabal</a:t>
            </a:r>
            <a:endParaRPr lang="cs-CZ" dirty="0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98D4189F-CE09-4D71-8F00-1C76D8375B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567" y="1706343"/>
            <a:ext cx="3187083" cy="4270691"/>
          </a:xfrm>
        </p:spPr>
      </p:pic>
    </p:spTree>
    <p:extLst>
      <p:ext uri="{BB962C8B-B14F-4D97-AF65-F5344CB8AC3E}">
        <p14:creationId xmlns:p14="http://schemas.microsoft.com/office/powerpoint/2010/main" val="404532069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1195</TotalTime>
  <Words>1263</Words>
  <Application>Microsoft Office PowerPoint</Application>
  <PresentationFormat>Širokoúhlá obrazovka</PresentationFormat>
  <Paragraphs>187</Paragraphs>
  <Slides>37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Motiv Office</vt:lpstr>
      <vt:lpstr>Starobabylonské období  (2003–1595 př. n. l.)</vt:lpstr>
      <vt:lpstr>Prameny</vt:lpstr>
      <vt:lpstr>Politický vývoj</vt:lpstr>
      <vt:lpstr>Isin</vt:lpstr>
      <vt:lpstr>Isin</vt:lpstr>
      <vt:lpstr>Isin</vt:lpstr>
      <vt:lpstr>Larsa</vt:lpstr>
      <vt:lpstr>Larsa</vt:lpstr>
      <vt:lpstr>Larsa</vt:lpstr>
      <vt:lpstr>Larsa</vt:lpstr>
      <vt:lpstr>Střední Babylonie</vt:lpstr>
      <vt:lpstr>Východní Babylonie: Ešnunna</vt:lpstr>
      <vt:lpstr>Východní Babylonie: Ešnunna</vt:lpstr>
      <vt:lpstr>Západní Babylonie: Mari</vt:lpstr>
      <vt:lpstr>Západní Babylonie: Mari</vt:lpstr>
      <vt:lpstr>Západní Babylonie: Mari</vt:lpstr>
      <vt:lpstr>Severní Babylonie</vt:lpstr>
      <vt:lpstr>Babylon</vt:lpstr>
      <vt:lpstr>Babylon: raná fáze</vt:lpstr>
      <vt:lpstr>Chammu-rabi (1792–1750)</vt:lpstr>
      <vt:lpstr>Chammu-rabiho výboje</vt:lpstr>
      <vt:lpstr>Samsu-iluna (1749–1712)</vt:lpstr>
      <vt:lpstr>Babylon: pozdní fáze</vt:lpstr>
      <vt:lpstr>Materiální kultura: kovy</vt:lpstr>
      <vt:lpstr>Materiální kultura: kovy</vt:lpstr>
      <vt:lpstr>Materiální kultura: kámen</vt:lpstr>
      <vt:lpstr>Materiální kultura: kámen</vt:lpstr>
      <vt:lpstr>Materiální kultura: kámen</vt:lpstr>
      <vt:lpstr>Materiální kultura: hlína</vt:lpstr>
      <vt:lpstr>Materiální kultura: hlína</vt:lpstr>
      <vt:lpstr>Materiální kultura: hlína</vt:lpstr>
      <vt:lpstr>Materiální kultura: hlína</vt:lpstr>
      <vt:lpstr>Materiální kultura: architektura</vt:lpstr>
      <vt:lpstr>Paláce: Mari</vt:lpstr>
      <vt:lpstr>Paláce: Mari</vt:lpstr>
      <vt:lpstr>Chrámy</vt:lpstr>
      <vt:lpstr>Urbanistické plánování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Starobabylonské období  (2003–1595 př. n. l.)</dc:title>
  <dc:creator>Lukáš Pecha</dc:creator>
  <cp:lastModifiedBy>Lukáš Pecha</cp:lastModifiedBy>
  <cp:revision>43</cp:revision>
  <dcterms:created xsi:type="dcterms:W3CDTF">2021-02-24T20:53:24Z</dcterms:created>
  <dcterms:modified xsi:type="dcterms:W3CDTF">2021-03-04T14:29:23Z</dcterms:modified>
</cp:coreProperties>
</file>