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3F50EC-E6C8-4B7D-BD10-8E6C56E95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55FC5C-26C3-4C4F-852F-D95DAFC21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47AA00-78C6-4810-BB74-AF42B066F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85BE-4818-4AA9-BCF7-74F115E30467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0FCC4F-BE7F-4EA8-8E37-D92E48F3E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E368D2-3555-4A4F-AAD5-D40F00CE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324-6179-4F22-9641-BBE3E1565E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13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2623F9-E70E-4A73-A2B5-E56F146F5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73D256E-105A-40A8-842F-F15A99F32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A61FF7-F784-4A46-8E3E-DA2721C1E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85BE-4818-4AA9-BCF7-74F115E30467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7626EE-BC97-4F0F-93C9-3C6616984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210286-9A78-4358-A970-21802DDCC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324-6179-4F22-9641-BBE3E1565E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7599028-A11C-4361-B8CC-314E65206E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1E6463F-E832-43F0-B19C-CE6BB396A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70C26D-D31E-4F29-ABDB-A324C28A1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85BE-4818-4AA9-BCF7-74F115E30467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9B9EB3-CF24-4C48-8225-B299E4D13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32BE00-7282-44E1-A262-28265A92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324-6179-4F22-9641-BBE3E1565E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15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A8A89B-C4EB-444D-A529-5F550A269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EAEE3A-5939-4D76-84F0-84D89EFF7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83633E-7ACD-46FF-B059-36470302A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85BE-4818-4AA9-BCF7-74F115E30467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F778BF-6FCF-4ACE-98EC-404C78F5D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7C1F79-5440-482E-86BB-FF3F5D62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324-6179-4F22-9641-BBE3E1565E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0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3F2C9F-0CEB-4720-A9D8-91434A269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944FD0-856D-4664-963B-7EF35A7B8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F53FB2-5C81-467D-BDD7-C073C8B95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85BE-4818-4AA9-BCF7-74F115E30467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62564B-B12F-4823-9BAF-8B3843716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2812F5-C956-4E23-AAAC-FABA5BDA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324-6179-4F22-9641-BBE3E1565E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51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2758EE-3B79-4217-942A-208E82021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42339B-D6F1-4E78-9778-1DF65354A5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190554D-23BF-4379-B777-847DF899E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7BD76FD-5641-4C70-AD8F-E97987BB7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85BE-4818-4AA9-BCF7-74F115E30467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0C773C7-6595-4E23-B98A-C50672AF7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DA8FD4-C8FA-4F65-9DEE-ABFC1A38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324-6179-4F22-9641-BBE3E1565E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85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88DCB6-3CA9-4E57-B39D-4A0B1AEEC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A6D5CF-A377-4364-8A70-B3076284E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1180C72-02AA-4118-A55D-D682D686A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D09B1E9-7ADD-4B6D-B38E-B7C237F55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627BD1E-951C-42A9-863C-31C631367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6DEC992-5D23-48F4-822D-E4A1B283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85BE-4818-4AA9-BCF7-74F115E30467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3717F13-27BC-4F01-855D-22FCB6B2A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005B4E8-F086-4A61-8E26-054D43BAB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324-6179-4F22-9641-BBE3E1565E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72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60A629-9141-4129-B14B-494C8E077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8519852-84AD-46E2-BA40-39571EF2A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85BE-4818-4AA9-BCF7-74F115E30467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BFBD832-7306-482B-AF10-D25C502F8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7A6CBCA-74FD-4BBE-A48C-E7F942FCA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324-6179-4F22-9641-BBE3E1565E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2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3355148-CDD0-4BF5-BA26-79EF19C0B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85BE-4818-4AA9-BCF7-74F115E30467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9120057-77F1-41B7-97AB-B0517FFCA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369AB28-1C75-4B38-BD1D-061A8B6B8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324-6179-4F22-9641-BBE3E1565E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14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AEF799-94A5-4D0B-85A5-CC309DD6B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FC5ECC-0EB1-451B-91B4-D2B924AB0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CC76F89-FAA7-45E2-86CD-54EC27815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C1007BD-CD0B-4B37-8AC5-43F0CEF8A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85BE-4818-4AA9-BCF7-74F115E30467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985D9ED-D6F7-4757-A0C2-A64F6B96B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3E2FCAF-5576-4F21-B583-02EFFB2B2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324-6179-4F22-9641-BBE3E1565E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49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11697F-B5AD-4BBE-80CA-6C12508E5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D71C42D-6AE9-4A23-AD0A-359DE403E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12E40B2-70E3-48F2-90FE-3C1364F2D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6E5C7C8-680E-4E40-981F-97E744DA1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85BE-4818-4AA9-BCF7-74F115E30467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5A3B57B-B674-4D26-9E87-D87221718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B44DE2C-6A23-4C94-92FB-3B5D9657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324-6179-4F22-9641-BBE3E1565E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55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CBCF418-DD5C-4F7D-ADEF-C6923F005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14C2C8-26C2-4264-943C-67BCFE8E5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C487BB-9BFB-4165-8C98-847A2B62D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85BE-4818-4AA9-BCF7-74F115E30467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D6B05C-7896-49D2-84CD-A9CF7BC997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497D27-EB46-4E72-A649-628468E31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16324-6179-4F22-9641-BBE3E1565E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28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8053FC-2CF6-4FB3-A06F-90125D457A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Období III. dynastie z Uru (2112–2004 př. n. l.)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E0A40E-D939-4838-A123-CBF7162B6E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9096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8FDCA1-DB0A-4EC0-B0BF-5163EFD43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Amar-</a:t>
            </a:r>
            <a:r>
              <a:rPr lang="cs-CZ" b="1" dirty="0" err="1"/>
              <a:t>Sín</a:t>
            </a:r>
            <a:r>
              <a:rPr lang="cs-CZ" b="1" dirty="0"/>
              <a:t> </a:t>
            </a:r>
            <a:r>
              <a:rPr lang="cs-CZ" b="1"/>
              <a:t>(2046–2038 </a:t>
            </a:r>
            <a:r>
              <a:rPr lang="cs-CZ" b="1" dirty="0"/>
              <a:t>př. n. l.)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06F9A4-BED0-4718-B34A-0EF1596F9B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deifikován na počátku vlády</a:t>
            </a:r>
          </a:p>
          <a:p>
            <a:r>
              <a:rPr lang="cs-CZ" dirty="0"/>
              <a:t>výboje: </a:t>
            </a:r>
            <a:r>
              <a:rPr lang="cs-CZ" dirty="0" err="1"/>
              <a:t>Urbilum</a:t>
            </a:r>
            <a:r>
              <a:rPr lang="cs-CZ" dirty="0"/>
              <a:t> (</a:t>
            </a:r>
            <a:r>
              <a:rPr lang="cs-CZ" dirty="0" err="1"/>
              <a:t>Irbíl</a:t>
            </a:r>
            <a:r>
              <a:rPr lang="cs-CZ" dirty="0"/>
              <a:t>, S </a:t>
            </a:r>
            <a:r>
              <a:rPr lang="cs-CZ" dirty="0" err="1"/>
              <a:t>Mesopotamie</a:t>
            </a:r>
            <a:r>
              <a:rPr lang="cs-CZ" dirty="0"/>
              <a:t>)</a:t>
            </a:r>
          </a:p>
          <a:p>
            <a:r>
              <a:rPr lang="cs-CZ" dirty="0"/>
              <a:t>ovládal S </a:t>
            </a:r>
            <a:r>
              <a:rPr lang="cs-CZ" dirty="0" err="1"/>
              <a:t>Mesopotamii</a:t>
            </a:r>
            <a:r>
              <a:rPr lang="cs-CZ" dirty="0"/>
              <a:t> (vápencová plaketa z </a:t>
            </a:r>
            <a:r>
              <a:rPr lang="cs-CZ" dirty="0" err="1"/>
              <a:t>Ištařina</a:t>
            </a:r>
            <a:r>
              <a:rPr lang="cs-CZ" dirty="0"/>
              <a:t> chrámu v </a:t>
            </a:r>
            <a:r>
              <a:rPr lang="cs-CZ" dirty="0" err="1"/>
              <a:t>Aššuru</a:t>
            </a:r>
            <a:r>
              <a:rPr lang="cs-CZ" dirty="0"/>
              <a:t> – </a:t>
            </a:r>
            <a:r>
              <a:rPr lang="cs-CZ" dirty="0" err="1"/>
              <a:t>Zarriqum</a:t>
            </a:r>
            <a:r>
              <a:rPr lang="cs-CZ" dirty="0"/>
              <a:t>, místodržitel </a:t>
            </a:r>
            <a:r>
              <a:rPr lang="cs-CZ" dirty="0" err="1"/>
              <a:t>Aššuru</a:t>
            </a:r>
            <a:r>
              <a:rPr lang="cs-CZ" dirty="0"/>
              <a:t>, služebník AS)</a:t>
            </a:r>
          </a:p>
          <a:p>
            <a:r>
              <a:rPr lang="cs-CZ" dirty="0"/>
              <a:t>výboje: Írán (</a:t>
            </a:r>
            <a:r>
              <a:rPr lang="cs-CZ" dirty="0" err="1"/>
              <a:t>Chuchnuri</a:t>
            </a:r>
            <a:r>
              <a:rPr lang="cs-CZ" dirty="0"/>
              <a:t> = JZ Írán)</a:t>
            </a:r>
          </a:p>
          <a:p>
            <a:r>
              <a:rPr lang="cs-CZ" dirty="0"/>
              <a:t>zemřel na „kousnutí botou“ (podle OB </a:t>
            </a:r>
            <a:r>
              <a:rPr lang="cs-CZ" dirty="0" err="1"/>
              <a:t>omina</a:t>
            </a:r>
            <a:r>
              <a:rPr lang="cs-CZ" dirty="0"/>
              <a:t>)</a:t>
            </a:r>
          </a:p>
        </p:txBody>
      </p:sp>
      <p:pic>
        <p:nvPicPr>
          <p:cNvPr id="6" name="Zástupný obsah 5" descr="Obsah obrázku zeď, interiér&#10;&#10;Popis byl vytvořen automaticky">
            <a:extLst>
              <a:ext uri="{FF2B5EF4-FFF2-40B4-BE49-F238E27FC236}">
                <a16:creationId xmlns:a16="http://schemas.microsoft.com/office/drawing/2014/main" id="{B46D92EA-16AA-42CC-BE56-95924AB269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277" y="1837677"/>
            <a:ext cx="2735745" cy="4551285"/>
          </a:xfrm>
        </p:spPr>
      </p:pic>
    </p:spTree>
    <p:extLst>
      <p:ext uri="{BB962C8B-B14F-4D97-AF65-F5344CB8AC3E}">
        <p14:creationId xmlns:p14="http://schemas.microsoft.com/office/powerpoint/2010/main" val="311701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4C926D-1EBC-436A-8C90-7D335A029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Šú-Sín</a:t>
            </a:r>
            <a:r>
              <a:rPr lang="cs-CZ" b="1" dirty="0"/>
              <a:t> (2037–2029 př. n. l.)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88F9EE-DFA5-41DE-B859-BC9D975165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deifikován na počátku vlády</a:t>
            </a:r>
          </a:p>
          <a:p>
            <a:r>
              <a:rPr lang="cs-CZ" dirty="0"/>
              <a:t>výboje: sever, východ</a:t>
            </a:r>
          </a:p>
          <a:p>
            <a:r>
              <a:rPr lang="cs-CZ" dirty="0"/>
              <a:t>tažení proti </a:t>
            </a:r>
            <a:r>
              <a:rPr lang="cs-CZ" dirty="0" err="1"/>
              <a:t>Zabšali</a:t>
            </a:r>
            <a:r>
              <a:rPr lang="cs-CZ" dirty="0"/>
              <a:t> a </a:t>
            </a:r>
            <a:r>
              <a:rPr lang="cs-CZ" dirty="0" err="1"/>
              <a:t>Šimaški</a:t>
            </a:r>
            <a:r>
              <a:rPr lang="cs-CZ" dirty="0"/>
              <a:t> (JZ Írán) → deportace obyvatel, válečná kořist</a:t>
            </a:r>
          </a:p>
          <a:p>
            <a:r>
              <a:rPr lang="cs-CZ" dirty="0"/>
              <a:t>budování obranné zdi proti </a:t>
            </a:r>
            <a:r>
              <a:rPr lang="cs-CZ" dirty="0" err="1"/>
              <a:t>Amorejcům</a:t>
            </a:r>
            <a:r>
              <a:rPr lang="cs-CZ" dirty="0"/>
              <a:t>; název: „</a:t>
            </a:r>
            <a:r>
              <a:rPr lang="cs-CZ" dirty="0" err="1"/>
              <a:t>Amorejská</a:t>
            </a:r>
            <a:r>
              <a:rPr lang="cs-CZ" dirty="0"/>
              <a:t> zeď, která drží v dálce (kmen) </a:t>
            </a:r>
            <a:r>
              <a:rPr lang="cs-CZ" dirty="0" err="1"/>
              <a:t>Tidnum</a:t>
            </a:r>
            <a:r>
              <a:rPr lang="cs-CZ" dirty="0"/>
              <a:t>“</a:t>
            </a:r>
          </a:p>
        </p:txBody>
      </p:sp>
      <p:pic>
        <p:nvPicPr>
          <p:cNvPr id="6" name="Zástupný obsah 5" descr="Obsah obrázku stavební materiál, kámen&#10;&#10;Popis byl vytvořen automaticky">
            <a:extLst>
              <a:ext uri="{FF2B5EF4-FFF2-40B4-BE49-F238E27FC236}">
                <a16:creationId xmlns:a16="http://schemas.microsoft.com/office/drawing/2014/main" id="{BCB13D2C-4CCE-4C93-B8FD-56452FB1CA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01" y="1825625"/>
            <a:ext cx="4331998" cy="4351338"/>
          </a:xfrm>
        </p:spPr>
      </p:pic>
    </p:spTree>
    <p:extLst>
      <p:ext uri="{BB962C8B-B14F-4D97-AF65-F5344CB8AC3E}">
        <p14:creationId xmlns:p14="http://schemas.microsoft.com/office/powerpoint/2010/main" val="1163271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B66E5A-F7C8-485B-AE82-01D180B15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Ibbi-Sín</a:t>
            </a:r>
            <a:r>
              <a:rPr lang="cs-CZ" b="1" dirty="0"/>
              <a:t> (2028–2004 př. n. l.)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0AB4F7-1895-4838-A8DB-6BF51E79D7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deifikován na počátku vlády</a:t>
            </a:r>
          </a:p>
          <a:p>
            <a:r>
              <a:rPr lang="cs-CZ" dirty="0"/>
              <a:t>politická a ekonomická krize</a:t>
            </a:r>
          </a:p>
          <a:p>
            <a:pPr lvl="1"/>
            <a:r>
              <a:rPr lang="cs-CZ" dirty="0"/>
              <a:t>nedostatek potravin, růst cen</a:t>
            </a:r>
          </a:p>
          <a:p>
            <a:pPr lvl="1"/>
            <a:r>
              <a:rPr lang="cs-CZ" dirty="0"/>
              <a:t>desintegrace státu (např. </a:t>
            </a:r>
            <a:r>
              <a:rPr lang="cs-CZ" dirty="0" err="1"/>
              <a:t>Išbi-Erra</a:t>
            </a:r>
            <a:r>
              <a:rPr lang="cs-CZ" dirty="0"/>
              <a:t> z </a:t>
            </a:r>
            <a:r>
              <a:rPr lang="cs-CZ" dirty="0" err="1"/>
              <a:t>Isinu</a:t>
            </a:r>
            <a:r>
              <a:rPr lang="cs-CZ" dirty="0"/>
              <a:t>) → města vyhlašují nezávislost → rozpad státu Ur III</a:t>
            </a:r>
          </a:p>
          <a:p>
            <a:endParaRPr lang="cs-CZ" dirty="0"/>
          </a:p>
          <a:p>
            <a:r>
              <a:rPr lang="cs-CZ" dirty="0"/>
              <a:t>vpád </a:t>
            </a:r>
            <a:r>
              <a:rPr lang="cs-CZ" dirty="0" err="1"/>
              <a:t>Elamu</a:t>
            </a:r>
            <a:r>
              <a:rPr lang="cs-CZ" dirty="0"/>
              <a:t> (Ur dobyt, IS zajat, socha boha </a:t>
            </a:r>
            <a:r>
              <a:rPr lang="cs-CZ" dirty="0" err="1"/>
              <a:t>Nanny</a:t>
            </a:r>
            <a:r>
              <a:rPr lang="cs-CZ" dirty="0"/>
              <a:t> odvezena)</a:t>
            </a:r>
          </a:p>
          <a:p>
            <a:pPr lvl="1"/>
            <a:r>
              <a:rPr lang="cs-CZ" dirty="0"/>
              <a:t>literární skladby („Nářek nad zkázou Uru“, „Nářek nad zkázou Sumeru a Uru“)</a:t>
            </a:r>
          </a:p>
        </p:txBody>
      </p:sp>
      <p:pic>
        <p:nvPicPr>
          <p:cNvPr id="6" name="Zástupný obsah 5" descr="Obsah obrázku bezobratlí, měkkýši&#10;&#10;Popis byl vytvořen automaticky">
            <a:extLst>
              <a:ext uri="{FF2B5EF4-FFF2-40B4-BE49-F238E27FC236}">
                <a16:creationId xmlns:a16="http://schemas.microsoft.com/office/drawing/2014/main" id="{F88EA7EC-1579-478F-AC39-F7C0F43A40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284676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9BB9AA-DFB7-48B9-B146-23928CD6D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Kultura období Ur III: kovy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C270BB-2894-4D17-A38F-B8580BCC6D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bronz – větší rozšíření (nádoby, nástroje, zbraně)</a:t>
            </a:r>
          </a:p>
          <a:p>
            <a:r>
              <a:rPr lang="cs-CZ" dirty="0"/>
              <a:t>dále – měď, zlato, stříbro, cín, olovo</a:t>
            </a:r>
          </a:p>
          <a:p>
            <a:r>
              <a:rPr lang="cs-CZ" dirty="0"/>
              <a:t>většina dokladů – v písemných pramenech</a:t>
            </a:r>
          </a:p>
          <a:p>
            <a:r>
              <a:rPr lang="cs-CZ" dirty="0"/>
              <a:t>málo archeologických dokladů (</a:t>
            </a:r>
            <a:r>
              <a:rPr lang="cs-CZ" dirty="0" err="1"/>
              <a:t>Šulgiho</a:t>
            </a:r>
            <a:r>
              <a:rPr lang="cs-CZ" dirty="0"/>
              <a:t> mausoleum – fragmenty zlatých plátků)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23033E6-8538-492E-8E23-3BE6A9D292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813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D92F93-0B50-4CF1-A417-79CED415E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Kultura období Ur III: kamenná plastika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6AF3C5-006D-49E9-A2FF-6531054F34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zejm. sochy, reliéfy</a:t>
            </a:r>
          </a:p>
          <a:p>
            <a:r>
              <a:rPr lang="cs-CZ" dirty="0"/>
              <a:t>statické a stereotypní portréty vladaře při činnostech kultovního charakteru (navazuje na umění II. dynastie z </a:t>
            </a:r>
            <a:r>
              <a:rPr lang="cs-CZ" dirty="0" err="1"/>
              <a:t>Lagaše</a:t>
            </a:r>
            <a:r>
              <a:rPr lang="cs-CZ" dirty="0"/>
              <a:t> = </a:t>
            </a:r>
            <a:r>
              <a:rPr lang="cs-CZ" dirty="0" err="1"/>
              <a:t>Gudea</a:t>
            </a:r>
            <a:r>
              <a:rPr lang="cs-CZ" dirty="0"/>
              <a:t>)</a:t>
            </a:r>
          </a:p>
          <a:p>
            <a:r>
              <a:rPr lang="cs-CZ" dirty="0"/>
              <a:t>téměř výhradně sochy panovníka</a:t>
            </a:r>
          </a:p>
          <a:p>
            <a:r>
              <a:rPr lang="cs-CZ" dirty="0"/>
              <a:t>materiál: diorit – sochy; měkčí kameny (vápenec, pískovec, alabastr) – reliéfy 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C3B6E0F9-91C8-41FA-950C-45CFCF91FD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261" y="1825625"/>
            <a:ext cx="1807478" cy="4351338"/>
          </a:xfrm>
        </p:spPr>
      </p:pic>
    </p:spTree>
    <p:extLst>
      <p:ext uri="{BB962C8B-B14F-4D97-AF65-F5344CB8AC3E}">
        <p14:creationId xmlns:p14="http://schemas.microsoft.com/office/powerpoint/2010/main" val="726292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D92F93-0B50-4CF1-A417-79CED415E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Kultura období Ur III: kamenná plastika</a:t>
            </a:r>
          </a:p>
        </p:txBody>
      </p:sp>
      <p:pic>
        <p:nvPicPr>
          <p:cNvPr id="18" name="Zástupný obsah 17" descr="Obsah obrázku kámen&#10;&#10;Popis byl vytvořen automaticky">
            <a:extLst>
              <a:ext uri="{FF2B5EF4-FFF2-40B4-BE49-F238E27FC236}">
                <a16:creationId xmlns:a16="http://schemas.microsoft.com/office/drawing/2014/main" id="{59FB0B16-44F0-4DE8-8C38-959A104559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398" y="2373971"/>
            <a:ext cx="5506402" cy="3458657"/>
          </a:xfrm>
        </p:spPr>
      </p:pic>
      <p:pic>
        <p:nvPicPr>
          <p:cNvPr id="16" name="Zástupný obsah 15" descr="Obsah obrázku text, staré, kámen&#10;&#10;Popis byl vytvořen automaticky">
            <a:extLst>
              <a:ext uri="{FF2B5EF4-FFF2-40B4-BE49-F238E27FC236}">
                <a16:creationId xmlns:a16="http://schemas.microsoft.com/office/drawing/2014/main" id="{635FD5CA-D415-41FA-8969-68AA7E49CD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13" y="1825625"/>
            <a:ext cx="3188531" cy="4738374"/>
          </a:xfrm>
        </p:spPr>
      </p:pic>
    </p:spTree>
    <p:extLst>
      <p:ext uri="{BB962C8B-B14F-4D97-AF65-F5344CB8AC3E}">
        <p14:creationId xmlns:p14="http://schemas.microsoft.com/office/powerpoint/2010/main" val="1127213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FBA019-6F84-4C22-ABB4-93D600203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Kultura období Ur III: pečetní válečky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1DC702-782C-4A47-B218-1E6FF7AFB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3289916" cy="4351338"/>
          </a:xfrm>
        </p:spPr>
        <p:txBody>
          <a:bodyPr>
            <a:normAutofit/>
          </a:bodyPr>
          <a:lstStyle/>
          <a:p>
            <a:r>
              <a:rPr lang="cs-CZ" dirty="0"/>
              <a:t>materiál: chlorit</a:t>
            </a:r>
          </a:p>
          <a:p>
            <a:r>
              <a:rPr lang="cs-CZ" dirty="0"/>
              <a:t>většinou: uváděcí scéna (nižší božstvo uvádí majitele pečeti před vyšší božstvo)</a:t>
            </a:r>
          </a:p>
          <a:p>
            <a:r>
              <a:rPr lang="cs-CZ" dirty="0"/>
              <a:t>nápisy – identifikují majitele (jméno, filiace, profese, tituly)</a:t>
            </a:r>
          </a:p>
        </p:txBody>
      </p:sp>
      <p:pic>
        <p:nvPicPr>
          <p:cNvPr id="10" name="Zástupný obsah 9" descr="Obsah obrázku mince, kámen&#10;&#10;Popis byl vytvořen automaticky">
            <a:extLst>
              <a:ext uri="{FF2B5EF4-FFF2-40B4-BE49-F238E27FC236}">
                <a16:creationId xmlns:a16="http://schemas.microsoft.com/office/drawing/2014/main" id="{A0C72BC3-C8E6-488B-B0E4-64642ED690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16" y="2015231"/>
            <a:ext cx="6947564" cy="3790765"/>
          </a:xfrm>
        </p:spPr>
      </p:pic>
    </p:spTree>
    <p:extLst>
      <p:ext uri="{BB962C8B-B14F-4D97-AF65-F5344CB8AC3E}">
        <p14:creationId xmlns:p14="http://schemas.microsoft.com/office/powerpoint/2010/main" val="1918853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1ABF05-7660-40A9-99B7-8EA706E8B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Kultura období Ur III: architektura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C94664-4E48-47CA-B45F-5539FF0830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především chrámy a obytné stavby; paláce – v periferních oblastech</a:t>
            </a:r>
          </a:p>
          <a:p>
            <a:r>
              <a:rPr lang="cs-CZ" dirty="0"/>
              <a:t>první </a:t>
            </a:r>
            <a:r>
              <a:rPr lang="cs-CZ" dirty="0" err="1"/>
              <a:t>zikkurraty</a:t>
            </a:r>
            <a:r>
              <a:rPr lang="cs-CZ" dirty="0"/>
              <a:t> (Ur-</a:t>
            </a:r>
            <a:r>
              <a:rPr lang="cs-CZ" dirty="0" err="1"/>
              <a:t>Namma</a:t>
            </a:r>
            <a:r>
              <a:rPr lang="cs-CZ" dirty="0"/>
              <a:t>)</a:t>
            </a:r>
          </a:p>
          <a:p>
            <a:r>
              <a:rPr lang="cs-CZ" dirty="0"/>
              <a:t>nejlépe dochován: </a:t>
            </a:r>
            <a:r>
              <a:rPr lang="cs-CZ" dirty="0" err="1"/>
              <a:t>zikkurrat</a:t>
            </a:r>
            <a:r>
              <a:rPr lang="cs-CZ" dirty="0"/>
              <a:t> v Uru</a:t>
            </a:r>
          </a:p>
          <a:p>
            <a:r>
              <a:rPr lang="cs-CZ" dirty="0"/>
              <a:t>rozměry: 62 x 43 m; výška: 15 m (nejnižší stupeň)</a:t>
            </a:r>
          </a:p>
          <a:p>
            <a:r>
              <a:rPr lang="cs-CZ" dirty="0"/>
              <a:t>vyšší stupně: nedochovány</a:t>
            </a:r>
          </a:p>
        </p:txBody>
      </p:sp>
      <p:pic>
        <p:nvPicPr>
          <p:cNvPr id="6" name="Zástupný obsah 5" descr="Obsah obrázku obloha, exteriér, budova, zřícenina&#10;&#10;Popis byl vytvořen automaticky">
            <a:extLst>
              <a:ext uri="{FF2B5EF4-FFF2-40B4-BE49-F238E27FC236}">
                <a16:creationId xmlns:a16="http://schemas.microsoft.com/office/drawing/2014/main" id="{5369A04D-6720-4000-A7B9-5293E11C91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466243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1ABF05-7660-40A9-99B7-8EA706E8B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Kultura období Ur III: architektura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7ECA8FC3-038E-480B-A6D0-01CC89D38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393" y="1690688"/>
            <a:ext cx="8420703" cy="4612170"/>
          </a:xfrm>
        </p:spPr>
      </p:pic>
    </p:spTree>
    <p:extLst>
      <p:ext uri="{BB962C8B-B14F-4D97-AF65-F5344CB8AC3E}">
        <p14:creationId xmlns:p14="http://schemas.microsoft.com/office/powerpoint/2010/main" val="1686792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FC0989CE-6ACB-48FE-A3EF-AF12D69FE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Palácová architektura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19D9376F-7C69-40B4-AAE3-F89C0533D8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69816" cy="4351338"/>
          </a:xfrm>
        </p:spPr>
        <p:txBody>
          <a:bodyPr/>
          <a:lstStyle/>
          <a:p>
            <a:r>
              <a:rPr lang="cs-CZ" dirty="0" err="1"/>
              <a:t>Ešnunna</a:t>
            </a:r>
            <a:r>
              <a:rPr lang="cs-CZ" dirty="0"/>
              <a:t> (místní vladař </a:t>
            </a:r>
            <a:r>
              <a:rPr lang="cs-CZ" dirty="0" err="1"/>
              <a:t>Iturija</a:t>
            </a:r>
            <a:r>
              <a:rPr lang="cs-CZ" dirty="0"/>
              <a:t>, </a:t>
            </a:r>
            <a:r>
              <a:rPr lang="cs-CZ" dirty="0" err="1"/>
              <a:t>vasal</a:t>
            </a:r>
            <a:r>
              <a:rPr lang="cs-CZ" dirty="0"/>
              <a:t> ŠS)</a:t>
            </a:r>
          </a:p>
          <a:p>
            <a:r>
              <a:rPr lang="cs-CZ" dirty="0"/>
              <a:t>východní část: chrám deifikovaného ŠS</a:t>
            </a:r>
          </a:p>
          <a:p>
            <a:r>
              <a:rPr lang="cs-CZ" dirty="0"/>
              <a:t>západní část: representativní, residenční prostory</a:t>
            </a:r>
          </a:p>
        </p:txBody>
      </p:sp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FD8A4B5A-1963-45B6-A2BE-DB7067126E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852" y="1835547"/>
            <a:ext cx="5823012" cy="4341416"/>
          </a:xfrm>
        </p:spPr>
      </p:pic>
    </p:spTree>
    <p:extLst>
      <p:ext uri="{BB962C8B-B14F-4D97-AF65-F5344CB8AC3E}">
        <p14:creationId xmlns:p14="http://schemas.microsoft.com/office/powerpoint/2010/main" val="2175439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11A213B-C490-4486-9C5C-C8A511BC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Prameny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DA830A-6DBC-4EF7-9B2D-DC3D87EC75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Hmotné</a:t>
            </a:r>
          </a:p>
          <a:p>
            <a:r>
              <a:rPr lang="cs-CZ" dirty="0"/>
              <a:t>Písemné</a:t>
            </a:r>
          </a:p>
          <a:p>
            <a:pPr lvl="1"/>
            <a:r>
              <a:rPr lang="cs-CZ" dirty="0"/>
              <a:t>královské nápisy (stavební, dedikační) – sumerské, ojediněle akkadské</a:t>
            </a:r>
          </a:p>
          <a:p>
            <a:pPr lvl="1"/>
            <a:r>
              <a:rPr lang="cs-CZ" dirty="0"/>
              <a:t>datovací formule</a:t>
            </a:r>
          </a:p>
          <a:p>
            <a:pPr lvl="1"/>
            <a:r>
              <a:rPr lang="cs-CZ" dirty="0"/>
              <a:t>hymny na krále</a:t>
            </a:r>
          </a:p>
          <a:p>
            <a:pPr lvl="1"/>
            <a:r>
              <a:rPr lang="cs-CZ" dirty="0"/>
              <a:t>hospodářské, administrativní texty</a:t>
            </a:r>
          </a:p>
          <a:p>
            <a:pPr lvl="1"/>
            <a:r>
              <a:rPr lang="cs-CZ" dirty="0"/>
              <a:t>dopisy, smlouvy</a:t>
            </a:r>
          </a:p>
          <a:p>
            <a:pPr lvl="1"/>
            <a:r>
              <a:rPr lang="cs-CZ" dirty="0"/>
              <a:t>celkem: asi 100 000 textů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82CBF77-C40A-49AE-82AC-FAE67497E1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Pozdější texty:</a:t>
            </a:r>
          </a:p>
          <a:p>
            <a:pPr lvl="1"/>
            <a:r>
              <a:rPr lang="cs-CZ" dirty="0"/>
              <a:t>Sumerský seznam králů</a:t>
            </a:r>
          </a:p>
          <a:p>
            <a:pPr lvl="1"/>
            <a:r>
              <a:rPr lang="cs-CZ" dirty="0"/>
              <a:t>kroniky (</a:t>
            </a:r>
            <a:r>
              <a:rPr lang="cs-CZ" dirty="0" err="1"/>
              <a:t>Weidnerova</a:t>
            </a:r>
            <a:r>
              <a:rPr lang="cs-CZ" dirty="0"/>
              <a:t> kronika, Kronika dávných králů)</a:t>
            </a:r>
          </a:p>
          <a:p>
            <a:pPr lvl="1"/>
            <a:r>
              <a:rPr lang="cs-CZ" dirty="0" err="1"/>
              <a:t>omina</a:t>
            </a:r>
            <a:r>
              <a:rPr lang="cs-CZ" dirty="0"/>
              <a:t> (starobabylonské období)</a:t>
            </a:r>
          </a:p>
        </p:txBody>
      </p:sp>
    </p:spTree>
    <p:extLst>
      <p:ext uri="{BB962C8B-B14F-4D97-AF65-F5344CB8AC3E}">
        <p14:creationId xmlns:p14="http://schemas.microsoft.com/office/powerpoint/2010/main" val="1055676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6944EF-B73F-4310-8BEE-5B6BC8068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Pohřbívání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EE5CCE-9CFD-4551-A2BE-4AF3127C2E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královské mausoleum v Uru</a:t>
            </a:r>
          </a:p>
          <a:p>
            <a:r>
              <a:rPr lang="cs-CZ" dirty="0"/>
              <a:t>3 jednotky (podzemní krypty + nadzemní struktury)</a:t>
            </a:r>
          </a:p>
          <a:p>
            <a:r>
              <a:rPr lang="cs-CZ" dirty="0"/>
              <a:t>centrální jednotka – </a:t>
            </a:r>
            <a:r>
              <a:rPr lang="cs-CZ" dirty="0" err="1"/>
              <a:t>Šulgi</a:t>
            </a:r>
            <a:endParaRPr lang="cs-CZ" dirty="0"/>
          </a:p>
          <a:p>
            <a:r>
              <a:rPr lang="cs-CZ" dirty="0"/>
              <a:t>jižní jednotka – Amar-</a:t>
            </a:r>
            <a:r>
              <a:rPr lang="cs-CZ" dirty="0" err="1"/>
              <a:t>Sín</a:t>
            </a:r>
            <a:endParaRPr lang="cs-CZ" dirty="0"/>
          </a:p>
          <a:p>
            <a:r>
              <a:rPr lang="cs-CZ" dirty="0"/>
              <a:t>severní jednotka – ?</a:t>
            </a:r>
          </a:p>
          <a:p>
            <a:r>
              <a:rPr lang="cs-CZ" dirty="0"/>
              <a:t>všechny hrobky – vyloupeny</a:t>
            </a:r>
          </a:p>
        </p:txBody>
      </p:sp>
      <p:pic>
        <p:nvPicPr>
          <p:cNvPr id="6" name="Zástupný obsah 5" descr="Obsah obrázku zeď, země, exteriér, budova&#10;&#10;Popis byl vytvořen automaticky">
            <a:extLst>
              <a:ext uri="{FF2B5EF4-FFF2-40B4-BE49-F238E27FC236}">
                <a16:creationId xmlns:a16="http://schemas.microsoft.com/office/drawing/2014/main" id="{6B16B677-0D54-462A-A081-5244F2CAAF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828" y="1825624"/>
            <a:ext cx="3075045" cy="4610263"/>
          </a:xfrm>
        </p:spPr>
      </p:pic>
    </p:spTree>
    <p:extLst>
      <p:ext uri="{BB962C8B-B14F-4D97-AF65-F5344CB8AC3E}">
        <p14:creationId xmlns:p14="http://schemas.microsoft.com/office/powerpoint/2010/main" val="409624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02A4C-41D4-4F83-9C79-F6075B8D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Ur-</a:t>
            </a:r>
            <a:r>
              <a:rPr lang="cs-CZ" b="1" dirty="0" err="1"/>
              <a:t>Namma</a:t>
            </a:r>
            <a:r>
              <a:rPr lang="cs-CZ" b="1" dirty="0"/>
              <a:t> (2112–2095 př. n. l.): politický vývoj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ACC43D-3132-4301-B409-A4ABBF8D6A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velitel Uru, podřízen Utu-</a:t>
            </a:r>
            <a:r>
              <a:rPr lang="cs-CZ" dirty="0" err="1"/>
              <a:t>chegalovi</a:t>
            </a:r>
            <a:endParaRPr lang="cs-CZ" dirty="0"/>
          </a:p>
          <a:p>
            <a:r>
              <a:rPr lang="cs-CZ" dirty="0"/>
              <a:t>vyhlášení nezávislosti (Ur a okolí) → titul „král Uru“</a:t>
            </a:r>
          </a:p>
          <a:p>
            <a:r>
              <a:rPr lang="cs-CZ" dirty="0"/>
              <a:t>později: porazil </a:t>
            </a:r>
            <a:r>
              <a:rPr lang="cs-CZ" dirty="0" err="1"/>
              <a:t>Lagaš</a:t>
            </a:r>
            <a:r>
              <a:rPr lang="cs-CZ" dirty="0"/>
              <a:t> – </a:t>
            </a:r>
            <a:r>
              <a:rPr lang="cs-CZ" dirty="0" err="1"/>
              <a:t>Girsu</a:t>
            </a:r>
            <a:r>
              <a:rPr lang="cs-CZ" dirty="0"/>
              <a:t>, </a:t>
            </a:r>
            <a:r>
              <a:rPr lang="cs-CZ" dirty="0" err="1"/>
              <a:t>Uruk</a:t>
            </a:r>
            <a:r>
              <a:rPr lang="cs-CZ" dirty="0"/>
              <a:t>, </a:t>
            </a:r>
            <a:r>
              <a:rPr lang="cs-CZ" dirty="0" err="1"/>
              <a:t>Ummu</a:t>
            </a:r>
            <a:r>
              <a:rPr lang="cs-CZ" dirty="0"/>
              <a:t> → „král Sumeru a </a:t>
            </a:r>
            <a:r>
              <a:rPr lang="cs-CZ" dirty="0" err="1"/>
              <a:t>Akkadu</a:t>
            </a:r>
            <a:r>
              <a:rPr lang="cs-CZ" dirty="0"/>
              <a:t>“</a:t>
            </a:r>
          </a:p>
          <a:p>
            <a:r>
              <a:rPr lang="cs-CZ" dirty="0"/>
              <a:t>válka s </a:t>
            </a:r>
            <a:r>
              <a:rPr lang="cs-CZ" dirty="0" err="1"/>
              <a:t>Elamem</a:t>
            </a:r>
            <a:r>
              <a:rPr lang="cs-CZ" dirty="0"/>
              <a:t> (</a:t>
            </a:r>
            <a:r>
              <a:rPr lang="cs-CZ" dirty="0" err="1"/>
              <a:t>Puzur-Inšušinak</a:t>
            </a:r>
            <a:r>
              <a:rPr lang="cs-CZ" dirty="0"/>
              <a:t>) v povodí </a:t>
            </a:r>
            <a:r>
              <a:rPr lang="cs-CZ" dirty="0" err="1"/>
              <a:t>Dijály</a:t>
            </a:r>
            <a:r>
              <a:rPr lang="cs-CZ" dirty="0"/>
              <a:t> (</a:t>
            </a:r>
            <a:r>
              <a:rPr lang="cs-CZ" dirty="0" err="1"/>
              <a:t>Ešnunna</a:t>
            </a:r>
            <a:r>
              <a:rPr lang="cs-CZ" dirty="0"/>
              <a:t>, </a:t>
            </a:r>
            <a:r>
              <a:rPr lang="cs-CZ" dirty="0" err="1"/>
              <a:t>Tutub</a:t>
            </a:r>
            <a:r>
              <a:rPr lang="cs-CZ" dirty="0"/>
              <a:t>, </a:t>
            </a:r>
            <a:r>
              <a:rPr lang="cs-CZ" dirty="0" err="1"/>
              <a:t>Akkad</a:t>
            </a:r>
            <a:r>
              <a:rPr lang="cs-CZ" dirty="0"/>
              <a:t>)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05F7AA6-1467-4A3C-9302-C9CEA3EEB0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755" y="1825625"/>
            <a:ext cx="2312489" cy="4351338"/>
          </a:xfrm>
        </p:spPr>
      </p:pic>
    </p:spTree>
    <p:extLst>
      <p:ext uri="{BB962C8B-B14F-4D97-AF65-F5344CB8AC3E}">
        <p14:creationId xmlns:p14="http://schemas.microsoft.com/office/powerpoint/2010/main" val="199053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1CE3B3-F35B-4DAF-96A2-70D956E1F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Ur-</a:t>
            </a:r>
            <a:r>
              <a:rPr lang="cs-CZ" b="1" dirty="0" err="1"/>
              <a:t>Namma</a:t>
            </a:r>
            <a:r>
              <a:rPr lang="cs-CZ" b="1" dirty="0"/>
              <a:t> (2112–2095 př. n. l.): stavební činnost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30117E-8AE8-4A4F-B439-8CFC119006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rekonstrukce chrámů v Uru (</a:t>
            </a:r>
            <a:r>
              <a:rPr lang="cs-CZ" dirty="0" err="1"/>
              <a:t>Nanna</a:t>
            </a:r>
            <a:r>
              <a:rPr lang="cs-CZ" dirty="0"/>
              <a:t>) a </a:t>
            </a:r>
            <a:r>
              <a:rPr lang="cs-CZ" dirty="0" err="1"/>
              <a:t>Nippuru</a:t>
            </a:r>
            <a:r>
              <a:rPr lang="cs-CZ" dirty="0"/>
              <a:t> (</a:t>
            </a:r>
            <a:r>
              <a:rPr lang="cs-CZ" dirty="0" err="1"/>
              <a:t>Enlil</a:t>
            </a:r>
            <a:r>
              <a:rPr lang="cs-CZ" dirty="0"/>
              <a:t>)</a:t>
            </a:r>
          </a:p>
          <a:p>
            <a:r>
              <a:rPr lang="cs-CZ" dirty="0"/>
              <a:t>vybudování prvních </a:t>
            </a:r>
            <a:r>
              <a:rPr lang="cs-CZ" dirty="0" err="1"/>
              <a:t>zikkurratů</a:t>
            </a:r>
            <a:r>
              <a:rPr lang="cs-CZ" dirty="0"/>
              <a:t> (nejlépe dochovaný v Uru, dokončil ho </a:t>
            </a:r>
            <a:r>
              <a:rPr lang="cs-CZ" dirty="0" err="1"/>
              <a:t>Šulgi</a:t>
            </a:r>
            <a:r>
              <a:rPr lang="cs-CZ" dirty="0"/>
              <a:t>)</a:t>
            </a:r>
          </a:p>
          <a:p>
            <a:r>
              <a:rPr lang="cs-CZ" dirty="0"/>
              <a:t>podpora zemědělství (bažiny, zavlažování)</a:t>
            </a:r>
          </a:p>
          <a:p>
            <a:r>
              <a:rPr lang="cs-CZ" dirty="0"/>
              <a:t>budování silnic</a:t>
            </a:r>
          </a:p>
          <a:p>
            <a:r>
              <a:rPr lang="cs-CZ" dirty="0"/>
              <a:t>lodní doprava (</a:t>
            </a:r>
            <a:r>
              <a:rPr lang="cs-CZ" dirty="0" err="1"/>
              <a:t>Magan</a:t>
            </a:r>
            <a:r>
              <a:rPr lang="cs-CZ" dirty="0"/>
              <a:t>)</a:t>
            </a:r>
          </a:p>
        </p:txBody>
      </p:sp>
      <p:pic>
        <p:nvPicPr>
          <p:cNvPr id="6" name="Zástupný obsah 5" descr="Obsah obrázku budova, cihla, stavební materiál, střecha&#10;&#10;Popis byl vytvořen automaticky">
            <a:extLst>
              <a:ext uri="{FF2B5EF4-FFF2-40B4-BE49-F238E27FC236}">
                <a16:creationId xmlns:a16="http://schemas.microsoft.com/office/drawing/2014/main" id="{507B6EC3-9987-4376-AABD-6D8FA1FF62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2841"/>
            <a:ext cx="5181600" cy="3896905"/>
          </a:xfrm>
        </p:spPr>
      </p:pic>
    </p:spTree>
    <p:extLst>
      <p:ext uri="{BB962C8B-B14F-4D97-AF65-F5344CB8AC3E}">
        <p14:creationId xmlns:p14="http://schemas.microsoft.com/office/powerpoint/2010/main" val="135154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022743-7601-4478-A198-3DC871953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Šulgi</a:t>
            </a:r>
            <a:r>
              <a:rPr lang="cs-CZ" b="1" dirty="0"/>
              <a:t> (2094–2047 př. n. l.): politický vývoj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364CC2-7C35-491F-8580-9F7B2B01AB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prvních 20 let: žádné změny („král Uru, král Sumeru a </a:t>
            </a:r>
            <a:r>
              <a:rPr lang="cs-CZ" dirty="0" err="1"/>
              <a:t>Akkadu</a:t>
            </a:r>
            <a:r>
              <a:rPr lang="cs-CZ" dirty="0"/>
              <a:t>“)</a:t>
            </a:r>
          </a:p>
          <a:p>
            <a:r>
              <a:rPr lang="cs-CZ" dirty="0"/>
              <a:t>datovací formule: stavební činnost, jmenování kultovních hodnostářů (velekněžka </a:t>
            </a:r>
            <a:r>
              <a:rPr lang="cs-CZ" dirty="0" err="1"/>
              <a:t>Nanny</a:t>
            </a:r>
            <a:r>
              <a:rPr lang="cs-CZ" dirty="0"/>
              <a:t> v Uru), dynastické sňatky (</a:t>
            </a:r>
            <a:r>
              <a:rPr lang="cs-CZ" dirty="0" err="1"/>
              <a:t>Marchaši</a:t>
            </a:r>
            <a:r>
              <a:rPr lang="cs-CZ" dirty="0"/>
              <a:t>, </a:t>
            </a:r>
            <a:r>
              <a:rPr lang="cs-CZ" dirty="0" err="1"/>
              <a:t>Pašime</a:t>
            </a:r>
            <a:r>
              <a:rPr lang="cs-CZ" dirty="0"/>
              <a:t>)</a:t>
            </a:r>
          </a:p>
          <a:p>
            <a:r>
              <a:rPr lang="cs-CZ" dirty="0"/>
              <a:t>po 20. roce: výboje na sever (Asýrie, Sýrie), na východ (Írán)</a:t>
            </a:r>
          </a:p>
        </p:txBody>
      </p:sp>
      <p:pic>
        <p:nvPicPr>
          <p:cNvPr id="6" name="Zástupný obsah 5" descr="Obsah obrázku malování&#10;&#10;Popis byl vytvořen automaticky">
            <a:extLst>
              <a:ext uri="{FF2B5EF4-FFF2-40B4-BE49-F238E27FC236}">
                <a16:creationId xmlns:a16="http://schemas.microsoft.com/office/drawing/2014/main" id="{88700ED8-A101-41DB-9C8A-AAB666850C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10079"/>
            <a:ext cx="5181600" cy="3982429"/>
          </a:xfrm>
        </p:spPr>
      </p:pic>
    </p:spTree>
    <p:extLst>
      <p:ext uri="{BB962C8B-B14F-4D97-AF65-F5344CB8AC3E}">
        <p14:creationId xmlns:p14="http://schemas.microsoft.com/office/powerpoint/2010/main" val="2827118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022743-7601-4478-A198-3DC871953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Šulgi</a:t>
            </a:r>
            <a:r>
              <a:rPr lang="cs-CZ" b="1" dirty="0"/>
              <a:t> (2094–2047 př. n. l.): stavební činnost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364CC2-7C35-491F-8580-9F7B2B01AB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stavby a rekonstrukce chrámů</a:t>
            </a:r>
          </a:p>
          <a:p>
            <a:r>
              <a:rPr lang="cs-CZ" dirty="0"/>
              <a:t>zavlažovací zařízení</a:t>
            </a:r>
          </a:p>
          <a:p>
            <a:r>
              <a:rPr lang="cs-CZ" dirty="0"/>
              <a:t>silnice</a:t>
            </a:r>
          </a:p>
          <a:p>
            <a:r>
              <a:rPr lang="cs-CZ" dirty="0"/>
              <a:t>vybudování města </a:t>
            </a:r>
            <a:r>
              <a:rPr lang="cs-CZ" dirty="0" err="1"/>
              <a:t>Puzriš</a:t>
            </a:r>
            <a:r>
              <a:rPr lang="cs-CZ" dirty="0"/>
              <a:t> </a:t>
            </a:r>
            <a:r>
              <a:rPr lang="cs-CZ" dirty="0" err="1"/>
              <a:t>Dagan</a:t>
            </a:r>
            <a:r>
              <a:rPr lang="cs-CZ" dirty="0"/>
              <a:t> (</a:t>
            </a:r>
            <a:r>
              <a:rPr lang="cs-CZ" dirty="0" err="1"/>
              <a:t>redistributivní</a:t>
            </a:r>
            <a:r>
              <a:rPr lang="cs-CZ" dirty="0"/>
              <a:t> centrum)</a:t>
            </a:r>
          </a:p>
          <a:p>
            <a:r>
              <a:rPr lang="cs-CZ" dirty="0"/>
              <a:t>obranné stavby (Zeď země) – proti </a:t>
            </a:r>
            <a:r>
              <a:rPr lang="cs-CZ" dirty="0" err="1"/>
              <a:t>amorejským</a:t>
            </a:r>
            <a:r>
              <a:rPr lang="cs-CZ" dirty="0"/>
              <a:t> kmenům</a:t>
            </a:r>
          </a:p>
        </p:txBody>
      </p:sp>
      <p:pic>
        <p:nvPicPr>
          <p:cNvPr id="6" name="Zástupný obsah 5" descr="Obsah obrázku exteriér, budova, cihla, stavební materiál&#10;&#10;Popis byl vytvořen automaticky">
            <a:extLst>
              <a:ext uri="{FF2B5EF4-FFF2-40B4-BE49-F238E27FC236}">
                <a16:creationId xmlns:a16="http://schemas.microsoft.com/office/drawing/2014/main" id="{2BDB1316-6821-4071-926D-038D62DFF7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7557"/>
            <a:ext cx="5181600" cy="3887473"/>
          </a:xfrm>
        </p:spPr>
      </p:pic>
    </p:spTree>
    <p:extLst>
      <p:ext uri="{BB962C8B-B14F-4D97-AF65-F5344CB8AC3E}">
        <p14:creationId xmlns:p14="http://schemas.microsoft.com/office/powerpoint/2010/main" val="3444445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022743-7601-4478-A198-3DC871953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Šulgi</a:t>
            </a:r>
            <a:r>
              <a:rPr lang="cs-CZ" b="1" dirty="0"/>
              <a:t> (2094–2047 př. n. l.): postavení panovníka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364CC2-7C35-491F-8580-9F7B2B01AB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titul „král čtyř světových stran“</a:t>
            </a:r>
          </a:p>
          <a:p>
            <a:r>
              <a:rPr lang="cs-CZ" dirty="0"/>
              <a:t>obnovení božského kultu panovníka (svatyně, dedikační nápisy, hvězdička před jménem, označení „bůh své země“)</a:t>
            </a:r>
          </a:p>
          <a:p>
            <a:r>
              <a:rPr lang="cs-CZ" dirty="0"/>
              <a:t>nový literární žánr: hymny na krále</a:t>
            </a:r>
          </a:p>
        </p:txBody>
      </p:sp>
      <p:pic>
        <p:nvPicPr>
          <p:cNvPr id="6" name="Zástupný obsah 5" descr="Obsah obrázku text, perokresba&#10;&#10;Popis byl vytvořen automaticky">
            <a:extLst>
              <a:ext uri="{FF2B5EF4-FFF2-40B4-BE49-F238E27FC236}">
                <a16:creationId xmlns:a16="http://schemas.microsoft.com/office/drawing/2014/main" id="{E7B578A4-2329-456A-BA64-0CA9BB6C80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40026"/>
            <a:ext cx="5181600" cy="2722535"/>
          </a:xfrm>
        </p:spPr>
      </p:pic>
    </p:spTree>
    <p:extLst>
      <p:ext uri="{BB962C8B-B14F-4D97-AF65-F5344CB8AC3E}">
        <p14:creationId xmlns:p14="http://schemas.microsoft.com/office/powerpoint/2010/main" val="2378164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50315A-6FEC-4B04-906D-FB2888636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Hymny na krále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92BDB5-7CDB-4B3D-9DD9-CBB2A2C80A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navazují na starší typ hymnů na božstva</a:t>
            </a:r>
          </a:p>
          <a:p>
            <a:r>
              <a:rPr lang="cs-CZ" dirty="0"/>
              <a:t>doloženy od </a:t>
            </a:r>
            <a:r>
              <a:rPr lang="cs-CZ" dirty="0" err="1"/>
              <a:t>Šulgiho</a:t>
            </a:r>
            <a:r>
              <a:rPr lang="cs-CZ" dirty="0"/>
              <a:t> po OB období (</a:t>
            </a:r>
            <a:r>
              <a:rPr lang="cs-CZ" dirty="0" err="1"/>
              <a:t>Isin</a:t>
            </a:r>
            <a:r>
              <a:rPr lang="cs-CZ" dirty="0"/>
              <a:t>, </a:t>
            </a:r>
            <a:r>
              <a:rPr lang="cs-CZ" dirty="0" err="1"/>
              <a:t>Larsa</a:t>
            </a:r>
            <a:r>
              <a:rPr lang="cs-CZ" dirty="0"/>
              <a:t>, I. dynastie z Babylonu)</a:t>
            </a:r>
          </a:p>
          <a:p>
            <a:r>
              <a:rPr lang="cs-CZ" dirty="0"/>
              <a:t>téma: opěvování krále, zpravidla vazba na nějakou historickou událost (válka, stavební projekt)</a:t>
            </a:r>
          </a:p>
        </p:txBody>
      </p:sp>
      <p:pic>
        <p:nvPicPr>
          <p:cNvPr id="6" name="Zástupný obsah 5" descr="Obsah obrázku láhev, interiér, zavřít&#10;&#10;Popis byl vytvořen automaticky">
            <a:extLst>
              <a:ext uri="{FF2B5EF4-FFF2-40B4-BE49-F238E27FC236}">
                <a16:creationId xmlns:a16="http://schemas.microsoft.com/office/drawing/2014/main" id="{E0E1B85D-AEE9-42A9-B993-3D4091E4B3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878" y="1825625"/>
            <a:ext cx="4362243" cy="4351338"/>
          </a:xfrm>
        </p:spPr>
      </p:pic>
    </p:spTree>
    <p:extLst>
      <p:ext uri="{BB962C8B-B14F-4D97-AF65-F5344CB8AC3E}">
        <p14:creationId xmlns:p14="http://schemas.microsoft.com/office/powerpoint/2010/main" val="3401531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C843F7-D495-457B-802B-C32963709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Hymny na </a:t>
            </a:r>
            <a:r>
              <a:rPr lang="cs-CZ" b="1" dirty="0" err="1"/>
              <a:t>Šulgiho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6D1DE4-FF49-4350-A677-9309EA7286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celkem: asi 20 hymnů; nejlepší ukázka tohoto žánru</a:t>
            </a:r>
          </a:p>
          <a:p>
            <a:endParaRPr lang="cs-CZ" dirty="0"/>
          </a:p>
          <a:p>
            <a:r>
              <a:rPr lang="cs-CZ" dirty="0" err="1"/>
              <a:t>Šulgi</a:t>
            </a:r>
            <a:r>
              <a:rPr lang="cs-CZ" dirty="0"/>
              <a:t> A (rekonstrukce silnic): běh z </a:t>
            </a:r>
            <a:r>
              <a:rPr lang="cs-CZ" dirty="0" err="1"/>
              <a:t>Nippuru</a:t>
            </a:r>
            <a:r>
              <a:rPr lang="cs-CZ" dirty="0"/>
              <a:t> do Uru a zpět</a:t>
            </a:r>
          </a:p>
          <a:p>
            <a:endParaRPr lang="cs-CZ" dirty="0"/>
          </a:p>
          <a:p>
            <a:r>
              <a:rPr lang="cs-CZ" dirty="0" err="1"/>
              <a:t>Šulgi</a:t>
            </a:r>
            <a:r>
              <a:rPr lang="cs-CZ" dirty="0"/>
              <a:t> B (dokončení paláce): královy schopnosti (vzdělanec, válečník, lovec, vykladač božích znamení, zpěvák, hudebník) </a:t>
            </a:r>
          </a:p>
        </p:txBody>
      </p:sp>
      <p:pic>
        <p:nvPicPr>
          <p:cNvPr id="7" name="Zástupný obsah 6" descr="Obsah obrázku interiér, rostlina, keramické nádobí, sklenice&#10;&#10;Popis byl vytvořen automaticky">
            <a:extLst>
              <a:ext uri="{FF2B5EF4-FFF2-40B4-BE49-F238E27FC236}">
                <a16:creationId xmlns:a16="http://schemas.microsoft.com/office/drawing/2014/main" id="{70506534-D3E9-4FB8-A082-E5BA242DE5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31690"/>
            <a:ext cx="5181600" cy="4139207"/>
          </a:xfrm>
        </p:spPr>
      </p:pic>
    </p:spTree>
    <p:extLst>
      <p:ext uri="{BB962C8B-B14F-4D97-AF65-F5344CB8AC3E}">
        <p14:creationId xmlns:p14="http://schemas.microsoft.com/office/powerpoint/2010/main" val="350693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855</Words>
  <Application>Microsoft Office PowerPoint</Application>
  <PresentationFormat>Širokoúhlá obrazovka</PresentationFormat>
  <Paragraphs>101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Motiv Office</vt:lpstr>
      <vt:lpstr>Období III. dynastie z Uru (2112–2004 př. n. l.)</vt:lpstr>
      <vt:lpstr>Prameny</vt:lpstr>
      <vt:lpstr>Ur-Namma (2112–2095 př. n. l.): politický vývoj</vt:lpstr>
      <vt:lpstr>Ur-Namma (2112–2095 př. n. l.): stavební činnost</vt:lpstr>
      <vt:lpstr>Šulgi (2094–2047 př. n. l.): politický vývoj</vt:lpstr>
      <vt:lpstr>Šulgi (2094–2047 př. n. l.): stavební činnost</vt:lpstr>
      <vt:lpstr>Šulgi (2094–2047 př. n. l.): postavení panovníka</vt:lpstr>
      <vt:lpstr>Hymny na krále</vt:lpstr>
      <vt:lpstr>Hymny na Šulgiho</vt:lpstr>
      <vt:lpstr>Amar-Sín (2046–2038 př. n. l.)</vt:lpstr>
      <vt:lpstr>Šú-Sín (2037–2029 př. n. l.)</vt:lpstr>
      <vt:lpstr>Ibbi-Sín (2028–2004 př. n. l.)</vt:lpstr>
      <vt:lpstr>Kultura období Ur III: kovy</vt:lpstr>
      <vt:lpstr>Kultura období Ur III: kamenná plastika</vt:lpstr>
      <vt:lpstr>Kultura období Ur III: kamenná plastika</vt:lpstr>
      <vt:lpstr>Kultura období Ur III: pečetní válečky</vt:lpstr>
      <vt:lpstr>Kultura období Ur III: architektura</vt:lpstr>
      <vt:lpstr>Kultura období Ur III: architektura</vt:lpstr>
      <vt:lpstr>Palácová architektura</vt:lpstr>
      <vt:lpstr>Pohřbívání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Období III. dynastie z Uru (2112–2004 př. n. l.)</dc:title>
  <dc:creator>Lukáš Pecha</dc:creator>
  <cp:lastModifiedBy>Lukáš Pecha</cp:lastModifiedBy>
  <cp:revision>29</cp:revision>
  <dcterms:created xsi:type="dcterms:W3CDTF">2021-02-24T08:34:34Z</dcterms:created>
  <dcterms:modified xsi:type="dcterms:W3CDTF">2021-02-25T08:44:49Z</dcterms:modified>
</cp:coreProperties>
</file>