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4" r:id="rId4"/>
    <p:sldId id="263" r:id="rId5"/>
    <p:sldId id="270" r:id="rId6"/>
    <p:sldId id="260" r:id="rId7"/>
    <p:sldId id="269" r:id="rId8"/>
    <p:sldId id="261" r:id="rId9"/>
    <p:sldId id="262" r:id="rId10"/>
    <p:sldId id="259" r:id="rId11"/>
    <p:sldId id="258" r:id="rId12"/>
    <p:sldId id="268" r:id="rId13"/>
    <p:sldId id="271" r:id="rId14"/>
    <p:sldId id="266" r:id="rId15"/>
    <p:sldId id="267" r:id="rId16"/>
    <p:sldId id="257"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3" d="100"/>
          <a:sy n="83" d="100"/>
        </p:scale>
        <p:origin x="595"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191196-0F61-DE0B-04BE-A91DFDE4D2E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A23837D-113A-A787-7B2D-66A7F0C43F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BA623B8-02CF-AB46-BCAF-E892832C5E06}"/>
              </a:ext>
            </a:extLst>
          </p:cNvPr>
          <p:cNvSpPr>
            <a:spLocks noGrp="1"/>
          </p:cNvSpPr>
          <p:nvPr>
            <p:ph type="dt" sz="half" idx="10"/>
          </p:nvPr>
        </p:nvSpPr>
        <p:spPr/>
        <p:txBody>
          <a:bodyPr/>
          <a:lstStyle/>
          <a:p>
            <a:fld id="{83AC1657-8226-4999-A390-BB5487AC87B3}" type="datetimeFigureOut">
              <a:rPr lang="cs-CZ" smtClean="0"/>
              <a:t>26.05.2024</a:t>
            </a:fld>
            <a:endParaRPr lang="cs-CZ"/>
          </a:p>
        </p:txBody>
      </p:sp>
      <p:sp>
        <p:nvSpPr>
          <p:cNvPr id="5" name="Zástupný symbol pro zápatí 4">
            <a:extLst>
              <a:ext uri="{FF2B5EF4-FFF2-40B4-BE49-F238E27FC236}">
                <a16:creationId xmlns:a16="http://schemas.microsoft.com/office/drawing/2014/main" id="{AEF138C7-0158-A28C-3D9C-017D9FFE3EC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8D73F9E-8BE4-D3EE-9E0A-6F91F867DA03}"/>
              </a:ext>
            </a:extLst>
          </p:cNvPr>
          <p:cNvSpPr>
            <a:spLocks noGrp="1"/>
          </p:cNvSpPr>
          <p:nvPr>
            <p:ph type="sldNum" sz="quarter" idx="12"/>
          </p:nvPr>
        </p:nvSpPr>
        <p:spPr/>
        <p:txBody>
          <a:bodyPr/>
          <a:lstStyle/>
          <a:p>
            <a:fld id="{66DA22AD-FFCC-405A-9D37-FBABFE3265D8}" type="slidenum">
              <a:rPr lang="cs-CZ" smtClean="0"/>
              <a:t>‹#›</a:t>
            </a:fld>
            <a:endParaRPr lang="cs-CZ"/>
          </a:p>
        </p:txBody>
      </p:sp>
    </p:spTree>
    <p:extLst>
      <p:ext uri="{BB962C8B-B14F-4D97-AF65-F5344CB8AC3E}">
        <p14:creationId xmlns:p14="http://schemas.microsoft.com/office/powerpoint/2010/main" val="878051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D9ABDE-7C13-D0EC-9F41-D3FB3393E61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EB5FC7F-78D7-0272-52EA-E1DA51FDB79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8C78ABC-C3BC-DD99-0DE0-DE48F432CEFB}"/>
              </a:ext>
            </a:extLst>
          </p:cNvPr>
          <p:cNvSpPr>
            <a:spLocks noGrp="1"/>
          </p:cNvSpPr>
          <p:nvPr>
            <p:ph type="dt" sz="half" idx="10"/>
          </p:nvPr>
        </p:nvSpPr>
        <p:spPr/>
        <p:txBody>
          <a:bodyPr/>
          <a:lstStyle/>
          <a:p>
            <a:fld id="{83AC1657-8226-4999-A390-BB5487AC87B3}" type="datetimeFigureOut">
              <a:rPr lang="cs-CZ" smtClean="0"/>
              <a:t>26.05.2024</a:t>
            </a:fld>
            <a:endParaRPr lang="cs-CZ"/>
          </a:p>
        </p:txBody>
      </p:sp>
      <p:sp>
        <p:nvSpPr>
          <p:cNvPr id="5" name="Zástupný symbol pro zápatí 4">
            <a:extLst>
              <a:ext uri="{FF2B5EF4-FFF2-40B4-BE49-F238E27FC236}">
                <a16:creationId xmlns:a16="http://schemas.microsoft.com/office/drawing/2014/main" id="{7172D279-2AFE-AB0B-812E-80D94B84619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8E51696-EE04-17CB-CC97-B73AE63512BA}"/>
              </a:ext>
            </a:extLst>
          </p:cNvPr>
          <p:cNvSpPr>
            <a:spLocks noGrp="1"/>
          </p:cNvSpPr>
          <p:nvPr>
            <p:ph type="sldNum" sz="quarter" idx="12"/>
          </p:nvPr>
        </p:nvSpPr>
        <p:spPr/>
        <p:txBody>
          <a:bodyPr/>
          <a:lstStyle/>
          <a:p>
            <a:fld id="{66DA22AD-FFCC-405A-9D37-FBABFE3265D8}" type="slidenum">
              <a:rPr lang="cs-CZ" smtClean="0"/>
              <a:t>‹#›</a:t>
            </a:fld>
            <a:endParaRPr lang="cs-CZ"/>
          </a:p>
        </p:txBody>
      </p:sp>
    </p:spTree>
    <p:extLst>
      <p:ext uri="{BB962C8B-B14F-4D97-AF65-F5344CB8AC3E}">
        <p14:creationId xmlns:p14="http://schemas.microsoft.com/office/powerpoint/2010/main" val="859576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C4EC411-75DA-A5C5-4664-299E58879019}"/>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7E9A23D-89C3-4FB2-9520-2BBBC179917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24E69AA-D840-118C-965E-8F7857A65016}"/>
              </a:ext>
            </a:extLst>
          </p:cNvPr>
          <p:cNvSpPr>
            <a:spLocks noGrp="1"/>
          </p:cNvSpPr>
          <p:nvPr>
            <p:ph type="dt" sz="half" idx="10"/>
          </p:nvPr>
        </p:nvSpPr>
        <p:spPr/>
        <p:txBody>
          <a:bodyPr/>
          <a:lstStyle/>
          <a:p>
            <a:fld id="{83AC1657-8226-4999-A390-BB5487AC87B3}" type="datetimeFigureOut">
              <a:rPr lang="cs-CZ" smtClean="0"/>
              <a:t>26.05.2024</a:t>
            </a:fld>
            <a:endParaRPr lang="cs-CZ"/>
          </a:p>
        </p:txBody>
      </p:sp>
      <p:sp>
        <p:nvSpPr>
          <p:cNvPr id="5" name="Zástupný symbol pro zápatí 4">
            <a:extLst>
              <a:ext uri="{FF2B5EF4-FFF2-40B4-BE49-F238E27FC236}">
                <a16:creationId xmlns:a16="http://schemas.microsoft.com/office/drawing/2014/main" id="{5E4F7971-BA24-56AE-AD1D-2082AF18B5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2F426FF-5F9D-6371-E7F6-FDD2AB23272B}"/>
              </a:ext>
            </a:extLst>
          </p:cNvPr>
          <p:cNvSpPr>
            <a:spLocks noGrp="1"/>
          </p:cNvSpPr>
          <p:nvPr>
            <p:ph type="sldNum" sz="quarter" idx="12"/>
          </p:nvPr>
        </p:nvSpPr>
        <p:spPr/>
        <p:txBody>
          <a:bodyPr/>
          <a:lstStyle/>
          <a:p>
            <a:fld id="{66DA22AD-FFCC-405A-9D37-FBABFE3265D8}" type="slidenum">
              <a:rPr lang="cs-CZ" smtClean="0"/>
              <a:t>‹#›</a:t>
            </a:fld>
            <a:endParaRPr lang="cs-CZ"/>
          </a:p>
        </p:txBody>
      </p:sp>
    </p:spTree>
    <p:extLst>
      <p:ext uri="{BB962C8B-B14F-4D97-AF65-F5344CB8AC3E}">
        <p14:creationId xmlns:p14="http://schemas.microsoft.com/office/powerpoint/2010/main" val="3824747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DC884B-8AFD-7321-893A-5F7F9D02247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A7642D6-C5C8-8FE8-0F3F-BE4E5DA5C6E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8F5A743-9BEB-7B60-2568-D542C01EC5D7}"/>
              </a:ext>
            </a:extLst>
          </p:cNvPr>
          <p:cNvSpPr>
            <a:spLocks noGrp="1"/>
          </p:cNvSpPr>
          <p:nvPr>
            <p:ph type="dt" sz="half" idx="10"/>
          </p:nvPr>
        </p:nvSpPr>
        <p:spPr/>
        <p:txBody>
          <a:bodyPr/>
          <a:lstStyle/>
          <a:p>
            <a:fld id="{83AC1657-8226-4999-A390-BB5487AC87B3}" type="datetimeFigureOut">
              <a:rPr lang="cs-CZ" smtClean="0"/>
              <a:t>26.05.2024</a:t>
            </a:fld>
            <a:endParaRPr lang="cs-CZ"/>
          </a:p>
        </p:txBody>
      </p:sp>
      <p:sp>
        <p:nvSpPr>
          <p:cNvPr id="5" name="Zástupný symbol pro zápatí 4">
            <a:extLst>
              <a:ext uri="{FF2B5EF4-FFF2-40B4-BE49-F238E27FC236}">
                <a16:creationId xmlns:a16="http://schemas.microsoft.com/office/drawing/2014/main" id="{436DEA36-5106-371B-E5F2-CBE821E44FE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E61BEF-3CE5-C060-2DFA-DE89B71B6091}"/>
              </a:ext>
            </a:extLst>
          </p:cNvPr>
          <p:cNvSpPr>
            <a:spLocks noGrp="1"/>
          </p:cNvSpPr>
          <p:nvPr>
            <p:ph type="sldNum" sz="quarter" idx="12"/>
          </p:nvPr>
        </p:nvSpPr>
        <p:spPr/>
        <p:txBody>
          <a:bodyPr/>
          <a:lstStyle/>
          <a:p>
            <a:fld id="{66DA22AD-FFCC-405A-9D37-FBABFE3265D8}" type="slidenum">
              <a:rPr lang="cs-CZ" smtClean="0"/>
              <a:t>‹#›</a:t>
            </a:fld>
            <a:endParaRPr lang="cs-CZ"/>
          </a:p>
        </p:txBody>
      </p:sp>
    </p:spTree>
    <p:extLst>
      <p:ext uri="{BB962C8B-B14F-4D97-AF65-F5344CB8AC3E}">
        <p14:creationId xmlns:p14="http://schemas.microsoft.com/office/powerpoint/2010/main" val="3257646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3C22CA-0764-255F-2A8F-FC328A4022E1}"/>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9F1A93-A5C5-A641-5A3C-378893FC36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F2020EF-403B-1664-1E09-E289C24BBFF6}"/>
              </a:ext>
            </a:extLst>
          </p:cNvPr>
          <p:cNvSpPr>
            <a:spLocks noGrp="1"/>
          </p:cNvSpPr>
          <p:nvPr>
            <p:ph type="dt" sz="half" idx="10"/>
          </p:nvPr>
        </p:nvSpPr>
        <p:spPr/>
        <p:txBody>
          <a:bodyPr/>
          <a:lstStyle/>
          <a:p>
            <a:fld id="{83AC1657-8226-4999-A390-BB5487AC87B3}" type="datetimeFigureOut">
              <a:rPr lang="cs-CZ" smtClean="0"/>
              <a:t>26.05.2024</a:t>
            </a:fld>
            <a:endParaRPr lang="cs-CZ"/>
          </a:p>
        </p:txBody>
      </p:sp>
      <p:sp>
        <p:nvSpPr>
          <p:cNvPr id="5" name="Zástupný symbol pro zápatí 4">
            <a:extLst>
              <a:ext uri="{FF2B5EF4-FFF2-40B4-BE49-F238E27FC236}">
                <a16:creationId xmlns:a16="http://schemas.microsoft.com/office/drawing/2014/main" id="{5A6418DA-DCE9-F2EF-090F-39412C606E4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ABFAF51-5235-1A00-FECE-A56853A39AC2}"/>
              </a:ext>
            </a:extLst>
          </p:cNvPr>
          <p:cNvSpPr>
            <a:spLocks noGrp="1"/>
          </p:cNvSpPr>
          <p:nvPr>
            <p:ph type="sldNum" sz="quarter" idx="12"/>
          </p:nvPr>
        </p:nvSpPr>
        <p:spPr/>
        <p:txBody>
          <a:bodyPr/>
          <a:lstStyle/>
          <a:p>
            <a:fld id="{66DA22AD-FFCC-405A-9D37-FBABFE3265D8}" type="slidenum">
              <a:rPr lang="cs-CZ" smtClean="0"/>
              <a:t>‹#›</a:t>
            </a:fld>
            <a:endParaRPr lang="cs-CZ"/>
          </a:p>
        </p:txBody>
      </p:sp>
    </p:spTree>
    <p:extLst>
      <p:ext uri="{BB962C8B-B14F-4D97-AF65-F5344CB8AC3E}">
        <p14:creationId xmlns:p14="http://schemas.microsoft.com/office/powerpoint/2010/main" val="454729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E6EB2F-046D-6533-B145-48DE6828358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25009C-886C-DDEC-32F5-2F884288384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37E758C-ABB5-A5B5-689C-16B12C4780ED}"/>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BA87215-C565-93EB-99AC-AF25B19AD1E4}"/>
              </a:ext>
            </a:extLst>
          </p:cNvPr>
          <p:cNvSpPr>
            <a:spLocks noGrp="1"/>
          </p:cNvSpPr>
          <p:nvPr>
            <p:ph type="dt" sz="half" idx="10"/>
          </p:nvPr>
        </p:nvSpPr>
        <p:spPr/>
        <p:txBody>
          <a:bodyPr/>
          <a:lstStyle/>
          <a:p>
            <a:fld id="{83AC1657-8226-4999-A390-BB5487AC87B3}" type="datetimeFigureOut">
              <a:rPr lang="cs-CZ" smtClean="0"/>
              <a:t>26.05.2024</a:t>
            </a:fld>
            <a:endParaRPr lang="cs-CZ"/>
          </a:p>
        </p:txBody>
      </p:sp>
      <p:sp>
        <p:nvSpPr>
          <p:cNvPr id="6" name="Zástupný symbol pro zápatí 5">
            <a:extLst>
              <a:ext uri="{FF2B5EF4-FFF2-40B4-BE49-F238E27FC236}">
                <a16:creationId xmlns:a16="http://schemas.microsoft.com/office/drawing/2014/main" id="{932BCCB9-21D5-05D8-FDBF-C3DB0AEDFFE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DFC4F82-793F-14B9-46CF-050BD83B614D}"/>
              </a:ext>
            </a:extLst>
          </p:cNvPr>
          <p:cNvSpPr>
            <a:spLocks noGrp="1"/>
          </p:cNvSpPr>
          <p:nvPr>
            <p:ph type="sldNum" sz="quarter" idx="12"/>
          </p:nvPr>
        </p:nvSpPr>
        <p:spPr/>
        <p:txBody>
          <a:bodyPr/>
          <a:lstStyle/>
          <a:p>
            <a:fld id="{66DA22AD-FFCC-405A-9D37-FBABFE3265D8}" type="slidenum">
              <a:rPr lang="cs-CZ" smtClean="0"/>
              <a:t>‹#›</a:t>
            </a:fld>
            <a:endParaRPr lang="cs-CZ"/>
          </a:p>
        </p:txBody>
      </p:sp>
    </p:spTree>
    <p:extLst>
      <p:ext uri="{BB962C8B-B14F-4D97-AF65-F5344CB8AC3E}">
        <p14:creationId xmlns:p14="http://schemas.microsoft.com/office/powerpoint/2010/main" val="2320059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4316FB-4FD0-FE66-4582-3EABB7D9CD7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51A19CA9-787C-D0DC-6582-E250769006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29BDE09-DE33-4199-6F42-FA39F6934C8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C91242A-0167-C089-DD9F-22115A4A6B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DB4F9F38-22DD-B874-2878-E4C44F6D464A}"/>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D72C0F2-6284-3C8F-03A5-120EC8FEC33D}"/>
              </a:ext>
            </a:extLst>
          </p:cNvPr>
          <p:cNvSpPr>
            <a:spLocks noGrp="1"/>
          </p:cNvSpPr>
          <p:nvPr>
            <p:ph type="dt" sz="half" idx="10"/>
          </p:nvPr>
        </p:nvSpPr>
        <p:spPr/>
        <p:txBody>
          <a:bodyPr/>
          <a:lstStyle/>
          <a:p>
            <a:fld id="{83AC1657-8226-4999-A390-BB5487AC87B3}" type="datetimeFigureOut">
              <a:rPr lang="cs-CZ" smtClean="0"/>
              <a:t>26.05.2024</a:t>
            </a:fld>
            <a:endParaRPr lang="cs-CZ"/>
          </a:p>
        </p:txBody>
      </p:sp>
      <p:sp>
        <p:nvSpPr>
          <p:cNvPr id="8" name="Zástupný symbol pro zápatí 7">
            <a:extLst>
              <a:ext uri="{FF2B5EF4-FFF2-40B4-BE49-F238E27FC236}">
                <a16:creationId xmlns:a16="http://schemas.microsoft.com/office/drawing/2014/main" id="{EB80A724-2CB0-78E4-EA0E-CC36EC9744B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3A3E0D5-C3C5-6791-6D8F-F9520C7BAF8B}"/>
              </a:ext>
            </a:extLst>
          </p:cNvPr>
          <p:cNvSpPr>
            <a:spLocks noGrp="1"/>
          </p:cNvSpPr>
          <p:nvPr>
            <p:ph type="sldNum" sz="quarter" idx="12"/>
          </p:nvPr>
        </p:nvSpPr>
        <p:spPr/>
        <p:txBody>
          <a:bodyPr/>
          <a:lstStyle/>
          <a:p>
            <a:fld id="{66DA22AD-FFCC-405A-9D37-FBABFE3265D8}" type="slidenum">
              <a:rPr lang="cs-CZ" smtClean="0"/>
              <a:t>‹#›</a:t>
            </a:fld>
            <a:endParaRPr lang="cs-CZ"/>
          </a:p>
        </p:txBody>
      </p:sp>
    </p:spTree>
    <p:extLst>
      <p:ext uri="{BB962C8B-B14F-4D97-AF65-F5344CB8AC3E}">
        <p14:creationId xmlns:p14="http://schemas.microsoft.com/office/powerpoint/2010/main" val="740010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42D9A0-34F0-C939-91E0-30EB2E05F41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C968FCD-14CF-6B88-4C6B-298994BBE941}"/>
              </a:ext>
            </a:extLst>
          </p:cNvPr>
          <p:cNvSpPr>
            <a:spLocks noGrp="1"/>
          </p:cNvSpPr>
          <p:nvPr>
            <p:ph type="dt" sz="half" idx="10"/>
          </p:nvPr>
        </p:nvSpPr>
        <p:spPr/>
        <p:txBody>
          <a:bodyPr/>
          <a:lstStyle/>
          <a:p>
            <a:fld id="{83AC1657-8226-4999-A390-BB5487AC87B3}" type="datetimeFigureOut">
              <a:rPr lang="cs-CZ" smtClean="0"/>
              <a:t>26.05.2024</a:t>
            </a:fld>
            <a:endParaRPr lang="cs-CZ"/>
          </a:p>
        </p:txBody>
      </p:sp>
      <p:sp>
        <p:nvSpPr>
          <p:cNvPr id="4" name="Zástupný symbol pro zápatí 3">
            <a:extLst>
              <a:ext uri="{FF2B5EF4-FFF2-40B4-BE49-F238E27FC236}">
                <a16:creationId xmlns:a16="http://schemas.microsoft.com/office/drawing/2014/main" id="{CC16A629-5D8F-C64B-D707-85C3982194F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705D88F-6056-9064-0622-D6DD036487D9}"/>
              </a:ext>
            </a:extLst>
          </p:cNvPr>
          <p:cNvSpPr>
            <a:spLocks noGrp="1"/>
          </p:cNvSpPr>
          <p:nvPr>
            <p:ph type="sldNum" sz="quarter" idx="12"/>
          </p:nvPr>
        </p:nvSpPr>
        <p:spPr/>
        <p:txBody>
          <a:bodyPr/>
          <a:lstStyle/>
          <a:p>
            <a:fld id="{66DA22AD-FFCC-405A-9D37-FBABFE3265D8}" type="slidenum">
              <a:rPr lang="cs-CZ" smtClean="0"/>
              <a:t>‹#›</a:t>
            </a:fld>
            <a:endParaRPr lang="cs-CZ"/>
          </a:p>
        </p:txBody>
      </p:sp>
    </p:spTree>
    <p:extLst>
      <p:ext uri="{BB962C8B-B14F-4D97-AF65-F5344CB8AC3E}">
        <p14:creationId xmlns:p14="http://schemas.microsoft.com/office/powerpoint/2010/main" val="3441568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118C4D7-5709-160B-2259-BB3CBE5EE13A}"/>
              </a:ext>
            </a:extLst>
          </p:cNvPr>
          <p:cNvSpPr>
            <a:spLocks noGrp="1"/>
          </p:cNvSpPr>
          <p:nvPr>
            <p:ph type="dt" sz="half" idx="10"/>
          </p:nvPr>
        </p:nvSpPr>
        <p:spPr/>
        <p:txBody>
          <a:bodyPr/>
          <a:lstStyle/>
          <a:p>
            <a:fld id="{83AC1657-8226-4999-A390-BB5487AC87B3}" type="datetimeFigureOut">
              <a:rPr lang="cs-CZ" smtClean="0"/>
              <a:t>26.05.2024</a:t>
            </a:fld>
            <a:endParaRPr lang="cs-CZ"/>
          </a:p>
        </p:txBody>
      </p:sp>
      <p:sp>
        <p:nvSpPr>
          <p:cNvPr id="3" name="Zástupný symbol pro zápatí 2">
            <a:extLst>
              <a:ext uri="{FF2B5EF4-FFF2-40B4-BE49-F238E27FC236}">
                <a16:creationId xmlns:a16="http://schemas.microsoft.com/office/drawing/2014/main" id="{ADAC40AF-D0EF-3A46-C4F6-E3DC53BFAE3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99B7135-A872-AB2F-F5A9-27A7B0000DCB}"/>
              </a:ext>
            </a:extLst>
          </p:cNvPr>
          <p:cNvSpPr>
            <a:spLocks noGrp="1"/>
          </p:cNvSpPr>
          <p:nvPr>
            <p:ph type="sldNum" sz="quarter" idx="12"/>
          </p:nvPr>
        </p:nvSpPr>
        <p:spPr/>
        <p:txBody>
          <a:bodyPr/>
          <a:lstStyle/>
          <a:p>
            <a:fld id="{66DA22AD-FFCC-405A-9D37-FBABFE3265D8}" type="slidenum">
              <a:rPr lang="cs-CZ" smtClean="0"/>
              <a:t>‹#›</a:t>
            </a:fld>
            <a:endParaRPr lang="cs-CZ"/>
          </a:p>
        </p:txBody>
      </p:sp>
    </p:spTree>
    <p:extLst>
      <p:ext uri="{BB962C8B-B14F-4D97-AF65-F5344CB8AC3E}">
        <p14:creationId xmlns:p14="http://schemas.microsoft.com/office/powerpoint/2010/main" val="266132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A115B1-3AFC-DA86-27AC-265474A5638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C1DB0898-984C-B8A4-4094-C1990D721C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39DB93A-675E-8E5A-0407-62CB1F7417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D4DD768-B7BA-945C-830F-33716881A76B}"/>
              </a:ext>
            </a:extLst>
          </p:cNvPr>
          <p:cNvSpPr>
            <a:spLocks noGrp="1"/>
          </p:cNvSpPr>
          <p:nvPr>
            <p:ph type="dt" sz="half" idx="10"/>
          </p:nvPr>
        </p:nvSpPr>
        <p:spPr/>
        <p:txBody>
          <a:bodyPr/>
          <a:lstStyle/>
          <a:p>
            <a:fld id="{83AC1657-8226-4999-A390-BB5487AC87B3}" type="datetimeFigureOut">
              <a:rPr lang="cs-CZ" smtClean="0"/>
              <a:t>26.05.2024</a:t>
            </a:fld>
            <a:endParaRPr lang="cs-CZ"/>
          </a:p>
        </p:txBody>
      </p:sp>
      <p:sp>
        <p:nvSpPr>
          <p:cNvPr id="6" name="Zástupný symbol pro zápatí 5">
            <a:extLst>
              <a:ext uri="{FF2B5EF4-FFF2-40B4-BE49-F238E27FC236}">
                <a16:creationId xmlns:a16="http://schemas.microsoft.com/office/drawing/2014/main" id="{E89D5981-50A5-572A-A810-B507DA7FD68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F96B9B2-F40C-2197-B3EF-253E6D848C33}"/>
              </a:ext>
            </a:extLst>
          </p:cNvPr>
          <p:cNvSpPr>
            <a:spLocks noGrp="1"/>
          </p:cNvSpPr>
          <p:nvPr>
            <p:ph type="sldNum" sz="quarter" idx="12"/>
          </p:nvPr>
        </p:nvSpPr>
        <p:spPr/>
        <p:txBody>
          <a:bodyPr/>
          <a:lstStyle/>
          <a:p>
            <a:fld id="{66DA22AD-FFCC-405A-9D37-FBABFE3265D8}" type="slidenum">
              <a:rPr lang="cs-CZ" smtClean="0"/>
              <a:t>‹#›</a:t>
            </a:fld>
            <a:endParaRPr lang="cs-CZ"/>
          </a:p>
        </p:txBody>
      </p:sp>
    </p:spTree>
    <p:extLst>
      <p:ext uri="{BB962C8B-B14F-4D97-AF65-F5344CB8AC3E}">
        <p14:creationId xmlns:p14="http://schemas.microsoft.com/office/powerpoint/2010/main" val="862734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94AA53-3D03-C5A9-8672-49D3BF9C08F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9363CA-B151-3B56-F409-C323ECDDD5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B0C7B1B1-5534-F8AC-374E-7F3BFEA094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C9D9509-4895-C892-03CD-90045AC25550}"/>
              </a:ext>
            </a:extLst>
          </p:cNvPr>
          <p:cNvSpPr>
            <a:spLocks noGrp="1"/>
          </p:cNvSpPr>
          <p:nvPr>
            <p:ph type="dt" sz="half" idx="10"/>
          </p:nvPr>
        </p:nvSpPr>
        <p:spPr/>
        <p:txBody>
          <a:bodyPr/>
          <a:lstStyle/>
          <a:p>
            <a:fld id="{83AC1657-8226-4999-A390-BB5487AC87B3}" type="datetimeFigureOut">
              <a:rPr lang="cs-CZ" smtClean="0"/>
              <a:t>26.05.2024</a:t>
            </a:fld>
            <a:endParaRPr lang="cs-CZ"/>
          </a:p>
        </p:txBody>
      </p:sp>
      <p:sp>
        <p:nvSpPr>
          <p:cNvPr id="6" name="Zástupný symbol pro zápatí 5">
            <a:extLst>
              <a:ext uri="{FF2B5EF4-FFF2-40B4-BE49-F238E27FC236}">
                <a16:creationId xmlns:a16="http://schemas.microsoft.com/office/drawing/2014/main" id="{3BD1FB46-8912-F862-7A57-76F4C12023F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BC4BE74-7A69-802A-DFDD-2C6E8DCDDDD2}"/>
              </a:ext>
            </a:extLst>
          </p:cNvPr>
          <p:cNvSpPr>
            <a:spLocks noGrp="1"/>
          </p:cNvSpPr>
          <p:nvPr>
            <p:ph type="sldNum" sz="quarter" idx="12"/>
          </p:nvPr>
        </p:nvSpPr>
        <p:spPr/>
        <p:txBody>
          <a:bodyPr/>
          <a:lstStyle/>
          <a:p>
            <a:fld id="{66DA22AD-FFCC-405A-9D37-FBABFE3265D8}" type="slidenum">
              <a:rPr lang="cs-CZ" smtClean="0"/>
              <a:t>‹#›</a:t>
            </a:fld>
            <a:endParaRPr lang="cs-CZ"/>
          </a:p>
        </p:txBody>
      </p:sp>
    </p:spTree>
    <p:extLst>
      <p:ext uri="{BB962C8B-B14F-4D97-AF65-F5344CB8AC3E}">
        <p14:creationId xmlns:p14="http://schemas.microsoft.com/office/powerpoint/2010/main" val="122717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85BC0BD-D865-E572-8279-E6F4A6B656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A0E3543A-B296-F49D-071A-3A9031D30C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EA655EF-CB4F-47C4-1725-6F4B25221F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AC1657-8226-4999-A390-BB5487AC87B3}" type="datetimeFigureOut">
              <a:rPr lang="cs-CZ" smtClean="0"/>
              <a:t>26.05.2024</a:t>
            </a:fld>
            <a:endParaRPr lang="cs-CZ"/>
          </a:p>
        </p:txBody>
      </p:sp>
      <p:sp>
        <p:nvSpPr>
          <p:cNvPr id="5" name="Zástupný symbol pro zápatí 4">
            <a:extLst>
              <a:ext uri="{FF2B5EF4-FFF2-40B4-BE49-F238E27FC236}">
                <a16:creationId xmlns:a16="http://schemas.microsoft.com/office/drawing/2014/main" id="{D8D9ABAF-AC0E-AF14-5E1B-04F9C92978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09650D8-FC91-3BA1-D82A-CE291413ED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DA22AD-FFCC-405A-9D37-FBABFE3265D8}" type="slidenum">
              <a:rPr lang="cs-CZ" smtClean="0"/>
              <a:t>‹#›</a:t>
            </a:fld>
            <a:endParaRPr lang="cs-CZ"/>
          </a:p>
        </p:txBody>
      </p:sp>
    </p:spTree>
    <p:extLst>
      <p:ext uri="{BB962C8B-B14F-4D97-AF65-F5344CB8AC3E}">
        <p14:creationId xmlns:p14="http://schemas.microsoft.com/office/powerpoint/2010/main" val="2043254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AC393F-D497-0D22-6906-18C59F3C74A4}"/>
              </a:ext>
            </a:extLst>
          </p:cNvPr>
          <p:cNvSpPr>
            <a:spLocks noGrp="1"/>
          </p:cNvSpPr>
          <p:nvPr>
            <p:ph type="ctrTitle"/>
          </p:nvPr>
        </p:nvSpPr>
        <p:spPr/>
        <p:txBody>
          <a:bodyPr/>
          <a:lstStyle/>
          <a:p>
            <a:r>
              <a:rPr lang="cs-CZ" dirty="0">
                <a:latin typeface="Times New Roman" panose="02020603050405020304" pitchFamily="18" charset="0"/>
                <a:cs typeface="Times New Roman" panose="02020603050405020304" pitchFamily="18" charset="0"/>
              </a:rPr>
              <a:t>Římský stát a křesťanství</a:t>
            </a:r>
          </a:p>
        </p:txBody>
      </p:sp>
      <p:sp>
        <p:nvSpPr>
          <p:cNvPr id="3" name="Podnadpis 2">
            <a:extLst>
              <a:ext uri="{FF2B5EF4-FFF2-40B4-BE49-F238E27FC236}">
                <a16:creationId xmlns:a16="http://schemas.microsoft.com/office/drawing/2014/main" id="{F6690DD9-6028-3F45-05B0-3361BD1F64F8}"/>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17372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FAAD58-F435-D6BE-4DF7-A62007A96AEE}"/>
              </a:ext>
            </a:extLst>
          </p:cNvPr>
          <p:cNvSpPr>
            <a:spLocks noGrp="1"/>
          </p:cNvSpPr>
          <p:nvPr>
            <p:ph type="title"/>
          </p:nvPr>
        </p:nvSpPr>
        <p:spPr/>
        <p:txBody>
          <a:bodyPr/>
          <a:lstStyle/>
          <a:p>
            <a:r>
              <a:rPr lang="cs-CZ" dirty="0" err="1">
                <a:latin typeface="Times New Roman" panose="02020603050405020304" pitchFamily="18" charset="0"/>
                <a:cs typeface="Times New Roman" panose="02020603050405020304" pitchFamily="18" charset="0"/>
              </a:rPr>
              <a:t>Galeriův</a:t>
            </a:r>
            <a:r>
              <a:rPr lang="cs-CZ" dirty="0">
                <a:latin typeface="Times New Roman" panose="02020603050405020304" pitchFamily="18" charset="0"/>
                <a:cs typeface="Times New Roman" panose="02020603050405020304" pitchFamily="18" charset="0"/>
              </a:rPr>
              <a:t> toleranční edikt 30. dubna 311 n.l. – toleranční patent</a:t>
            </a:r>
          </a:p>
        </p:txBody>
      </p:sp>
      <p:sp>
        <p:nvSpPr>
          <p:cNvPr id="3" name="Zástupný obsah 2">
            <a:extLst>
              <a:ext uri="{FF2B5EF4-FFF2-40B4-BE49-F238E27FC236}">
                <a16:creationId xmlns:a16="http://schemas.microsoft.com/office/drawing/2014/main" id="{C8A4A364-98A1-3F53-D320-202BAB9120DB}"/>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Kromě jiných opatření, jež činíme pro dobro a prospěch státu, jsme dříve chtěli uvést vše do souladu se starými zákony a římským státním zřízením a postarat se, aby se i křesťané, kteří opustili víru svých předků, zase vrátili ke zdravému rozumu. … Tu u vědomí naší nejlaskavější shovívavosti a trvalého zvyku udělovat všem lidem milost jsme uznali za nutné projevit mírnost i vůči nim </a:t>
            </a:r>
            <a:r>
              <a:rPr lang="el-GR"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křesťanům</a:t>
            </a:r>
            <a:r>
              <a:rPr lang="el-GR"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a dovolit jim, aby dál zůstali křesťany a pořádali svoje shromáždění, pokud nebudou narušovat veřejný pořádek. … Vzhledem k této naší shovívavosti by se měli modlit ke svému Bohu za blaho naše, státu i své vlastní… 					</a:t>
            </a:r>
            <a:r>
              <a:rPr lang="cs-CZ" dirty="0" err="1">
                <a:latin typeface="Times New Roman" panose="02020603050405020304" pitchFamily="18" charset="0"/>
                <a:cs typeface="Times New Roman" panose="02020603050405020304" pitchFamily="18" charset="0"/>
              </a:rPr>
              <a:t>Lactant</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De </a:t>
            </a:r>
            <a:r>
              <a:rPr lang="cs-CZ" i="1" dirty="0" err="1">
                <a:latin typeface="Times New Roman" panose="02020603050405020304" pitchFamily="18" charset="0"/>
                <a:cs typeface="Times New Roman" panose="02020603050405020304" pitchFamily="18" charset="0"/>
              </a:rPr>
              <a:t>mort</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pers</a:t>
            </a:r>
            <a:r>
              <a:rPr lang="cs-CZ" dirty="0">
                <a:latin typeface="Times New Roman" panose="02020603050405020304" pitchFamily="18" charset="0"/>
                <a:cs typeface="Times New Roman" panose="02020603050405020304" pitchFamily="18" charset="0"/>
              </a:rPr>
              <a:t>. 34</a:t>
            </a:r>
            <a:endParaRPr lang="cs-CZ" dirty="0"/>
          </a:p>
        </p:txBody>
      </p:sp>
    </p:spTree>
    <p:extLst>
      <p:ext uri="{BB962C8B-B14F-4D97-AF65-F5344CB8AC3E}">
        <p14:creationId xmlns:p14="http://schemas.microsoft.com/office/powerpoint/2010/main" val="1461141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B52E24-57C8-4A0B-4B0E-FB465FC5BDBB}"/>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Edikt milánský 13. června 313 n. l.</a:t>
            </a:r>
          </a:p>
        </p:txBody>
      </p:sp>
      <p:sp>
        <p:nvSpPr>
          <p:cNvPr id="3" name="Zástupný obsah 2">
            <a:extLst>
              <a:ext uri="{FF2B5EF4-FFF2-40B4-BE49-F238E27FC236}">
                <a16:creationId xmlns:a16="http://schemas.microsoft.com/office/drawing/2014/main" id="{B37ACC17-7BC7-7E21-60B2-DEB656271383}"/>
              </a:ext>
            </a:extLst>
          </p:cNvPr>
          <p:cNvSpPr>
            <a:spLocks noGrp="1"/>
          </p:cNvSpPr>
          <p:nvPr>
            <p:ph idx="1"/>
          </p:nvPr>
        </p:nvSpPr>
        <p:spPr/>
        <p:txBody>
          <a:bodyPr>
            <a:normAutofit fontScale="62500" lnSpcReduction="20000"/>
          </a:bodyPr>
          <a:lstStyle/>
          <a:p>
            <a:r>
              <a:rPr lang="cs-CZ" dirty="0">
                <a:latin typeface="Times New Roman" panose="02020603050405020304" pitchFamily="18" charset="0"/>
                <a:cs typeface="Times New Roman" panose="02020603050405020304" pitchFamily="18" charset="0"/>
              </a:rPr>
              <a:t>Když jsem já, </a:t>
            </a:r>
            <a:r>
              <a:rPr lang="cs-CZ" dirty="0" err="1">
                <a:latin typeface="Times New Roman" panose="02020603050405020304" pitchFamily="18" charset="0"/>
                <a:cs typeface="Times New Roman" panose="02020603050405020304" pitchFamily="18" charset="0"/>
              </a:rPr>
              <a:t>Constantinus</a:t>
            </a:r>
            <a:r>
              <a:rPr lang="cs-CZ" dirty="0">
                <a:latin typeface="Times New Roman" panose="02020603050405020304" pitchFamily="18" charset="0"/>
                <a:cs typeface="Times New Roman" panose="02020603050405020304" pitchFamily="18" charset="0"/>
              </a:rPr>
              <a:t> Augustus a já, Licinius Augustus, šťastně sešli v Miláně, abychom projednali všechny otázky týkající se blaha a bezpečnosti státu, usoudili jsme, že kromě ostatních věcí, z nichž by podle našeho mínění mohl kynout prospěch většině lidí, si zaslouží uvést do pořádku především záležitosti týkající se uctívání božstev. Proto jsme se rozhodli přiznat jak křesťanům, tak i všem ostatním možnost svobodně si vybrat náboženství podle své libosti, abychom si tak, ať už na nebeském trůně sedí jakékoliv božstvo, zajistili jeho přízeň vůči nám i všem, kteří podléhají naší moci. Usoudili jsme proto, že v souladu s prospěšným a spravedlivým řádem bychom měli prosazovat takový přístup, že by nikomu neměla být upírána možnost oddávat se podle vlastního uvážení křesťanskému nebo jinému náboženství, které považuje pro sebe za nejvhodnější, aby nám nejvyšší božstvo , které uctíváme na základě svobodného rozhodnutí, prokazovalo ve všem  obvyklou přízeň a náklonost. Z tohoto důvodu jsme se rozhodli dát tvé Velebnosti na vědomí, že všechna nařízení týkající se křesťanů, která byla písemně zaslána tvé kanceláři a která jsou nešťastná a neslučují se s naší laskavostí, jsme se rozhodli zrušit, aby nyní každý z těch, kdo by projevil vůli vyznávat tuto křesťanskou víru, tak mohl činit  svobodně a bez obav z následků. … Dále jsme se rozhodli vydat následující ustanovení týkající se křesťanů jako společenství: Všechna místa, na nichž se předtím scházeli a o nichž bylo vydáno rozhodnutí v přípisech zaslaných již dříve tvé kanceláři, jim musejí být bez jakýchkoliv finančních  požadavků a náhrad  a bez jakýchkoliv průtahů  a obstrukcí vrácena, pokud se ukáže, že je někdo odkoupil od státní pokladny  nebo od někoho jiného. Povinnost vrátit tyto  pozemky co nejrychleji  křesťanům se vztahuje  i na ty, kteří je dostali darem. … A protože je známo, že křesťanům náležela nejen místa, kde se obvykle scházeli, ale i jiná, která podle práva patřila jejich sborům, tj. církevním obcím, ne soukromým osobám, musíš nařídit, aby i ta byla na základě výše zmíněného zákona  bez jakýchkoli obstrukcí  a dohadování vydána týmž křesťanům… 				</a:t>
            </a:r>
            <a:r>
              <a:rPr lang="cs-CZ" dirty="0" err="1">
                <a:latin typeface="Times New Roman" panose="02020603050405020304" pitchFamily="18" charset="0"/>
                <a:cs typeface="Times New Roman" panose="02020603050405020304" pitchFamily="18" charset="0"/>
              </a:rPr>
              <a:t>Lactant</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De </a:t>
            </a:r>
            <a:r>
              <a:rPr lang="cs-CZ" i="1" dirty="0" err="1">
                <a:latin typeface="Times New Roman" panose="02020603050405020304" pitchFamily="18" charset="0"/>
                <a:cs typeface="Times New Roman" panose="02020603050405020304" pitchFamily="18" charset="0"/>
              </a:rPr>
              <a:t>mort</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pers</a:t>
            </a:r>
            <a:r>
              <a:rPr lang="cs-CZ" dirty="0">
                <a:latin typeface="Times New Roman" panose="02020603050405020304" pitchFamily="18" charset="0"/>
                <a:cs typeface="Times New Roman" panose="02020603050405020304" pitchFamily="18" charset="0"/>
              </a:rPr>
              <a:t>. 48 </a:t>
            </a:r>
          </a:p>
        </p:txBody>
      </p:sp>
    </p:spTree>
    <p:extLst>
      <p:ext uri="{BB962C8B-B14F-4D97-AF65-F5344CB8AC3E}">
        <p14:creationId xmlns:p14="http://schemas.microsoft.com/office/powerpoint/2010/main" val="3107310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5408EF-F731-0666-81A6-2745DFFADDDD}"/>
              </a:ext>
            </a:extLst>
          </p:cNvPr>
          <p:cNvSpPr>
            <a:spLocks noGrp="1"/>
          </p:cNvSpPr>
          <p:nvPr>
            <p:ph type="title"/>
          </p:nvPr>
        </p:nvSpPr>
        <p:spPr/>
        <p:txBody>
          <a:bodyPr/>
          <a:lstStyle/>
          <a:p>
            <a:endParaRPr lang="cs-CZ"/>
          </a:p>
        </p:txBody>
      </p:sp>
      <p:pic>
        <p:nvPicPr>
          <p:cNvPr id="5" name="Zástupný obsah 4">
            <a:extLst>
              <a:ext uri="{FF2B5EF4-FFF2-40B4-BE49-F238E27FC236}">
                <a16:creationId xmlns:a16="http://schemas.microsoft.com/office/drawing/2014/main" id="{4491B735-7C45-039E-FD04-95446461C5D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77786" y="273855"/>
            <a:ext cx="4869741" cy="6495019"/>
          </a:xfrm>
        </p:spPr>
      </p:pic>
    </p:spTree>
    <p:extLst>
      <p:ext uri="{BB962C8B-B14F-4D97-AF65-F5344CB8AC3E}">
        <p14:creationId xmlns:p14="http://schemas.microsoft.com/office/powerpoint/2010/main" val="1425287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5977E8-9760-19F8-E072-7D126A227CDA}"/>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Gratianus</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Theodosius</a:t>
            </a:r>
            <a:r>
              <a:rPr lang="cs-CZ" dirty="0">
                <a:latin typeface="Times New Roman" panose="02020603050405020304" pitchFamily="18" charset="0"/>
                <a:cs typeface="Times New Roman" panose="02020603050405020304" pitchFamily="18" charset="0"/>
              </a:rPr>
              <a:t> I.</a:t>
            </a:r>
          </a:p>
        </p:txBody>
      </p:sp>
      <p:sp>
        <p:nvSpPr>
          <p:cNvPr id="3" name="Zástupný obsah 2">
            <a:extLst>
              <a:ext uri="{FF2B5EF4-FFF2-40B4-BE49-F238E27FC236}">
                <a16:creationId xmlns:a16="http://schemas.microsoft.com/office/drawing/2014/main" id="{F329BF61-692F-27A1-48A7-F2602FE90B30}"/>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pontifex </a:t>
            </a:r>
            <a:r>
              <a:rPr lang="cs-CZ" dirty="0" err="1">
                <a:latin typeface="Times New Roman" panose="02020603050405020304" pitchFamily="18" charset="0"/>
                <a:cs typeface="Times New Roman" panose="02020603050405020304" pitchFamily="18" charset="0"/>
              </a:rPr>
              <a:t>maximus</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boj proti ariánství</a:t>
            </a:r>
          </a:p>
          <a:p>
            <a:pPr lvl="1"/>
            <a:r>
              <a:rPr lang="cs-CZ" sz="1800" dirty="0">
                <a:effectLst/>
                <a:latin typeface="Times New Roman" panose="02020603050405020304" pitchFamily="18" charset="0"/>
                <a:ea typeface="Calibri" panose="020F0502020204030204" pitchFamily="34" charset="0"/>
              </a:rPr>
              <a:t>Je naším přáním, aby všechny národy, jimž tak shovívavě a milostivě vládneme, vyznávali pevně víru, již učil Římany svatý Petr, jehož učení zůstalo zachováno, a jež nyní představuje pontifex damašský a Petr, biskup alexandrijský, muž apoštolské svatosti. Dle apoštolských učedníků a nauky evangelií věříme j jediné božství Otce, Syna i Ducha svatého, jež stejnou měrou velebíme ve Svaté trojici. Stoupence této nauky nazýváme katolickými křesťany a soudíme, že všichni ostatní jsou blouznivci a pomatenci, jež označíme neblahým jménem kacíři. Prohlašujeme, že jejich shromáždění si nadále nemohou činit nárok na ochranu chrámů. Krom odsouzení božskou spravedlností nechť se připraví na tvrdé tresty, jež se naší moci, svěřené nám božskou prozřetelností, na ně zlíbí uvalit.</a:t>
            </a:r>
          </a:p>
          <a:p>
            <a:r>
              <a:rPr lang="cs-CZ" dirty="0">
                <a:latin typeface="Times New Roman" panose="02020603050405020304" pitchFamily="18" charset="0"/>
                <a:cs typeface="Times New Roman" panose="02020603050405020304" pitchFamily="18" charset="0"/>
              </a:rPr>
              <a:t>zákaz polyteistického náboženství</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849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16920A-5312-936B-3798-DF5C5EF2D318}"/>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4. Ekumenické koncily</a:t>
            </a:r>
          </a:p>
        </p:txBody>
      </p:sp>
      <p:sp>
        <p:nvSpPr>
          <p:cNvPr id="3" name="Zástupný obsah 2">
            <a:extLst>
              <a:ext uri="{FF2B5EF4-FFF2-40B4-BE49-F238E27FC236}">
                <a16:creationId xmlns:a16="http://schemas.microsoft.com/office/drawing/2014/main" id="{7AEC81CD-5BC3-ED0F-B8AB-700D75C3E2CD}"/>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325 v </a:t>
            </a:r>
            <a:r>
              <a:rPr lang="cs-CZ" dirty="0" err="1">
                <a:latin typeface="Times New Roman" panose="02020603050405020304" pitchFamily="18" charset="0"/>
                <a:cs typeface="Times New Roman" panose="02020603050405020304" pitchFamily="18" charset="0"/>
              </a:rPr>
              <a:t>Níkaji</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381 v Konstantinopoli</a:t>
            </a:r>
          </a:p>
          <a:p>
            <a:r>
              <a:rPr lang="cs-CZ" dirty="0">
                <a:latin typeface="Times New Roman" panose="02020603050405020304" pitchFamily="18" charset="0"/>
                <a:cs typeface="Times New Roman" panose="02020603050405020304" pitchFamily="18" charset="0"/>
              </a:rPr>
              <a:t>431 v </a:t>
            </a:r>
            <a:r>
              <a:rPr lang="cs-CZ" dirty="0" err="1">
                <a:latin typeface="Times New Roman" panose="02020603050405020304" pitchFamily="18" charset="0"/>
                <a:cs typeface="Times New Roman" panose="02020603050405020304" pitchFamily="18" charset="0"/>
              </a:rPr>
              <a:t>Effesu</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451 v </a:t>
            </a:r>
            <a:r>
              <a:rPr lang="cs-CZ" dirty="0" err="1">
                <a:latin typeface="Times New Roman" panose="02020603050405020304" pitchFamily="18" charset="0"/>
                <a:cs typeface="Times New Roman" panose="02020603050405020304" pitchFamily="18" charset="0"/>
              </a:rPr>
              <a:t>Chalkedonu</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490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61D14A-2FC7-B03E-1C47-6A33F72CEF64}"/>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Chalkedonské vyznání víry</a:t>
            </a:r>
          </a:p>
        </p:txBody>
      </p:sp>
      <p:sp>
        <p:nvSpPr>
          <p:cNvPr id="3" name="Zástupný obsah 2">
            <a:extLst>
              <a:ext uri="{FF2B5EF4-FFF2-40B4-BE49-F238E27FC236}">
                <a16:creationId xmlns:a16="http://schemas.microsoft.com/office/drawing/2014/main" id="{D54602D9-6F37-82E5-8E88-78C0A8C8ECDE}"/>
              </a:ext>
            </a:extLst>
          </p:cNvPr>
          <p:cNvSpPr>
            <a:spLocks noGrp="1"/>
          </p:cNvSpPr>
          <p:nvPr>
            <p:ph idx="1"/>
          </p:nvPr>
        </p:nvSpPr>
        <p:spPr/>
        <p:txBody>
          <a:bodyPr>
            <a:normAutofit fontScale="92500" lnSpcReduction="20000"/>
          </a:bodyPr>
          <a:lstStyle/>
          <a:p>
            <a:r>
              <a:rPr lang="cs-CZ" i="0" dirty="0">
                <a:effectLst/>
                <a:latin typeface="Times New Roman" panose="02020603050405020304" pitchFamily="18" charset="0"/>
                <a:cs typeface="Times New Roman" panose="02020603050405020304" pitchFamily="18" charset="0"/>
              </a:rPr>
              <a:t>My pak, následujíce svatých Otců všichni jednomyslně učíme lidi, aby vyznávali jednoho a téhož Syna, našeho </a:t>
            </a:r>
            <a:r>
              <a:rPr lang="cs-CZ" i="0" u="none" strike="noStrike" dirty="0">
                <a:effectLst/>
                <a:latin typeface="Times New Roman" panose="02020603050405020304" pitchFamily="18" charset="0"/>
                <a:cs typeface="Times New Roman" panose="02020603050405020304" pitchFamily="18" charset="0"/>
              </a:rPr>
              <a:t>Pána</a:t>
            </a:r>
            <a:r>
              <a:rPr lang="cs-CZ" i="0" dirty="0">
                <a:effectLst/>
                <a:latin typeface="Times New Roman" panose="02020603050405020304" pitchFamily="18" charset="0"/>
                <a:cs typeface="Times New Roman" panose="02020603050405020304" pitchFamily="18" charset="0"/>
              </a:rPr>
              <a:t> Ježíše Krista, jak dokonalého v božství, tak dokonalého v lidství, skutečně Boha a skutečně člověka, (který má) rozumovou </a:t>
            </a:r>
            <a:r>
              <a:rPr lang="cs-CZ" i="0" u="none" strike="noStrike" dirty="0">
                <a:effectLst/>
                <a:latin typeface="Times New Roman" panose="02020603050405020304" pitchFamily="18" charset="0"/>
                <a:cs typeface="Times New Roman" panose="02020603050405020304" pitchFamily="18" charset="0"/>
              </a:rPr>
              <a:t>duši</a:t>
            </a:r>
            <a:r>
              <a:rPr lang="cs-CZ" i="0" dirty="0">
                <a:effectLst/>
                <a:latin typeface="Times New Roman" panose="02020603050405020304" pitchFamily="18" charset="0"/>
                <a:cs typeface="Times New Roman" panose="02020603050405020304" pitchFamily="18" charset="0"/>
              </a:rPr>
              <a:t> a </a:t>
            </a:r>
            <a:r>
              <a:rPr lang="cs-CZ" i="0" u="none" strike="noStrike" dirty="0">
                <a:effectLst/>
                <a:latin typeface="Times New Roman" panose="02020603050405020304" pitchFamily="18" charset="0"/>
                <a:cs typeface="Times New Roman" panose="02020603050405020304" pitchFamily="18" charset="0"/>
              </a:rPr>
              <a:t>tělo</a:t>
            </a:r>
            <a:r>
              <a:rPr lang="cs-CZ" i="0" dirty="0">
                <a:effectLst/>
                <a:latin typeface="Times New Roman" panose="02020603050405020304" pitchFamily="18" charset="0"/>
                <a:cs typeface="Times New Roman" panose="02020603050405020304" pitchFamily="18" charset="0"/>
              </a:rPr>
              <a:t>, soupodstatného s Otcem co do božství a soupodstatného s námi co do lidství, jenž byl ve všem jako my, kromě hříchu, jenž byl počat přede všemi věky z Otce podle božství a v těchto posledních dnech za nás a za naši spásu narozeného z </a:t>
            </a:r>
            <a:r>
              <a:rPr lang="cs-CZ" i="0" u="none" strike="noStrike" dirty="0">
                <a:effectLst/>
                <a:latin typeface="Times New Roman" panose="02020603050405020304" pitchFamily="18" charset="0"/>
                <a:cs typeface="Times New Roman" panose="02020603050405020304" pitchFamily="18" charset="0"/>
              </a:rPr>
              <a:t>Panny Marie</a:t>
            </a:r>
            <a:r>
              <a:rPr lang="cs-CZ" i="0" dirty="0">
                <a:effectLst/>
                <a:latin typeface="Times New Roman" panose="02020603050405020304" pitchFamily="18" charset="0"/>
                <a:cs typeface="Times New Roman" panose="02020603050405020304" pitchFamily="18" charset="0"/>
              </a:rPr>
              <a:t>, Matky Boží, co do lidství, jednoho a téhož Krista, Syna, Pána, jednorozeného, aby (lidé) uznávali, že má dvě přirozenosti, nesmíšeně, neměnně, nerozdílně a neoddělitelně, a že toto rozlišení přirozeností není nijak zrušeno jejich spojením, avšak že vlastnost každé z přirozeností zůstala uchována, a je přítomna v jedné osobě a subsistenci, neodloučena ani nerozdělena do dvou osob, avšak v jednom a témž Synu, jednorozeném, Bohu-</a:t>
            </a:r>
            <a:r>
              <a:rPr lang="cs-CZ" i="0" u="none" strike="noStrike" dirty="0">
                <a:effectLst/>
                <a:latin typeface="Times New Roman" panose="02020603050405020304" pitchFamily="18" charset="0"/>
                <a:cs typeface="Times New Roman" panose="02020603050405020304" pitchFamily="18" charset="0"/>
              </a:rPr>
              <a:t>Slovu</a:t>
            </a:r>
            <a:r>
              <a:rPr lang="cs-CZ" i="0" dirty="0">
                <a:effectLst/>
                <a:latin typeface="Times New Roman" panose="02020603050405020304" pitchFamily="18" charset="0"/>
                <a:cs typeface="Times New Roman" panose="02020603050405020304" pitchFamily="18" charset="0"/>
              </a:rPr>
              <a:t>, Pánu Ježíši Kristu, jak o něm od počátku (stanovili) proroci a jak nás sám Pán Ježíš Kristus naučil a jak nám to předalo </a:t>
            </a:r>
            <a:r>
              <a:rPr lang="cs-CZ" i="0" u="none" strike="noStrike" dirty="0">
                <a:effectLst/>
                <a:latin typeface="Times New Roman" panose="02020603050405020304" pitchFamily="18" charset="0"/>
                <a:cs typeface="Times New Roman" panose="02020603050405020304" pitchFamily="18" charset="0"/>
              </a:rPr>
              <a:t>Vyznání svatých Otců</a:t>
            </a:r>
            <a:r>
              <a:rPr lang="cs-CZ" i="0" dirty="0">
                <a:effectLst/>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324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6C137E-7D22-7D58-ADDA-90FAEBD284EB}"/>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Shrnutí</a:t>
            </a:r>
          </a:p>
        </p:txBody>
      </p:sp>
      <p:sp>
        <p:nvSpPr>
          <p:cNvPr id="3" name="Zástupný obsah 2">
            <a:extLst>
              <a:ext uri="{FF2B5EF4-FFF2-40B4-BE49-F238E27FC236}">
                <a16:creationId xmlns:a16="http://schemas.microsoft.com/office/drawing/2014/main" id="{8AEF9DC4-3E81-0AD2-4321-7FE52E82383B}"/>
              </a:ext>
            </a:extLst>
          </p:cNvPr>
          <p:cNvSpPr>
            <a:spLocks noGrp="1"/>
          </p:cNvSpPr>
          <p:nvPr>
            <p:ph idx="1"/>
          </p:nvPr>
        </p:nvSpPr>
        <p:spPr/>
        <p:txBody>
          <a:bodyPr>
            <a:normAutofit lnSpcReduction="10000"/>
          </a:bodyPr>
          <a:lstStyle/>
          <a:p>
            <a:r>
              <a:rPr lang="cs-CZ" dirty="0">
                <a:latin typeface="Times New Roman" panose="02020603050405020304" pitchFamily="18" charset="0"/>
                <a:cs typeface="Times New Roman" panose="02020603050405020304" pitchFamily="18" charset="0"/>
              </a:rPr>
              <a:t>Dokázat vyjmenovat pronásledování, kdy a co to pro křesťany znamenalo</a:t>
            </a:r>
          </a:p>
          <a:p>
            <a:r>
              <a:rPr lang="cs-CZ" dirty="0" err="1">
                <a:latin typeface="Times New Roman" panose="02020603050405020304" pitchFamily="18" charset="0"/>
                <a:cs typeface="Times New Roman" panose="02020603050405020304" pitchFamily="18" charset="0"/>
              </a:rPr>
              <a:t>Neronovo</a:t>
            </a:r>
            <a:r>
              <a:rPr lang="cs-CZ" dirty="0">
                <a:latin typeface="Times New Roman" panose="02020603050405020304" pitchFamily="18" charset="0"/>
                <a:cs typeface="Times New Roman" panose="02020603050405020304" pitchFamily="18" charset="0"/>
              </a:rPr>
              <a:t> – 64 n. l.</a:t>
            </a:r>
          </a:p>
          <a:p>
            <a:r>
              <a:rPr lang="cs-CZ" dirty="0" err="1">
                <a:latin typeface="Times New Roman" panose="02020603050405020304" pitchFamily="18" charset="0"/>
                <a:cs typeface="Times New Roman" panose="02020603050405020304" pitchFamily="18" charset="0"/>
              </a:rPr>
              <a:t>Traianus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Pliniovy</a:t>
            </a:r>
            <a:r>
              <a:rPr lang="cs-CZ" dirty="0">
                <a:latin typeface="Times New Roman" panose="02020603050405020304" pitchFamily="18" charset="0"/>
                <a:cs typeface="Times New Roman" panose="02020603050405020304" pitchFamily="18" charset="0"/>
              </a:rPr>
              <a:t> dopisy)</a:t>
            </a:r>
          </a:p>
          <a:p>
            <a:r>
              <a:rPr lang="cs-CZ" dirty="0" err="1">
                <a:latin typeface="Times New Roman" panose="02020603050405020304" pitchFamily="18" charset="0"/>
                <a:cs typeface="Times New Roman" panose="02020603050405020304" pitchFamily="18" charset="0"/>
              </a:rPr>
              <a:t>Decius</a:t>
            </a:r>
            <a:r>
              <a:rPr lang="cs-CZ" dirty="0">
                <a:latin typeface="Times New Roman" panose="02020603050405020304" pitchFamily="18" charset="0"/>
                <a:cs typeface="Times New Roman" panose="02020603050405020304" pitchFamily="18" charset="0"/>
              </a:rPr>
              <a:t> 249 n. l.</a:t>
            </a:r>
          </a:p>
          <a:p>
            <a:r>
              <a:rPr lang="cs-CZ" dirty="0" err="1">
                <a:latin typeface="Times New Roman" panose="02020603050405020304" pitchFamily="18" charset="0"/>
                <a:cs typeface="Times New Roman" panose="02020603050405020304" pitchFamily="18" charset="0"/>
              </a:rPr>
              <a:t>Valerianus</a:t>
            </a:r>
            <a:r>
              <a:rPr lang="cs-CZ" dirty="0">
                <a:latin typeface="Times New Roman" panose="02020603050405020304" pitchFamily="18" charset="0"/>
                <a:cs typeface="Times New Roman" panose="02020603050405020304" pitchFamily="18" charset="0"/>
              </a:rPr>
              <a:t> 257 a 258 n. l.</a:t>
            </a:r>
          </a:p>
          <a:p>
            <a:r>
              <a:rPr lang="cs-CZ" dirty="0" err="1">
                <a:latin typeface="Times New Roman" panose="02020603050405020304" pitchFamily="18" charset="0"/>
                <a:cs typeface="Times New Roman" panose="02020603050405020304" pitchFamily="18" charset="0"/>
              </a:rPr>
              <a:t>Diokletianu</a:t>
            </a:r>
            <a:r>
              <a:rPr lang="cs-CZ" dirty="0">
                <a:latin typeface="Times New Roman" panose="02020603050405020304" pitchFamily="18" charset="0"/>
                <a:cs typeface="Times New Roman" panose="02020603050405020304" pitchFamily="18" charset="0"/>
              </a:rPr>
              <a:t> 303 n. l.</a:t>
            </a:r>
          </a:p>
          <a:p>
            <a:r>
              <a:rPr lang="cs-CZ" dirty="0" err="1">
                <a:latin typeface="Times New Roman" panose="02020603050405020304" pitchFamily="18" charset="0"/>
                <a:cs typeface="Times New Roman" panose="02020603050405020304" pitchFamily="18" charset="0"/>
              </a:rPr>
              <a:t>Galerius</a:t>
            </a:r>
            <a:r>
              <a:rPr lang="cs-CZ" dirty="0">
                <a:latin typeface="Times New Roman" panose="02020603050405020304" pitchFamily="18" charset="0"/>
                <a:cs typeface="Times New Roman" panose="02020603050405020304" pitchFamily="18" charset="0"/>
              </a:rPr>
              <a:t> 311 n. l. – milánský edikt 313 n. l.</a:t>
            </a:r>
          </a:p>
          <a:p>
            <a:r>
              <a:rPr lang="cs-CZ" dirty="0">
                <a:latin typeface="Times New Roman" panose="02020603050405020304" pitchFamily="18" charset="0"/>
                <a:cs typeface="Times New Roman" panose="02020603050405020304" pitchFamily="18" charset="0"/>
              </a:rPr>
              <a:t>4 Ekumenické koncily</a:t>
            </a:r>
          </a:p>
        </p:txBody>
      </p:sp>
    </p:spTree>
    <p:extLst>
      <p:ext uri="{BB962C8B-B14F-4D97-AF65-F5344CB8AC3E}">
        <p14:creationId xmlns:p14="http://schemas.microsoft.com/office/powerpoint/2010/main" val="3827760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DA0E7E-B6EE-E0EA-BE61-C42FC759E440}"/>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Římské náboženství</a:t>
            </a:r>
          </a:p>
        </p:txBody>
      </p:sp>
      <p:sp>
        <p:nvSpPr>
          <p:cNvPr id="3" name="Zástupný obsah 2">
            <a:extLst>
              <a:ext uri="{FF2B5EF4-FFF2-40B4-BE49-F238E27FC236}">
                <a16:creationId xmlns:a16="http://schemas.microsoft.com/office/drawing/2014/main" id="{031759AB-4E03-F3E0-78B8-D69DDA765C49}"/>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politické náboženství – neoddělitelnost politiky a náboženství</a:t>
            </a:r>
          </a:p>
          <a:p>
            <a:r>
              <a:rPr lang="cs-CZ" dirty="0">
                <a:latin typeface="Times New Roman" panose="02020603050405020304" pitchFamily="18" charset="0"/>
                <a:cs typeface="Times New Roman" panose="02020603050405020304" pitchFamily="18" charset="0"/>
              </a:rPr>
              <a:t>náboženství komunitního typu</a:t>
            </a:r>
          </a:p>
          <a:p>
            <a:r>
              <a:rPr lang="cs-CZ" dirty="0">
                <a:latin typeface="Times New Roman" panose="02020603050405020304" pitchFamily="18" charset="0"/>
                <a:cs typeface="Times New Roman" panose="02020603050405020304" pitchFamily="18" charset="0"/>
              </a:rPr>
              <a:t>cíle – prosperita a bezpečí státu a občanů</a:t>
            </a:r>
          </a:p>
          <a:p>
            <a:r>
              <a:rPr lang="cs-CZ" dirty="0">
                <a:latin typeface="Times New Roman" panose="02020603050405020304" pitchFamily="18" charset="0"/>
                <a:cs typeface="Times New Roman" panose="02020603050405020304" pitchFamily="18" charset="0"/>
              </a:rPr>
              <a:t>nemá žádné doktríny</a:t>
            </a:r>
          </a:p>
          <a:p>
            <a:r>
              <a:rPr lang="cs-CZ" dirty="0" err="1">
                <a:latin typeface="Times New Roman" panose="02020603050405020304" pitchFamily="18" charset="0"/>
                <a:cs typeface="Times New Roman" panose="02020603050405020304" pitchFamily="18" charset="0"/>
              </a:rPr>
              <a:t>mos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maiorum</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pax </a:t>
            </a:r>
            <a:r>
              <a:rPr lang="cs-CZ" dirty="0" err="1">
                <a:latin typeface="Times New Roman" panose="02020603050405020304" pitchFamily="18" charset="0"/>
                <a:cs typeface="Times New Roman" panose="02020603050405020304" pitchFamily="18" charset="0"/>
              </a:rPr>
              <a:t>deorum</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kult císaře</a:t>
            </a:r>
          </a:p>
          <a:p>
            <a:r>
              <a:rPr lang="cs-CZ" dirty="0" err="1">
                <a:latin typeface="Times New Roman" panose="02020603050405020304" pitchFamily="18" charset="0"/>
                <a:cs typeface="Times New Roman" panose="02020603050405020304" pitchFamily="18" charset="0"/>
              </a:rPr>
              <a:t>superstitio</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09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3310C6-91C1-FB74-432B-BBF28E3F3817}"/>
              </a:ext>
            </a:extLst>
          </p:cNvPr>
          <p:cNvSpPr>
            <a:spLocks noGrp="1"/>
          </p:cNvSpPr>
          <p:nvPr>
            <p:ph type="title"/>
          </p:nvPr>
        </p:nvSpPr>
        <p:spPr/>
        <p:txBody>
          <a:bodyPr/>
          <a:lstStyle/>
          <a:p>
            <a:r>
              <a:rPr lang="cs-CZ" dirty="0" err="1">
                <a:latin typeface="Times New Roman" panose="02020603050405020304" pitchFamily="18" charset="0"/>
                <a:cs typeface="Times New Roman" panose="02020603050405020304" pitchFamily="18" charset="0"/>
              </a:rPr>
              <a:t>Claudiův</a:t>
            </a:r>
            <a:r>
              <a:rPr lang="cs-CZ" dirty="0">
                <a:latin typeface="Times New Roman" panose="02020603050405020304" pitchFamily="18" charset="0"/>
                <a:cs typeface="Times New Roman" panose="02020603050405020304" pitchFamily="18" charset="0"/>
              </a:rPr>
              <a:t> edikt o vypovězení židů z Říma</a:t>
            </a:r>
          </a:p>
        </p:txBody>
      </p:sp>
      <p:sp>
        <p:nvSpPr>
          <p:cNvPr id="3" name="Zástupný obsah 2">
            <a:extLst>
              <a:ext uri="{FF2B5EF4-FFF2-40B4-BE49-F238E27FC236}">
                <a16:creationId xmlns:a16="http://schemas.microsoft.com/office/drawing/2014/main" id="{871321F0-CD0C-3BA8-AFF0-DA036D4078B0}"/>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Židy vypudil z Říma, protože tam z podněcovali </a:t>
            </a:r>
            <a:r>
              <a:rPr lang="cs-CZ" dirty="0" err="1">
                <a:latin typeface="Times New Roman" panose="02020603050405020304" pitchFamily="18" charset="0"/>
                <a:cs typeface="Times New Roman" panose="02020603050405020304" pitchFamily="18" charset="0"/>
              </a:rPr>
              <a:t>Chréstova</a:t>
            </a:r>
            <a:r>
              <a:rPr lang="cs-CZ" dirty="0">
                <a:latin typeface="Times New Roman" panose="02020603050405020304" pitchFamily="18" charset="0"/>
                <a:cs typeface="Times New Roman" panose="02020603050405020304" pitchFamily="18" charset="0"/>
              </a:rPr>
              <a:t> vytrvale tropili nepokoje. 						</a:t>
            </a:r>
            <a:r>
              <a:rPr lang="cs-CZ" dirty="0" err="1">
                <a:latin typeface="Times New Roman" panose="02020603050405020304" pitchFamily="18" charset="0"/>
                <a:cs typeface="Times New Roman" panose="02020603050405020304" pitchFamily="18" charset="0"/>
              </a:rPr>
              <a:t>Suet</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Claud</a:t>
            </a:r>
            <a:r>
              <a:rPr lang="cs-CZ" dirty="0">
                <a:latin typeface="Times New Roman" panose="02020603050405020304" pitchFamily="18" charset="0"/>
                <a:cs typeface="Times New Roman" panose="02020603050405020304" pitchFamily="18" charset="0"/>
              </a:rPr>
              <a:t>. 25,4</a:t>
            </a:r>
          </a:p>
          <a:p>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Tam se setkal s jedním Židem, který se jmenoval </a:t>
            </a:r>
            <a:r>
              <a:rPr lang="cs-CZ" dirty="0" err="1">
                <a:latin typeface="Times New Roman" panose="02020603050405020304" pitchFamily="18" charset="0"/>
                <a:cs typeface="Times New Roman" panose="02020603050405020304" pitchFamily="18" charset="0"/>
              </a:rPr>
              <a:t>Akvila</a:t>
            </a:r>
            <a:r>
              <a:rPr lang="cs-CZ" dirty="0">
                <a:latin typeface="Times New Roman" panose="02020603050405020304" pitchFamily="18" charset="0"/>
                <a:cs typeface="Times New Roman" panose="02020603050405020304" pitchFamily="18" charset="0"/>
              </a:rPr>
              <a:t> a pocházel z Pontu. Nedávno přišel se svou manželkou Priscillou z Itálie, protože císař Klaudius vydal rozkaz, aby všichni Židé opustili Řím... Sk 18,2</a:t>
            </a:r>
          </a:p>
        </p:txBody>
      </p:sp>
    </p:spTree>
    <p:extLst>
      <p:ext uri="{BB962C8B-B14F-4D97-AF65-F5344CB8AC3E}">
        <p14:creationId xmlns:p14="http://schemas.microsoft.com/office/powerpoint/2010/main" val="1227947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3DD05D-E3EC-BC62-7E91-EA965A5A354B}"/>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Velký požár Říma</a:t>
            </a:r>
          </a:p>
        </p:txBody>
      </p:sp>
      <p:sp>
        <p:nvSpPr>
          <p:cNvPr id="3" name="Zástupný obsah 2">
            <a:extLst>
              <a:ext uri="{FF2B5EF4-FFF2-40B4-BE49-F238E27FC236}">
                <a16:creationId xmlns:a16="http://schemas.microsoft.com/office/drawing/2014/main" id="{D32457DA-E52B-8B36-1524-B18BFFF093E7}"/>
              </a:ext>
            </a:extLst>
          </p:cNvPr>
          <p:cNvSpPr>
            <a:spLocks noGrp="1"/>
          </p:cNvSpPr>
          <p:nvPr>
            <p:ph idx="1"/>
          </p:nvPr>
        </p:nvSpPr>
        <p:spPr/>
        <p:txBody>
          <a:bodyPr>
            <a:normAutofit fontScale="77500" lnSpcReduction="20000"/>
          </a:bodyPr>
          <a:lstStyle/>
          <a:p>
            <a:r>
              <a:rPr lang="cs-CZ" dirty="0">
                <a:latin typeface="Times New Roman" panose="02020603050405020304" pitchFamily="18" charset="0"/>
                <a:cs typeface="Times New Roman" panose="02020603050405020304" pitchFamily="18" charset="0"/>
              </a:rPr>
              <a:t>Ale ani lidskou pomocí, ani štědrými císařovými dary, ani usmiřováním bohů se nedala zahladit zlá pověst, že požár byl založen na rozkaz. Aby tedy potlačil tu pověst, nastrčil Nero jako viníky a potrestal nejvybranějšími tresty ty, jež pro neřesti lid nenáviděl a nazýval </a:t>
            </a:r>
            <a:r>
              <a:rPr lang="cs-CZ" dirty="0" err="1">
                <a:latin typeface="Times New Roman" panose="02020603050405020304" pitchFamily="18" charset="0"/>
                <a:cs typeface="Times New Roman" panose="02020603050405020304" pitchFamily="18" charset="0"/>
              </a:rPr>
              <a:t>chrestiani</a:t>
            </a:r>
            <a:r>
              <a:rPr lang="cs-CZ" dirty="0">
                <a:latin typeface="Times New Roman" panose="02020603050405020304" pitchFamily="18" charset="0"/>
                <a:cs typeface="Times New Roman" panose="02020603050405020304" pitchFamily="18" charset="0"/>
              </a:rPr>
              <a:t>. Původce tohoto jména Kristus byl za vlády </a:t>
            </a:r>
            <a:r>
              <a:rPr lang="cs-CZ" dirty="0" err="1">
                <a:latin typeface="Times New Roman" panose="02020603050405020304" pitchFamily="18" charset="0"/>
                <a:cs typeface="Times New Roman" panose="02020603050405020304" pitchFamily="18" charset="0"/>
              </a:rPr>
              <a:t>Tiberiovy</a:t>
            </a:r>
            <a:r>
              <a:rPr lang="cs-CZ" dirty="0">
                <a:latin typeface="Times New Roman" panose="02020603050405020304" pitchFamily="18" charset="0"/>
                <a:cs typeface="Times New Roman" panose="02020603050405020304" pitchFamily="18" charset="0"/>
              </a:rPr>
              <a:t> popraven </a:t>
            </a:r>
            <a:r>
              <a:rPr lang="cs-CZ" dirty="0" err="1">
                <a:latin typeface="Times New Roman" panose="02020603050405020304" pitchFamily="18" charset="0"/>
                <a:cs typeface="Times New Roman" panose="02020603050405020304" pitchFamily="18" charset="0"/>
              </a:rPr>
              <a:t>procuratorem</a:t>
            </a:r>
            <a:r>
              <a:rPr lang="cs-CZ" dirty="0">
                <a:latin typeface="Times New Roman" panose="02020603050405020304" pitchFamily="18" charset="0"/>
                <a:cs typeface="Times New Roman" panose="02020603050405020304" pitchFamily="18" charset="0"/>
              </a:rPr>
              <a:t> Pontiem </a:t>
            </a:r>
            <a:r>
              <a:rPr lang="cs-CZ" dirty="0" err="1">
                <a:latin typeface="Times New Roman" panose="02020603050405020304" pitchFamily="18" charset="0"/>
                <a:cs typeface="Times New Roman" panose="02020603050405020304" pitchFamily="18" charset="0"/>
              </a:rPr>
              <a:t>Pilatem</a:t>
            </a:r>
            <a:r>
              <a:rPr lang="cs-CZ" dirty="0">
                <a:latin typeface="Times New Roman" panose="02020603050405020304" pitchFamily="18" charset="0"/>
                <a:cs typeface="Times New Roman" panose="02020603050405020304" pitchFamily="18" charset="0"/>
              </a:rPr>
              <a:t>. Zhoubná pověra (</a:t>
            </a:r>
            <a:r>
              <a:rPr lang="cs-CZ" b="1" i="1" dirty="0" err="1">
                <a:latin typeface="Times New Roman" panose="02020603050405020304" pitchFamily="18" charset="0"/>
                <a:cs typeface="Times New Roman" panose="02020603050405020304" pitchFamily="18" charset="0"/>
              </a:rPr>
              <a:t>exitiabilis</a:t>
            </a:r>
            <a:r>
              <a:rPr lang="cs-CZ" b="1" i="1" dirty="0">
                <a:latin typeface="Times New Roman" panose="02020603050405020304" pitchFamily="18" charset="0"/>
                <a:cs typeface="Times New Roman" panose="02020603050405020304" pitchFamily="18" charset="0"/>
              </a:rPr>
              <a:t> </a:t>
            </a:r>
            <a:r>
              <a:rPr lang="cs-CZ" b="1" i="1" dirty="0" err="1">
                <a:latin typeface="Times New Roman" panose="02020603050405020304" pitchFamily="18" charset="0"/>
                <a:cs typeface="Times New Roman" panose="02020603050405020304" pitchFamily="18" charset="0"/>
              </a:rPr>
              <a:t>superstitio</a:t>
            </a:r>
            <a:r>
              <a:rPr lang="cs-CZ" dirty="0">
                <a:latin typeface="Times New Roman" panose="02020603050405020304" pitchFamily="18" charset="0"/>
                <a:cs typeface="Times New Roman" panose="02020603050405020304" pitchFamily="18" charset="0"/>
              </a:rPr>
              <a:t>) byla sice prozatím utlumena, ale znovu propukla nejen v Judeji, kolébce toho zla, nýbrž i v Římě, kde se všechny ohavnosti nebo hanebnosti soustřeďují a nalézají hojně ctitelů. Byli tedy pochytáni nejdříve ti, kteří se přiznávali, později však na jejich udání bylo jich převeliké množství usvědčeno, ne tak ze zločinu žhářství, jako spíše z nenávisti k lidskému pokolení. A ještě když umírali, tropili si z nich posměch tak, že jsouce pokryti </a:t>
            </a:r>
            <a:r>
              <a:rPr lang="cs-CZ" dirty="0" err="1">
                <a:latin typeface="Times New Roman" panose="02020603050405020304" pitchFamily="18" charset="0"/>
                <a:cs typeface="Times New Roman" panose="02020603050405020304" pitchFamily="18" charset="0"/>
              </a:rPr>
              <a:t>kožemi</a:t>
            </a:r>
            <a:r>
              <a:rPr lang="cs-CZ" dirty="0">
                <a:latin typeface="Times New Roman" panose="02020603050405020304" pitchFamily="18" charset="0"/>
                <a:cs typeface="Times New Roman" panose="02020603050405020304" pitchFamily="18" charset="0"/>
              </a:rPr>
              <a:t> divokých zvířat, byli rváni od psů a tak hynuli, nebo byli připevněni na kříže nebo určeni plamenům, a když se setmělo, páleni k nočnímu osvětlení. Nero propůjčil k tomuto divadlu své sady a pořádal hry v cirku, při nichž se v obleku vozataje míchal mezi lid nebo stál na voze. Třebaže šlo o viníky zasluhující nejhorší tresty, vzmáhala se útrpnost s nimi, protože byli utráceni ne ve veřejném zájmu, nýbrž pro ukrutnost jediného člověka. 								</a:t>
            </a:r>
            <a:r>
              <a:rPr lang="cs-CZ" dirty="0" err="1">
                <a:latin typeface="Times New Roman" panose="02020603050405020304" pitchFamily="18" charset="0"/>
                <a:cs typeface="Times New Roman" panose="02020603050405020304" pitchFamily="18" charset="0"/>
              </a:rPr>
              <a:t>Tacitus</a:t>
            </a:r>
            <a:r>
              <a:rPr lang="cs-CZ" dirty="0">
                <a:latin typeface="Times New Roman" panose="02020603050405020304" pitchFamily="18" charset="0"/>
                <a:cs typeface="Times New Roman" panose="02020603050405020304" pitchFamily="18" charset="0"/>
              </a:rPr>
              <a:t>, Ann. XV,44,2-5</a:t>
            </a:r>
          </a:p>
        </p:txBody>
      </p:sp>
    </p:spTree>
    <p:extLst>
      <p:ext uri="{BB962C8B-B14F-4D97-AF65-F5344CB8AC3E}">
        <p14:creationId xmlns:p14="http://schemas.microsoft.com/office/powerpoint/2010/main" val="3681600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5869DD-875E-DACE-7CFA-851A5CA88BDA}"/>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Plinius a </a:t>
            </a:r>
            <a:r>
              <a:rPr lang="cs-CZ" dirty="0" err="1">
                <a:latin typeface="Times New Roman" panose="02020603050405020304" pitchFamily="18" charset="0"/>
                <a:cs typeface="Times New Roman" panose="02020603050405020304" pitchFamily="18" charset="0"/>
              </a:rPr>
              <a:t>Traianus</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07C67930-1448-EE42-2162-BE85E5992201}"/>
              </a:ext>
            </a:extLst>
          </p:cNvPr>
          <p:cNvSpPr>
            <a:spLocks noGrp="1"/>
          </p:cNvSpPr>
          <p:nvPr>
            <p:ph idx="1"/>
          </p:nvPr>
        </p:nvSpPr>
        <p:spPr/>
        <p:txBody>
          <a:bodyPr/>
          <a:lstStyle/>
          <a:p>
            <a:r>
              <a:rPr lang="cs-CZ" dirty="0" err="1">
                <a:latin typeface="Times New Roman" panose="02020603050405020304" pitchFamily="18" charset="0"/>
                <a:cs typeface="Times New Roman" panose="02020603050405020304" pitchFamily="18" charset="0"/>
              </a:rPr>
              <a:t>Pliniova</a:t>
            </a:r>
            <a:r>
              <a:rPr lang="cs-CZ" dirty="0">
                <a:latin typeface="Times New Roman" panose="02020603050405020304" pitchFamily="18" charset="0"/>
                <a:cs typeface="Times New Roman" panose="02020603050405020304" pitchFamily="18" charset="0"/>
              </a:rPr>
              <a:t> korespondence s císařem – jak by měl postupovat v procesech s křesťany</a:t>
            </a:r>
          </a:p>
          <a:p>
            <a:r>
              <a:rPr lang="cs-CZ" dirty="0">
                <a:latin typeface="Times New Roman" panose="02020603050405020304" pitchFamily="18" charset="0"/>
                <a:cs typeface="Times New Roman" panose="02020603050405020304" pitchFamily="18" charset="0"/>
              </a:rPr>
              <a:t>dopisy X,96-97</a:t>
            </a:r>
          </a:p>
        </p:txBody>
      </p:sp>
    </p:spTree>
    <p:extLst>
      <p:ext uri="{BB962C8B-B14F-4D97-AF65-F5344CB8AC3E}">
        <p14:creationId xmlns:p14="http://schemas.microsoft.com/office/powerpoint/2010/main" val="3537042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BFA049-EA35-9FD4-93EF-8C7B2A17C690}"/>
              </a:ext>
            </a:extLst>
          </p:cNvPr>
          <p:cNvSpPr>
            <a:spLocks noGrp="1"/>
          </p:cNvSpPr>
          <p:nvPr>
            <p:ph type="title"/>
          </p:nvPr>
        </p:nvSpPr>
        <p:spPr/>
        <p:txBody>
          <a:bodyPr/>
          <a:lstStyle/>
          <a:p>
            <a:r>
              <a:rPr lang="cs-CZ" dirty="0" err="1">
                <a:latin typeface="Times New Roman" panose="02020603050405020304" pitchFamily="18" charset="0"/>
                <a:cs typeface="Times New Roman" panose="02020603050405020304" pitchFamily="18" charset="0"/>
              </a:rPr>
              <a:t>Deciovo</a:t>
            </a:r>
            <a:r>
              <a:rPr lang="cs-CZ" dirty="0">
                <a:latin typeface="Times New Roman" panose="02020603050405020304" pitchFamily="18" charset="0"/>
                <a:cs typeface="Times New Roman" panose="02020603050405020304" pitchFamily="18" charset="0"/>
              </a:rPr>
              <a:t> pronásledování – edikt 249 n. l.</a:t>
            </a:r>
          </a:p>
        </p:txBody>
      </p:sp>
      <p:sp>
        <p:nvSpPr>
          <p:cNvPr id="3" name="Zástupný obsah 2">
            <a:extLst>
              <a:ext uri="{FF2B5EF4-FFF2-40B4-BE49-F238E27FC236}">
                <a16:creationId xmlns:a16="http://schemas.microsoft.com/office/drawing/2014/main" id="{D2FEE848-0469-CA64-C7B7-B81026FC7306}"/>
              </a:ext>
            </a:extLst>
          </p:cNvPr>
          <p:cNvSpPr>
            <a:spLocks noGrp="1"/>
          </p:cNvSpPr>
          <p:nvPr>
            <p:ph idx="1"/>
          </p:nvPr>
        </p:nvSpPr>
        <p:spPr/>
        <p:txBody>
          <a:bodyPr>
            <a:normAutofit/>
          </a:bodyPr>
          <a:lstStyle/>
          <a:p>
            <a:r>
              <a:rPr lang="cs-CZ" dirty="0" err="1">
                <a:latin typeface="Times New Roman" panose="02020603050405020304" pitchFamily="18" charset="0"/>
                <a:cs typeface="Times New Roman" panose="02020603050405020304" pitchFamily="18" charset="0"/>
              </a:rPr>
              <a:t>supplicatio</a:t>
            </a:r>
            <a:r>
              <a:rPr lang="cs-CZ" dirty="0">
                <a:latin typeface="Times New Roman" panose="02020603050405020304" pitchFamily="18" charset="0"/>
                <a:cs typeface="Times New Roman" panose="02020603050405020304" pitchFamily="18" charset="0"/>
              </a:rPr>
              <a:t> – den veřejné modlitby a oběti</a:t>
            </a:r>
          </a:p>
          <a:p>
            <a:r>
              <a:rPr lang="cs-CZ" dirty="0">
                <a:latin typeface="Times New Roman" panose="02020603050405020304" pitchFamily="18" charset="0"/>
                <a:cs typeface="Times New Roman" panose="02020603050405020304" pitchFamily="18" charset="0"/>
              </a:rPr>
              <a:t>spory mezi křesťany – </a:t>
            </a:r>
            <a:r>
              <a:rPr lang="cs-CZ" dirty="0" err="1">
                <a:latin typeface="Times New Roman" panose="02020603050405020304" pitchFamily="18" charset="0"/>
                <a:cs typeface="Times New Roman" panose="02020603050405020304" pitchFamily="18" charset="0"/>
              </a:rPr>
              <a:t>confessores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libellatici</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reconciatio</a:t>
            </a:r>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libelli</a:t>
            </a:r>
            <a:endParaRPr lang="cs-CZ" dirty="0">
              <a:latin typeface="Times New Roman" panose="02020603050405020304" pitchFamily="18" charset="0"/>
              <a:cs typeface="Times New Roman" panose="02020603050405020304" pitchFamily="18" charset="0"/>
            </a:endParaRPr>
          </a:p>
          <a:p>
            <a:pPr lvl="1" algn="just">
              <a:lnSpc>
                <a:spcPct val="150000"/>
              </a:lnSpc>
            </a:pPr>
            <a:r>
              <a:rPr lang="cs-CZ" sz="1400" dirty="0">
                <a:effectLst/>
                <a:latin typeface="Times New Roman" panose="02020603050405020304" pitchFamily="18" charset="0"/>
                <a:ea typeface="Calibri" panose="020F0502020204030204" pitchFamily="34" charset="0"/>
              </a:rPr>
              <a:t>Výboru pro oběti ve vsi Alexandrův Ostrov od Aurelia Diogena, syna </a:t>
            </a:r>
            <a:r>
              <a:rPr lang="cs-CZ" sz="1400" dirty="0" err="1">
                <a:effectLst/>
                <a:latin typeface="Times New Roman" panose="02020603050405020304" pitchFamily="18" charset="0"/>
                <a:ea typeface="Calibri" panose="020F0502020204030204" pitchFamily="34" charset="0"/>
              </a:rPr>
              <a:t>Satabütova</a:t>
            </a:r>
            <a:r>
              <a:rPr lang="cs-CZ" sz="1400" dirty="0">
                <a:effectLst/>
                <a:latin typeface="Times New Roman" panose="02020603050405020304" pitchFamily="18" charset="0"/>
                <a:ea typeface="Calibri" panose="020F0502020204030204" pitchFamily="34" charset="0"/>
              </a:rPr>
              <a:t> ze vsi Alexandrův Ostrov, starého 72 let, s jizvou nad pravým obočím. Po celý život jsem obětoval bohům a také nyní jsem ve vaší přítomnosti podle rozkazu podal oběť i úlitbu a okusil jsem z žertev a prosím vás, abyste mi to potvrdil. Buďte zdrávi. </a:t>
            </a:r>
          </a:p>
          <a:p>
            <a:pPr marL="457200" lvl="1" indent="0" algn="just">
              <a:lnSpc>
                <a:spcPct val="150000"/>
              </a:lnSpc>
              <a:buNone/>
            </a:pPr>
            <a:r>
              <a:rPr lang="cs-CZ" sz="1400" dirty="0">
                <a:effectLst/>
                <a:latin typeface="Times New Roman" panose="02020603050405020304" pitchFamily="18" charset="0"/>
                <a:ea typeface="Calibri" panose="020F0502020204030204" pitchFamily="34" charset="0"/>
              </a:rPr>
              <a:t>Aurelius Diogenes, žadatel. Aurelius </a:t>
            </a:r>
            <a:r>
              <a:rPr lang="cs-CZ" sz="1400" dirty="0" err="1">
                <a:effectLst/>
                <a:latin typeface="Times New Roman" panose="02020603050405020304" pitchFamily="18" charset="0"/>
                <a:ea typeface="Calibri" panose="020F0502020204030204" pitchFamily="34" charset="0"/>
              </a:rPr>
              <a:t>Syrus</a:t>
            </a:r>
            <a:r>
              <a:rPr lang="cs-CZ" sz="1400" dirty="0">
                <a:effectLst/>
                <a:latin typeface="Times New Roman" panose="02020603050405020304" pitchFamily="18" charset="0"/>
                <a:ea typeface="Calibri" panose="020F0502020204030204" pitchFamily="34" charset="0"/>
              </a:rPr>
              <a:t>. Viděl jsem tě obětovat společně se syn[…]</a:t>
            </a:r>
          </a:p>
          <a:p>
            <a:pPr marL="457200" lvl="1" indent="0" algn="just">
              <a:lnSpc>
                <a:spcPct val="150000"/>
              </a:lnSpc>
              <a:buNone/>
            </a:pPr>
            <a:r>
              <a:rPr lang="cs-CZ" sz="1400" dirty="0">
                <a:effectLst/>
                <a:latin typeface="Times New Roman" panose="02020603050405020304" pitchFamily="18" charset="0"/>
                <a:ea typeface="Calibri" panose="020F0502020204030204" pitchFamily="34" charset="0"/>
              </a:rPr>
              <a:t>V prvém roce císaře Caesara Gaia </a:t>
            </a:r>
            <a:r>
              <a:rPr lang="cs-CZ" sz="1400" dirty="0" err="1">
                <a:effectLst/>
                <a:latin typeface="Times New Roman" panose="02020603050405020304" pitchFamily="18" charset="0"/>
                <a:ea typeface="Calibri" panose="020F0502020204030204" pitchFamily="34" charset="0"/>
              </a:rPr>
              <a:t>Messi</a:t>
            </a:r>
            <a:r>
              <a:rPr lang="cs-CZ" sz="1400" dirty="0">
                <a:effectLst/>
                <a:latin typeface="Times New Roman" panose="02020603050405020304" pitchFamily="18" charset="0"/>
                <a:ea typeface="Calibri" panose="020F0502020204030204" pitchFamily="34" charset="0"/>
              </a:rPr>
              <a:t> </a:t>
            </a:r>
            <a:r>
              <a:rPr lang="cs-CZ" sz="1400" dirty="0" err="1">
                <a:effectLst/>
                <a:latin typeface="Times New Roman" panose="02020603050405020304" pitchFamily="18" charset="0"/>
                <a:ea typeface="Calibri" panose="020F0502020204030204" pitchFamily="34" charset="0"/>
              </a:rPr>
              <a:t>Quinta</a:t>
            </a:r>
            <a:r>
              <a:rPr lang="cs-CZ" sz="1400" dirty="0">
                <a:effectLst/>
                <a:latin typeface="Times New Roman" panose="02020603050405020304" pitchFamily="18" charset="0"/>
                <a:ea typeface="Calibri" panose="020F0502020204030204" pitchFamily="34" charset="0"/>
              </a:rPr>
              <a:t> </a:t>
            </a:r>
            <a:r>
              <a:rPr lang="cs-CZ" sz="1400" dirty="0" err="1">
                <a:effectLst/>
                <a:latin typeface="Times New Roman" panose="02020603050405020304" pitchFamily="18" charset="0"/>
                <a:ea typeface="Calibri" panose="020F0502020204030204" pitchFamily="34" charset="0"/>
              </a:rPr>
              <a:t>Trajána</a:t>
            </a:r>
            <a:r>
              <a:rPr lang="cs-CZ" sz="1400" dirty="0">
                <a:effectLst/>
                <a:latin typeface="Times New Roman" panose="02020603050405020304" pitchFamily="18" charset="0"/>
                <a:ea typeface="Calibri" panose="020F0502020204030204" pitchFamily="34" charset="0"/>
              </a:rPr>
              <a:t> </a:t>
            </a:r>
            <a:r>
              <a:rPr lang="cs-CZ" sz="1400" dirty="0" err="1">
                <a:effectLst/>
                <a:latin typeface="Times New Roman" panose="02020603050405020304" pitchFamily="18" charset="0"/>
                <a:ea typeface="Calibri" panose="020F0502020204030204" pitchFamily="34" charset="0"/>
              </a:rPr>
              <a:t>Decia</a:t>
            </a:r>
            <a:r>
              <a:rPr lang="cs-CZ" sz="1400" dirty="0">
                <a:effectLst/>
                <a:latin typeface="Times New Roman" panose="02020603050405020304" pitchFamily="18" charset="0"/>
                <a:ea typeface="Calibri" panose="020F0502020204030204" pitchFamily="34" charset="0"/>
              </a:rPr>
              <a:t> Augusta Dobrotivého a Šťastného, 2. (dne) </a:t>
            </a:r>
            <a:r>
              <a:rPr lang="cs-CZ" sz="1400" dirty="0" err="1">
                <a:effectLst/>
                <a:latin typeface="Times New Roman" panose="02020603050405020304" pitchFamily="18" charset="0"/>
                <a:ea typeface="Calibri" panose="020F0502020204030204" pitchFamily="34" charset="0"/>
              </a:rPr>
              <a:t>Epeif</a:t>
            </a:r>
            <a:r>
              <a:rPr lang="cs-CZ" sz="1400" dirty="0">
                <a:effectLst/>
                <a:latin typeface="Times New Roman" panose="02020603050405020304" pitchFamily="18" charset="0"/>
                <a:ea typeface="Calibri" panose="020F0502020204030204" pitchFamily="34" charset="0"/>
              </a:rPr>
              <a:t>.</a:t>
            </a:r>
          </a:p>
          <a:p>
            <a:pPr lvl="1"/>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429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3BD39B-4C0E-A181-A5CF-584A37EBD5F9}"/>
              </a:ext>
            </a:extLst>
          </p:cNvPr>
          <p:cNvSpPr>
            <a:spLocks noGrp="1"/>
          </p:cNvSpPr>
          <p:nvPr>
            <p:ph type="title"/>
          </p:nvPr>
        </p:nvSpPr>
        <p:spPr/>
        <p:txBody>
          <a:bodyPr/>
          <a:lstStyle/>
          <a:p>
            <a:endParaRPr lang="cs-CZ"/>
          </a:p>
        </p:txBody>
      </p:sp>
      <p:pic>
        <p:nvPicPr>
          <p:cNvPr id="5" name="Zástupný obsah 4">
            <a:extLst>
              <a:ext uri="{FF2B5EF4-FFF2-40B4-BE49-F238E27FC236}">
                <a16:creationId xmlns:a16="http://schemas.microsoft.com/office/drawing/2014/main" id="{859C5BFF-5535-B44A-C465-4DEA25BC04E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1102" y="365125"/>
            <a:ext cx="8335185" cy="5811838"/>
          </a:xfrm>
        </p:spPr>
      </p:pic>
    </p:spTree>
    <p:extLst>
      <p:ext uri="{BB962C8B-B14F-4D97-AF65-F5344CB8AC3E}">
        <p14:creationId xmlns:p14="http://schemas.microsoft.com/office/powerpoint/2010/main" val="2346771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979D97-9AD7-B6B4-0471-98DF73B8B048}"/>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Edikty proti křesťanům za Valeriana a </a:t>
            </a:r>
            <a:r>
              <a:rPr lang="cs-CZ" dirty="0" err="1">
                <a:latin typeface="Times New Roman" panose="02020603050405020304" pitchFamily="18" charset="0"/>
                <a:cs typeface="Times New Roman" panose="02020603050405020304" pitchFamily="18" charset="0"/>
              </a:rPr>
              <a:t>Galliena</a:t>
            </a:r>
            <a:r>
              <a:rPr lang="cs-CZ" dirty="0">
                <a:latin typeface="Times New Roman" panose="02020603050405020304" pitchFamily="18" charset="0"/>
                <a:cs typeface="Times New Roman" panose="02020603050405020304" pitchFamily="18" charset="0"/>
              </a:rPr>
              <a:t> 257-58 n. l.</a:t>
            </a:r>
          </a:p>
        </p:txBody>
      </p:sp>
      <p:sp>
        <p:nvSpPr>
          <p:cNvPr id="3" name="Zástupný obsah 2">
            <a:extLst>
              <a:ext uri="{FF2B5EF4-FFF2-40B4-BE49-F238E27FC236}">
                <a16:creationId xmlns:a16="http://schemas.microsoft.com/office/drawing/2014/main" id="{02009315-2EB2-FE22-7994-E47E57514A05}"/>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996042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00E144-8176-BB6A-737C-2E61F64CC8DA}"/>
              </a:ext>
            </a:extLst>
          </p:cNvPr>
          <p:cNvSpPr>
            <a:spLocks noGrp="1"/>
          </p:cNvSpPr>
          <p:nvPr>
            <p:ph type="title"/>
          </p:nvPr>
        </p:nvSpPr>
        <p:spPr/>
        <p:txBody>
          <a:bodyPr>
            <a:normAutofit/>
          </a:bodyPr>
          <a:lstStyle/>
          <a:p>
            <a:r>
              <a:rPr lang="cs-CZ" sz="4000" dirty="0">
                <a:latin typeface="Times New Roman" panose="02020603050405020304" pitchFamily="18" charset="0"/>
                <a:cs typeface="Times New Roman" panose="02020603050405020304" pitchFamily="18" charset="0"/>
              </a:rPr>
              <a:t>„Velké pronásledování křesťanů“ za </a:t>
            </a:r>
            <a:r>
              <a:rPr lang="cs-CZ" sz="4000" dirty="0" err="1">
                <a:latin typeface="Times New Roman" panose="02020603050405020304" pitchFamily="18" charset="0"/>
                <a:cs typeface="Times New Roman" panose="02020603050405020304" pitchFamily="18" charset="0"/>
              </a:rPr>
              <a:t>Diokletiana</a:t>
            </a:r>
            <a:endParaRPr lang="cs-CZ" sz="4000"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10F0AF2B-8469-B2EC-71A1-4726E9A8F0C0}"/>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23. února 303 n. l. – přikázáno zbořit nový kostel v </a:t>
            </a:r>
            <a:r>
              <a:rPr lang="cs-CZ" dirty="0" err="1">
                <a:latin typeface="Times New Roman" panose="02020603050405020304" pitchFamily="18" charset="0"/>
                <a:cs typeface="Times New Roman" panose="02020603050405020304" pitchFamily="18" charset="0"/>
              </a:rPr>
              <a:t>Nikomédii</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4. edikty</a:t>
            </a:r>
          </a:p>
          <a:p>
            <a:r>
              <a:rPr lang="cs-CZ" dirty="0">
                <a:latin typeface="Times New Roman" panose="02020603050405020304" pitchFamily="18" charset="0"/>
                <a:cs typeface="Times New Roman" panose="02020603050405020304" pitchFamily="18" charset="0"/>
              </a:rPr>
              <a:t>trestání neurozených křesťanů:</a:t>
            </a:r>
          </a:p>
          <a:p>
            <a:pPr lvl="1"/>
            <a:r>
              <a:rPr lang="cs-CZ" sz="1800" i="1" dirty="0">
                <a:effectLst/>
                <a:latin typeface="Times New Roman" panose="02020603050405020304" pitchFamily="18" charset="0"/>
                <a:ea typeface="Calibri" panose="020F0502020204030204" pitchFamily="34" charset="0"/>
              </a:rPr>
              <a:t>„Pro neurozené bylo obvyklým trestem upálení a tento způsob popravy začal po vydání příslušných zákonů uplatňovat nejprve proti křesťanům, kteří byli po obvyklém mučení pomalu opékáni nad ohněm. Spoutaným odsouzencům nechal nejprve pálit nohy slabým plamenem tak dlouho, dokud se chodidlo působením žáru samo neoddělilo od kosti. Poté jim nechal přikládat k jednotlivým údům pochodně, které nejprve zapálil a poté uhasil, takže na těle nezůstalo jediné nespálené místo. Při tom jim dal polévat tváře studenou vodou a svažovat ústa, aby se jim nevysušilo hrdlo a nevypustili duši předčasně. K tomu mělo dojít až po celodenním pálení, když už byla kůže na celém těle sežehlá a ohnivý žár pronikl k vnitřním orgánům. 						</a:t>
            </a:r>
            <a:r>
              <a:rPr lang="cs-CZ" sz="1800" dirty="0" err="1">
                <a:effectLst/>
                <a:latin typeface="Times New Roman" panose="02020603050405020304" pitchFamily="18" charset="0"/>
                <a:ea typeface="Calibri" panose="020F0502020204030204" pitchFamily="34" charset="0"/>
              </a:rPr>
              <a:t>Lact</a:t>
            </a:r>
            <a:r>
              <a:rPr lang="cs-CZ" sz="1800" dirty="0">
                <a:effectLst/>
                <a:latin typeface="Times New Roman" panose="02020603050405020304" pitchFamily="18" charset="0"/>
                <a:ea typeface="Calibri" panose="020F0502020204030204" pitchFamily="34" charset="0"/>
              </a:rPr>
              <a:t>. </a:t>
            </a:r>
            <a:r>
              <a:rPr lang="cs-CZ" sz="1800" i="1" dirty="0">
                <a:effectLst/>
                <a:latin typeface="Times New Roman" panose="02020603050405020304" pitchFamily="18" charset="0"/>
                <a:ea typeface="Calibri" panose="020F0502020204030204" pitchFamily="34" charset="0"/>
              </a:rPr>
              <a:t>De mor. </a:t>
            </a:r>
            <a:r>
              <a:rPr lang="cs-CZ" sz="1800" i="1" dirty="0" err="1">
                <a:latin typeface="Times New Roman" panose="02020603050405020304" pitchFamily="18" charset="0"/>
                <a:ea typeface="Calibri" panose="020F0502020204030204" pitchFamily="34" charset="0"/>
              </a:rPr>
              <a:t>p</a:t>
            </a:r>
            <a:r>
              <a:rPr lang="cs-CZ" sz="1800" i="1" dirty="0" err="1">
                <a:effectLst/>
                <a:latin typeface="Times New Roman" panose="02020603050405020304" pitchFamily="18" charset="0"/>
                <a:ea typeface="Calibri" panose="020F0502020204030204" pitchFamily="34" charset="0"/>
              </a:rPr>
              <a:t>ers</a:t>
            </a:r>
            <a:r>
              <a:rPr lang="cs-CZ" sz="1800" dirty="0">
                <a:effectLst/>
                <a:latin typeface="Times New Roman" panose="02020603050405020304" pitchFamily="18" charset="0"/>
                <a:ea typeface="Calibri" panose="020F0502020204030204" pitchFamily="34" charset="0"/>
              </a:rPr>
              <a:t>. 21,7-10</a:t>
            </a: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496543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1671</Words>
  <Application>Microsoft Office PowerPoint</Application>
  <PresentationFormat>Širokoúhlá obrazovka</PresentationFormat>
  <Paragraphs>57</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Times New Roman</vt:lpstr>
      <vt:lpstr>Motiv Office</vt:lpstr>
      <vt:lpstr>Římský stát a křesťanství</vt:lpstr>
      <vt:lpstr>Římské náboženství</vt:lpstr>
      <vt:lpstr>Claudiův edikt o vypovězení židů z Říma</vt:lpstr>
      <vt:lpstr>Velký požár Říma</vt:lpstr>
      <vt:lpstr>Plinius a Traianus</vt:lpstr>
      <vt:lpstr>Deciovo pronásledování – edikt 249 n. l.</vt:lpstr>
      <vt:lpstr>Prezentace aplikace PowerPoint</vt:lpstr>
      <vt:lpstr>Edikty proti křesťanům za Valeriana a Galliena 257-58 n. l.</vt:lpstr>
      <vt:lpstr>„Velké pronásledování křesťanů“ za Diokletiana</vt:lpstr>
      <vt:lpstr>Galeriův toleranční edikt 30. dubna 311 n.l. – toleranční patent</vt:lpstr>
      <vt:lpstr>Edikt milánský 13. června 313 n. l.</vt:lpstr>
      <vt:lpstr>Prezentace aplikace PowerPoint</vt:lpstr>
      <vt:lpstr> Gratianus a Theodosius I.</vt:lpstr>
      <vt:lpstr>4. Ekumenické koncily</vt:lpstr>
      <vt:lpstr>Chalkedonské vyznání víry</vt:lpstr>
      <vt:lpstr>Shrnutí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Římský stát a křesťanství</dc:title>
  <dc:creator>Jakub Knobloch</dc:creator>
  <cp:lastModifiedBy>Jakub Knobloch</cp:lastModifiedBy>
  <cp:revision>23</cp:revision>
  <dcterms:created xsi:type="dcterms:W3CDTF">2023-03-17T14:46:47Z</dcterms:created>
  <dcterms:modified xsi:type="dcterms:W3CDTF">2024-05-26T10:30:19Z</dcterms:modified>
</cp:coreProperties>
</file>