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269" r:id="rId2"/>
    <p:sldId id="280" r:id="rId3"/>
    <p:sldId id="270" r:id="rId4"/>
    <p:sldId id="272" r:id="rId5"/>
    <p:sldId id="274" r:id="rId6"/>
    <p:sldId id="275" r:id="rId7"/>
    <p:sldId id="277" r:id="rId8"/>
    <p:sldId id="278" r:id="rId9"/>
    <p:sldId id="343" r:id="rId10"/>
    <p:sldId id="279" r:id="rId11"/>
    <p:sldId id="276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342" r:id="rId24"/>
    <p:sldId id="391" r:id="rId25"/>
    <p:sldId id="292" r:id="rId26"/>
    <p:sldId id="295" r:id="rId27"/>
    <p:sldId id="344" r:id="rId28"/>
    <p:sldId id="336" r:id="rId29"/>
    <p:sldId id="345" r:id="rId30"/>
    <p:sldId id="346" r:id="rId31"/>
    <p:sldId id="392" r:id="rId32"/>
    <p:sldId id="347" r:id="rId33"/>
    <p:sldId id="393" r:id="rId34"/>
    <p:sldId id="348" r:id="rId35"/>
    <p:sldId id="352" r:id="rId36"/>
    <p:sldId id="355" r:id="rId37"/>
    <p:sldId id="356" r:id="rId38"/>
    <p:sldId id="351" r:id="rId39"/>
    <p:sldId id="339" r:id="rId40"/>
    <p:sldId id="338" r:id="rId41"/>
    <p:sldId id="324" r:id="rId42"/>
    <p:sldId id="354" r:id="rId43"/>
    <p:sldId id="317" r:id="rId44"/>
    <p:sldId id="357" r:id="rId45"/>
    <p:sldId id="359" r:id="rId46"/>
    <p:sldId id="360" r:id="rId47"/>
    <p:sldId id="361" r:id="rId48"/>
    <p:sldId id="362" r:id="rId49"/>
    <p:sldId id="363" r:id="rId50"/>
    <p:sldId id="364" r:id="rId51"/>
    <p:sldId id="374" r:id="rId52"/>
    <p:sldId id="375" r:id="rId53"/>
    <p:sldId id="376" r:id="rId54"/>
    <p:sldId id="377" r:id="rId55"/>
    <p:sldId id="378" r:id="rId56"/>
    <p:sldId id="298" r:id="rId57"/>
    <p:sldId id="379" r:id="rId58"/>
    <p:sldId id="380" r:id="rId59"/>
    <p:sldId id="387" r:id="rId60"/>
    <p:sldId id="389" r:id="rId61"/>
    <p:sldId id="390" r:id="rId62"/>
    <p:sldId id="384" r:id="rId63"/>
    <p:sldId id="385" r:id="rId64"/>
    <p:sldId id="383" r:id="rId65"/>
    <p:sldId id="294" r:id="rId66"/>
    <p:sldId id="300" r:id="rId67"/>
    <p:sldId id="394" r:id="rId68"/>
    <p:sldId id="395" r:id="rId69"/>
    <p:sldId id="396" r:id="rId70"/>
    <p:sldId id="397" r:id="rId71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>
      <p:cViewPr varScale="1">
        <p:scale>
          <a:sx n="63" d="100"/>
          <a:sy n="63" d="100"/>
        </p:scale>
        <p:origin x="676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0844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07.05.2024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07.05.2024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217612" y="1828799"/>
            <a:ext cx="10709447" cy="3048001"/>
          </a:xfrm>
        </p:spPr>
        <p:txBody>
          <a:bodyPr rtlCol="0"/>
          <a:lstStyle/>
          <a:p>
            <a:pPr rtl="0"/>
            <a:r>
              <a:rPr lang="cs-CZ" dirty="0"/>
              <a:t>Arabská část Hedvábné stezky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5DD26-EB05-4F20-BFA6-F6A58A1C4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udova, exteriér, země, kámen&#10;&#10;Popis byl vytvořen automaticky">
            <a:extLst>
              <a:ext uri="{FF2B5EF4-FFF2-40B4-BE49-F238E27FC236}">
                <a16:creationId xmlns:a16="http://schemas.microsoft.com/office/drawing/2014/main" id="{DACBED87-FAFC-4469-A86C-9CBFFCCE1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440"/>
            <a:ext cx="11927060" cy="6811398"/>
          </a:xfrm>
        </p:spPr>
      </p:pic>
    </p:spTree>
    <p:extLst>
      <p:ext uri="{BB962C8B-B14F-4D97-AF65-F5344CB8AC3E}">
        <p14:creationId xmlns:p14="http://schemas.microsoft.com/office/powerpoint/2010/main" val="28228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82FD5-84B2-4DCE-8D51-F88EF495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ocha, budova, osoba, bílá&#10;&#10;Popis byl vytvořen automaticky">
            <a:extLst>
              <a:ext uri="{FF2B5EF4-FFF2-40B4-BE49-F238E27FC236}">
                <a16:creationId xmlns:a16="http://schemas.microsoft.com/office/drawing/2014/main" id="{BCEB9600-32F9-433E-911A-2B435E3D8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449288"/>
            <a:ext cx="4492896" cy="6408712"/>
          </a:xfrm>
        </p:spPr>
      </p:pic>
      <p:pic>
        <p:nvPicPr>
          <p:cNvPr id="7" name="Obrázek 6" descr="Obsah obrázku text, osoba, lidé, skupina&#10;&#10;Popis byl vytvořen automaticky">
            <a:extLst>
              <a:ext uri="{FF2B5EF4-FFF2-40B4-BE49-F238E27FC236}">
                <a16:creationId xmlns:a16="http://schemas.microsoft.com/office/drawing/2014/main" id="{7E846DC8-78FB-48D7-84C8-BE90041BC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331" y="1024744"/>
            <a:ext cx="726574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73746-0DE1-486C-9F47-C98CC8B24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Význam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24455-1066-4D6A-9980-4FA4126E0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1828800"/>
            <a:ext cx="10061378" cy="4343400"/>
          </a:xfrm>
        </p:spPr>
        <p:txBody>
          <a:bodyPr/>
          <a:lstStyle/>
          <a:p>
            <a:r>
              <a:rPr lang="cs-CZ" dirty="0"/>
              <a:t>Když obchod upadl, upadlo také město a dnes jsou z něj pouze trosky. </a:t>
            </a:r>
          </a:p>
          <a:p>
            <a:r>
              <a:rPr lang="cs-CZ" dirty="0"/>
              <a:t>Na Hedvábné stezce bylo mnoho dalších měst, která ležela v úrodných oblastech, některá se se stala hlavními městy provincií a později i některá z nich hlavními městy současných států: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Bagdád, </a:t>
            </a:r>
            <a:r>
              <a:rPr lang="cs-CZ" dirty="0" err="1"/>
              <a:t>Aleppo</a:t>
            </a:r>
            <a:r>
              <a:rPr lang="cs-CZ" dirty="0"/>
              <a:t>, Damašek, Káhira Alexandrie, Konstantinopol/</a:t>
            </a:r>
            <a:r>
              <a:rPr lang="cs-CZ" dirty="0" err="1"/>
              <a:t>Istanbul,Bursa</a:t>
            </a:r>
            <a:r>
              <a:rPr lang="cs-CZ" dirty="0"/>
              <a:t>, Isfahán</a:t>
            </a:r>
          </a:p>
        </p:txBody>
      </p:sp>
    </p:spTree>
    <p:extLst>
      <p:ext uri="{BB962C8B-B14F-4D97-AF65-F5344CB8AC3E}">
        <p14:creationId xmlns:p14="http://schemas.microsoft.com/office/powerpoint/2010/main" val="2024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1E87D-BAD6-4CF8-8E3E-353943289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bloha, exteriér, voda, řeka&#10;&#10;Popis byl vytvořen automaticky">
            <a:extLst>
              <a:ext uri="{FF2B5EF4-FFF2-40B4-BE49-F238E27FC236}">
                <a16:creationId xmlns:a16="http://schemas.microsoft.com/office/drawing/2014/main" id="{11FF07D7-E704-417A-9E69-ACAF501A1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332656"/>
            <a:ext cx="11265251" cy="6336704"/>
          </a:xfrm>
        </p:spPr>
      </p:pic>
    </p:spTree>
    <p:extLst>
      <p:ext uri="{BB962C8B-B14F-4D97-AF65-F5344CB8AC3E}">
        <p14:creationId xmlns:p14="http://schemas.microsoft.com/office/powerpoint/2010/main" val="5477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499F6-A28B-42F8-A9B1-71CD248A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779C3CEF-A329-4891-A301-14A00DB02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812" y="915571"/>
            <a:ext cx="11161240" cy="5328592"/>
          </a:xfrm>
        </p:spPr>
      </p:pic>
    </p:spTree>
    <p:extLst>
      <p:ext uri="{BB962C8B-B14F-4D97-AF65-F5344CB8AC3E}">
        <p14:creationId xmlns:p14="http://schemas.microsoft.com/office/powerpoint/2010/main" val="316431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D6C44-353C-44E0-8ACF-10D1A80A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Beduíni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D578D0-464F-4CE0-86CA-687F244DD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Jednou z hlavních kultur, které dominovaly na Arabském poloostrově těsně před nástupem islámu byli beduíni.</a:t>
            </a:r>
          </a:p>
          <a:p>
            <a:r>
              <a:rPr lang="cs-CZ" dirty="0"/>
              <a:t>Příbuzenská pouta</a:t>
            </a:r>
          </a:p>
          <a:p>
            <a:r>
              <a:rPr lang="cs-CZ" dirty="0"/>
              <a:t>Kmeny</a:t>
            </a:r>
          </a:p>
          <a:p>
            <a:r>
              <a:rPr lang="cs-CZ" dirty="0" err="1"/>
              <a:t>Polysteismus</a:t>
            </a:r>
            <a:endParaRPr lang="cs-CZ" dirty="0"/>
          </a:p>
          <a:p>
            <a:r>
              <a:rPr lang="cs-CZ" dirty="0"/>
              <a:t>Kmeny sdílely společné etické dohody a poskytovaly jednotlivci identitu. </a:t>
            </a:r>
          </a:p>
          <a:p>
            <a:r>
              <a:rPr lang="cs-CZ" dirty="0"/>
              <a:t>Beduínské kmeny v předislámské Arábii byli kočovní pastevci</a:t>
            </a:r>
          </a:p>
        </p:txBody>
      </p:sp>
    </p:spTree>
    <p:extLst>
      <p:ext uri="{BB962C8B-B14F-4D97-AF65-F5344CB8AC3E}">
        <p14:creationId xmlns:p14="http://schemas.microsoft.com/office/powerpoint/2010/main" val="27181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9F391-03F0-4C7E-BA12-019E30842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obsah 12" descr="Obsah obrázku obloha, exteriér&#10;&#10;Popis byl vytvořen automaticky">
            <a:extLst>
              <a:ext uri="{FF2B5EF4-FFF2-40B4-BE49-F238E27FC236}">
                <a16:creationId xmlns:a16="http://schemas.microsoft.com/office/drawing/2014/main" id="{E813A57B-5730-4FC9-B41C-A606F6116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4" y="352425"/>
            <a:ext cx="10801200" cy="6505575"/>
          </a:xfrm>
        </p:spPr>
      </p:pic>
    </p:spTree>
    <p:extLst>
      <p:ext uri="{BB962C8B-B14F-4D97-AF65-F5344CB8AC3E}">
        <p14:creationId xmlns:p14="http://schemas.microsoft.com/office/powerpoint/2010/main" val="42679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E0B95-215C-488A-AE2E-1416B556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země, exteriér, kráva, stádo&#10;&#10;Popis byl vytvořen automaticky">
            <a:extLst>
              <a:ext uri="{FF2B5EF4-FFF2-40B4-BE49-F238E27FC236}">
                <a16:creationId xmlns:a16="http://schemas.microsoft.com/office/drawing/2014/main" id="{A4CD28F4-52EE-4F87-B690-B360AC967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80" y="41157"/>
            <a:ext cx="11665296" cy="6775535"/>
          </a:xfrm>
        </p:spPr>
      </p:pic>
    </p:spTree>
    <p:extLst>
      <p:ext uri="{BB962C8B-B14F-4D97-AF65-F5344CB8AC3E}">
        <p14:creationId xmlns:p14="http://schemas.microsoft.com/office/powerpoint/2010/main" val="15587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31B53-4D94-4907-A2B4-9C0C16E1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obloha, exteriér, pláž, kůň&#10;&#10;Popis byl vytvořen automaticky">
            <a:extLst>
              <a:ext uri="{FF2B5EF4-FFF2-40B4-BE49-F238E27FC236}">
                <a16:creationId xmlns:a16="http://schemas.microsoft.com/office/drawing/2014/main" id="{17C572E5-3E77-4E9C-8266-F09314946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48" y="274638"/>
            <a:ext cx="12025336" cy="6704434"/>
          </a:xfrm>
        </p:spPr>
      </p:pic>
    </p:spTree>
    <p:extLst>
      <p:ext uri="{BB962C8B-B14F-4D97-AF65-F5344CB8AC3E}">
        <p14:creationId xmlns:p14="http://schemas.microsoft.com/office/powerpoint/2010/main" val="5422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16E2B-C0FD-4EE8-9BE6-3CD082F7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Mekka a </a:t>
            </a:r>
            <a:r>
              <a:rPr lang="cs-CZ" dirty="0" err="1"/>
              <a:t>medina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B796CB-27AC-4091-AC27-996259D10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Významná byla v předislámské Arábii Města jako Mekka a Medina působila jako důležitá centra obchodu a náboženství. </a:t>
            </a:r>
          </a:p>
          <a:p>
            <a:r>
              <a:rPr lang="cs-CZ" dirty="0"/>
              <a:t>V 5. století převzal kmen  </a:t>
            </a:r>
            <a:r>
              <a:rPr lang="cs-CZ" dirty="0" err="1"/>
              <a:t>Kurajšovců</a:t>
            </a:r>
            <a:r>
              <a:rPr lang="cs-CZ" dirty="0"/>
              <a:t> kontrolu nad Mekkou</a:t>
            </a:r>
          </a:p>
          <a:p>
            <a:r>
              <a:rPr lang="cs-CZ" dirty="0"/>
              <a:t>Význam Mekky jako obchodního centra nakonec předčil města Petru a Palmyru</a:t>
            </a:r>
          </a:p>
          <a:p>
            <a:r>
              <a:rPr lang="cs-CZ" dirty="0"/>
              <a:t>Mekka podepsala smlouvy s Byzantinci i s beduíny, aby vyjednali bezpečné průchody pro karavany a poskytli jim práva na vodu a pastviny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19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07843-6E2D-4C6E-8E8D-C1C8A973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Arabská část Hedvábné stezky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264D4-E9CE-4498-A8FB-B6EA1576C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4" y="1124744"/>
            <a:ext cx="3456384" cy="5733256"/>
          </a:xfrm>
        </p:spPr>
        <p:txBody>
          <a:bodyPr>
            <a:normAutofit/>
          </a:bodyPr>
          <a:lstStyle/>
          <a:p>
            <a:r>
              <a:rPr lang="cs-CZ" dirty="0"/>
              <a:t>Města: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Petra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Palmýra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Mekka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Medina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CA80-51BE-40A5-9A5B-C192178EC944}"/>
              </a:ext>
            </a:extLst>
          </p:cNvPr>
          <p:cNvSpPr txBox="1"/>
          <p:nvPr/>
        </p:nvSpPr>
        <p:spPr>
          <a:xfrm>
            <a:off x="7174532" y="1478946"/>
            <a:ext cx="3384376" cy="3900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Obyvatelé: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dirty="0"/>
              <a:t>Beduíni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dirty="0" err="1"/>
              <a:t>Abbásovci</a:t>
            </a:r>
            <a:endParaRPr lang="cs-CZ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dirty="0" err="1"/>
              <a:t>Umajjovci</a:t>
            </a: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Doba: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/>
              <a:t>Doba </a:t>
            </a:r>
            <a:r>
              <a:rPr lang="cs-CZ" sz="2400" dirty="0" err="1"/>
              <a:t>předislámska</a:t>
            </a:r>
            <a:endParaRPr lang="cs-CZ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/>
              <a:t>Doba islámská</a:t>
            </a:r>
          </a:p>
        </p:txBody>
      </p:sp>
    </p:spTree>
    <p:extLst>
      <p:ext uri="{BB962C8B-B14F-4D97-AF65-F5344CB8AC3E}">
        <p14:creationId xmlns:p14="http://schemas.microsoft.com/office/powerpoint/2010/main" val="40312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C579D-C297-430E-B519-412A9490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Předislámská doba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CFA37-2B84-4258-8EE5-0F3625CAB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Náboženství v předislámské Arábii byla směsicí polyteismu, křesťanství, judaismu a íránských náboženství. </a:t>
            </a:r>
          </a:p>
          <a:p>
            <a:r>
              <a:rPr lang="cs-CZ" dirty="0"/>
              <a:t>Uctíváni nadpřirozených bytostí (džinové), animismus</a:t>
            </a:r>
          </a:p>
          <a:p>
            <a:r>
              <a:rPr lang="cs-CZ" dirty="0"/>
              <a:t>Vliv </a:t>
            </a:r>
            <a:r>
              <a:rPr lang="cs-CZ" dirty="0" err="1"/>
              <a:t>Sásánovské</a:t>
            </a:r>
            <a:r>
              <a:rPr lang="cs-CZ" dirty="0"/>
              <a:t> říše a tím zoroastrismu</a:t>
            </a:r>
          </a:p>
          <a:p>
            <a:r>
              <a:rPr lang="cs-CZ" dirty="0"/>
              <a:t>Hlavním bohem v předislámské Arábii byl </a:t>
            </a:r>
            <a:r>
              <a:rPr lang="cs-CZ" dirty="0" err="1"/>
              <a:t>Hubal</a:t>
            </a:r>
            <a:r>
              <a:rPr lang="cs-CZ" dirty="0"/>
              <a:t>, syrský bůh měsíce, Tři </a:t>
            </a:r>
            <a:r>
              <a:rPr lang="cs-CZ" dirty="0" err="1"/>
              <a:t>Hubalovy</a:t>
            </a:r>
            <a:r>
              <a:rPr lang="cs-CZ" dirty="0"/>
              <a:t> dcery : </a:t>
            </a:r>
            <a:r>
              <a:rPr lang="cs-CZ" dirty="0" err="1"/>
              <a:t>Allāt</a:t>
            </a:r>
            <a:r>
              <a:rPr lang="cs-CZ" dirty="0"/>
              <a:t>, Al-'</a:t>
            </a:r>
            <a:r>
              <a:rPr lang="cs-CZ" dirty="0" err="1"/>
              <a:t>Uzzá</a:t>
            </a:r>
            <a:r>
              <a:rPr lang="cs-CZ" dirty="0"/>
              <a:t> a </a:t>
            </a:r>
            <a:r>
              <a:rPr lang="cs-CZ" dirty="0" err="1"/>
              <a:t>Manāt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77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2DB27-94D4-429F-AD99-A427058E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hubal</a:t>
            </a:r>
            <a:endParaRPr lang="cs-CZ" dirty="0"/>
          </a:p>
        </p:txBody>
      </p:sp>
      <p:pic>
        <p:nvPicPr>
          <p:cNvPr id="5" name="Zástupný obsah 4" descr="Obsah obrázku staré, kámen, stavební materiál&#10;&#10;Popis byl vytvořen automaticky">
            <a:extLst>
              <a:ext uri="{FF2B5EF4-FFF2-40B4-BE49-F238E27FC236}">
                <a16:creationId xmlns:a16="http://schemas.microsoft.com/office/drawing/2014/main" id="{91A3C224-0A6D-447B-ACB5-A9F62786E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8348" y="1979074"/>
            <a:ext cx="4432127" cy="4613441"/>
          </a:xfrm>
        </p:spPr>
      </p:pic>
    </p:spTree>
    <p:extLst>
      <p:ext uri="{BB962C8B-B14F-4D97-AF65-F5344CB8AC3E}">
        <p14:creationId xmlns:p14="http://schemas.microsoft.com/office/powerpoint/2010/main" val="38495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27A05-87E3-43BE-8D35-E10DACAE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3 bohyně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1E3CC5B-6826-4050-B4C3-320001D11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694" y="1828800"/>
            <a:ext cx="5627438" cy="4343400"/>
          </a:xfrm>
        </p:spPr>
      </p:pic>
    </p:spTree>
    <p:extLst>
      <p:ext uri="{BB962C8B-B14F-4D97-AF65-F5344CB8AC3E}">
        <p14:creationId xmlns:p14="http://schemas.microsoft.com/office/powerpoint/2010/main" val="13404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A9E978-2153-453B-996D-78CD0D23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8C441F1-8F24-4719-8595-060BA6978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796" y="266651"/>
            <a:ext cx="11382594" cy="6402709"/>
          </a:xfrm>
        </p:spPr>
      </p:pic>
    </p:spTree>
    <p:extLst>
      <p:ext uri="{BB962C8B-B14F-4D97-AF65-F5344CB8AC3E}">
        <p14:creationId xmlns:p14="http://schemas.microsoft.com/office/powerpoint/2010/main" val="1883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1CAFF-1C3B-FEB7-E09D-7B39993E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MÁrid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E34DF2-F67C-C51F-2BD9-06EF670D5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1828800"/>
            <a:ext cx="4012702" cy="4343400"/>
          </a:xfrm>
        </p:spPr>
        <p:txBody>
          <a:bodyPr/>
          <a:lstStyle/>
          <a:p>
            <a:r>
              <a:rPr lang="cs-CZ" dirty="0"/>
              <a:t>Zlý druh džinů</a:t>
            </a:r>
          </a:p>
          <a:p>
            <a:r>
              <a:rPr lang="cs-CZ" dirty="0"/>
              <a:t>Vedle džinů další zlé bytosti: Duchové kamene, duchové pouště, stromů, zlých snů</a:t>
            </a:r>
          </a:p>
        </p:txBody>
      </p:sp>
      <p:pic>
        <p:nvPicPr>
          <p:cNvPr id="5" name="Obrázek 4" descr="Obsah obrázku skica, kreslené, kresba, ilustrace&#10;&#10;Popis byl vytvořen automaticky">
            <a:extLst>
              <a:ext uri="{FF2B5EF4-FFF2-40B4-BE49-F238E27FC236}">
                <a16:creationId xmlns:a16="http://schemas.microsoft.com/office/drawing/2014/main" id="{31F6A2CC-8B45-0F9A-3138-42C18C96F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540" y="1599158"/>
            <a:ext cx="3467890" cy="45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1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B1A74-A239-47EF-8E55-C7631875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30138"/>
            <a:ext cx="9753600" cy="979512"/>
          </a:xfrm>
        </p:spPr>
        <p:txBody>
          <a:bodyPr/>
          <a:lstStyle/>
          <a:p>
            <a:pPr algn="ctr"/>
            <a:r>
              <a:rPr lang="cs-CZ" dirty="0"/>
              <a:t>Islám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CF650-2F6F-4B94-9737-05D2C6E5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1268760"/>
            <a:ext cx="11377264" cy="558924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polovině 8. století se Islám stal dominantním náboženstvím</a:t>
            </a:r>
          </a:p>
          <a:p>
            <a:r>
              <a:rPr lang="cs-CZ" dirty="0"/>
              <a:t> od severní Afriky až po hranice Indie</a:t>
            </a:r>
          </a:p>
          <a:p>
            <a:r>
              <a:rPr lang="cs-CZ" dirty="0"/>
              <a:t>Muhammad – šel meditovat – anděl Gabriel</a:t>
            </a:r>
          </a:p>
          <a:p>
            <a:r>
              <a:rPr lang="cs-CZ" dirty="0"/>
              <a:t>Hidžra (arabsky „migrace“) v roce 622 n. l., kdy Muhammad a jeho následovníci odešli z Mekky do Mediny, aby unikli mocným nepřátelům a uzavřeli nová spojenectví. </a:t>
            </a:r>
          </a:p>
          <a:p>
            <a:r>
              <a:rPr lang="cs-CZ" dirty="0"/>
              <a:t>Bitvy vybojované proti arabským soupeřům v posledních zhruba deseti letech Prorokova života byly pro budoucí islám nesmírně důležité. </a:t>
            </a:r>
          </a:p>
          <a:p>
            <a:r>
              <a:rPr lang="cs-CZ" dirty="0"/>
              <a:t>Jsou to počátky procesu, který proměnil   kmenové nájezdnické skupiny v disciplinované armády vedené Mohamedovými bezprostředními nástupci.</a:t>
            </a:r>
          </a:p>
          <a:p>
            <a:r>
              <a:rPr lang="cs-CZ" dirty="0"/>
              <a:t>Moc prvních čtyř chalífů byla výsledkem jejich úzkého spojení s Prorokem. Poslední z nich – Ali, </a:t>
            </a:r>
            <a:r>
              <a:rPr lang="cs-CZ" dirty="0" err="1"/>
              <a:t>Muhammadův</a:t>
            </a:r>
            <a:r>
              <a:rPr lang="cs-CZ" dirty="0"/>
              <a:t> zeť – byl zavražděn v roce 661 </a:t>
            </a:r>
          </a:p>
        </p:txBody>
      </p:sp>
    </p:spTree>
    <p:extLst>
      <p:ext uri="{BB962C8B-B14F-4D97-AF65-F5344CB8AC3E}">
        <p14:creationId xmlns:p14="http://schemas.microsoft.com/office/powerpoint/2010/main" val="31620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65E35-101F-44DA-A74A-BE6A1BEB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Umajjovci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48DEF-F7B2-447F-AEB4-BB085C78F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661-750</a:t>
            </a:r>
          </a:p>
          <a:p>
            <a:r>
              <a:rPr lang="cs-CZ" dirty="0"/>
              <a:t>převedli hlavní město expandující arabské říše z Mediny do Damašku</a:t>
            </a:r>
          </a:p>
          <a:p>
            <a:r>
              <a:rPr lang="cs-CZ" dirty="0"/>
              <a:t>První vládce </a:t>
            </a:r>
            <a:r>
              <a:rPr lang="cs-CZ" dirty="0" err="1"/>
              <a:t>Mu‘ávija</a:t>
            </a:r>
            <a:r>
              <a:rPr lang="cs-CZ" dirty="0"/>
              <a:t> I.</a:t>
            </a:r>
          </a:p>
          <a:p>
            <a:r>
              <a:rPr lang="cs-CZ" dirty="0"/>
              <a:t>Udržoval silnou, stabilní vládu a aktivně se podílel na řízení svého obrovského impéria. </a:t>
            </a:r>
          </a:p>
          <a:p>
            <a:r>
              <a:rPr lang="cs-CZ" dirty="0"/>
              <a:t>Důležitou součástí </a:t>
            </a:r>
            <a:r>
              <a:rPr lang="cs-CZ" dirty="0" err="1"/>
              <a:t>Mu‘ávijova</a:t>
            </a:r>
            <a:r>
              <a:rPr lang="cs-CZ" dirty="0"/>
              <a:t>  úspěchu byl výběr silných guvernérů, kteří ovládali dobyté země v celé říši. </a:t>
            </a:r>
          </a:p>
        </p:txBody>
      </p:sp>
    </p:spTree>
    <p:extLst>
      <p:ext uri="{BB962C8B-B14F-4D97-AF65-F5344CB8AC3E}">
        <p14:creationId xmlns:p14="http://schemas.microsoft.com/office/powerpoint/2010/main" val="4769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1611E-6B36-4017-A769-6E8B1AC2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188640"/>
            <a:ext cx="9753600" cy="691480"/>
          </a:xfrm>
        </p:spPr>
        <p:txBody>
          <a:bodyPr/>
          <a:lstStyle/>
          <a:p>
            <a:pPr algn="ctr"/>
            <a:r>
              <a:rPr lang="cs-CZ" dirty="0"/>
              <a:t>Islám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45913EB-2CF0-41FC-A294-27D448E797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0051" y="1051734"/>
            <a:ext cx="7704856" cy="56176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61F0F7-F2C4-451C-915E-1ED6E20C05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5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984500-E875-4CBF-AC13-946BC4B9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aré&#10;&#10;Popis byl vytvořen automaticky">
            <a:extLst>
              <a:ext uri="{FF2B5EF4-FFF2-40B4-BE49-F238E27FC236}">
                <a16:creationId xmlns:a16="http://schemas.microsoft.com/office/drawing/2014/main" id="{C1803538-A957-4AB6-93C1-3DE36F0AF5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6588" y="0"/>
            <a:ext cx="11315647" cy="67837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023B26-8B90-4B5C-8AF6-C972C08374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26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644EC-1A51-438D-876F-A11CB864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6D92F31-D0C8-415F-83B5-C10A4C58EB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9720" y="493015"/>
            <a:ext cx="7813252" cy="61236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194153-9176-4177-9BCE-9136330EB3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8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FC8F1-2E4C-43A7-BA53-3BDEC5B5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916" y="-99392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BBBE8C2-8CE8-4F40-957A-1B2F53CD0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80" y="476672"/>
            <a:ext cx="11144996" cy="5767536"/>
          </a:xfrm>
        </p:spPr>
      </p:pic>
    </p:spTree>
    <p:extLst>
      <p:ext uri="{BB962C8B-B14F-4D97-AF65-F5344CB8AC3E}">
        <p14:creationId xmlns:p14="http://schemas.microsoft.com/office/powerpoint/2010/main" val="36182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61746-2334-4391-97FC-D1256B8A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A7E823-8725-4F6D-BEA8-3387B56E59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9ECE980-8886-402C-AA8C-612FFF4D95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7706" y="344530"/>
            <a:ext cx="9253412" cy="6168940"/>
          </a:xfrm>
        </p:spPr>
      </p:pic>
    </p:spTree>
    <p:extLst>
      <p:ext uri="{BB962C8B-B14F-4D97-AF65-F5344CB8AC3E}">
        <p14:creationId xmlns:p14="http://schemas.microsoft.com/office/powerpoint/2010/main" val="27369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4AA99-8F6D-11D3-6554-9578925B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398B4-8C80-850E-C76F-F2179C963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11" y="599802"/>
            <a:ext cx="10153127" cy="598356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Pět pilířů víry islámu jsou základními principy a praktikami, které vyznavači islámu dodržují. Jsou to:</a:t>
            </a:r>
          </a:p>
          <a:p>
            <a:endParaRPr lang="cs-CZ" dirty="0"/>
          </a:p>
          <a:p>
            <a:r>
              <a:rPr lang="cs-CZ" dirty="0" err="1"/>
              <a:t>Šaháda</a:t>
            </a:r>
            <a:r>
              <a:rPr lang="cs-CZ" dirty="0"/>
              <a:t> (vyznání víry): Vyznání jednoty Boha a poselství proroka Mohameda. Konkrétně se říká: "Není boha kromě Boha a Mohamed je jeho posel."</a:t>
            </a:r>
          </a:p>
          <a:p>
            <a:r>
              <a:rPr lang="cs-CZ" dirty="0"/>
              <a:t>Salát (modlitba): Pravidelné modlitby, které muslimové konají pětkrát denně. Tyto modlitby jsou prováděny ve specifických časech během dne a jsou směrovány k Mekce.</a:t>
            </a:r>
          </a:p>
          <a:p>
            <a:r>
              <a:rPr lang="cs-CZ" dirty="0" err="1"/>
              <a:t>Zakát</a:t>
            </a:r>
            <a:r>
              <a:rPr lang="cs-CZ" dirty="0"/>
              <a:t> (almužna): Povinné dávání almužny, což je určitý podíl ze zboží nebo peněz, který se dává potřebným a chudým. Tento zákon podporuje sociální spravedlnost a solidaritu mezi muslimy.</a:t>
            </a:r>
          </a:p>
          <a:p>
            <a:r>
              <a:rPr lang="cs-CZ" dirty="0" err="1"/>
              <a:t>Saum</a:t>
            </a:r>
            <a:r>
              <a:rPr lang="cs-CZ" dirty="0"/>
              <a:t> (post): Zdržení se jídla, pití a jiných fyzických potěšení během svatého měsíce Ramadánu, od východu slunce do západu slunce.</a:t>
            </a:r>
          </a:p>
          <a:p>
            <a:r>
              <a:rPr lang="cs-CZ" dirty="0" err="1"/>
              <a:t>Hadž</a:t>
            </a:r>
            <a:r>
              <a:rPr lang="cs-CZ" dirty="0"/>
              <a:t> (poutní cesta do Mekky): Jednou za život, pokud to finančně a fyzicky umožňuje, muslimové podniknou poutní cestu do Mekky (</a:t>
            </a:r>
            <a:r>
              <a:rPr lang="cs-CZ" dirty="0" err="1"/>
              <a:t>hadž</a:t>
            </a:r>
            <a:r>
              <a:rPr lang="cs-CZ" dirty="0"/>
              <a:t>). Tato cesta se koná v určitých měsících islámského kalendáře a zahrnuje rituály, které připomínají události spojené s prorokem Ibrahimem (Abrahamem) a jeho rodinou.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E6BC7B-9374-4BCF-9FE7-0906CF4F1A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4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334E7-990C-4D9C-B3A5-DEDED46B6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Šaháda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437F38-C38F-464F-B82F-1C8574371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999" y="2348880"/>
            <a:ext cx="7534572" cy="4343400"/>
          </a:xfrm>
        </p:spPr>
        <p:txBody>
          <a:bodyPr/>
          <a:lstStyle/>
          <a:p>
            <a:r>
              <a:rPr lang="cs-CZ" dirty="0"/>
              <a:t>Arabská kaligrafie předává slova </a:t>
            </a:r>
            <a:r>
              <a:rPr lang="cs-CZ" dirty="0" err="1"/>
              <a:t>šahady</a:t>
            </a:r>
            <a:endParaRPr lang="cs-CZ" dirty="0"/>
          </a:p>
          <a:p>
            <a:r>
              <a:rPr lang="cs-CZ" i="1" dirty="0"/>
              <a:t>Není božstva kromě Boha a Muhammad je posel Boží</a:t>
            </a:r>
          </a:p>
          <a:p>
            <a:r>
              <a:rPr lang="cs-CZ" i="1" dirty="0" err="1"/>
              <a:t>Lá</a:t>
            </a:r>
            <a:r>
              <a:rPr lang="cs-CZ" i="1" dirty="0"/>
              <a:t> </a:t>
            </a:r>
            <a:r>
              <a:rPr lang="cs-CZ" i="1" dirty="0" err="1"/>
              <a:t>iláha</a:t>
            </a:r>
            <a:r>
              <a:rPr lang="cs-CZ" i="1" dirty="0"/>
              <a:t> </a:t>
            </a:r>
            <a:r>
              <a:rPr lang="cs-CZ" i="1" dirty="0" err="1"/>
              <a:t>illálláhi</a:t>
            </a:r>
            <a:r>
              <a:rPr lang="cs-CZ" i="1" dirty="0"/>
              <a:t> </a:t>
            </a:r>
            <a:r>
              <a:rPr lang="cs-CZ" i="1" dirty="0" err="1"/>
              <a:t>wa</a:t>
            </a:r>
            <a:r>
              <a:rPr lang="cs-CZ" i="1" dirty="0"/>
              <a:t> </a:t>
            </a:r>
            <a:r>
              <a:rPr lang="cs-CZ" i="1" dirty="0" err="1"/>
              <a:t>Muhammadun</a:t>
            </a:r>
            <a:r>
              <a:rPr lang="cs-CZ" i="1" dirty="0"/>
              <a:t> </a:t>
            </a:r>
            <a:r>
              <a:rPr lang="cs-CZ" i="1" dirty="0" err="1"/>
              <a:t>rasúlulláh</a:t>
            </a:r>
            <a:endParaRPr lang="cs-CZ" i="1" dirty="0"/>
          </a:p>
          <a:p>
            <a:endParaRPr lang="cs-CZ" dirty="0"/>
          </a:p>
        </p:txBody>
      </p:sp>
      <p:pic>
        <p:nvPicPr>
          <p:cNvPr id="6" name="Zástupný obsah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7554BF8D-655B-4591-9D78-7B9FA54C2A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1301" y="2169587"/>
            <a:ext cx="4708525" cy="2368530"/>
          </a:xfrm>
        </p:spPr>
      </p:pic>
    </p:spTree>
    <p:extLst>
      <p:ext uri="{BB962C8B-B14F-4D97-AF65-F5344CB8AC3E}">
        <p14:creationId xmlns:p14="http://schemas.microsoft.com/office/powerpoint/2010/main" val="3237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B8BA8-78BE-A47F-4400-E3580DC9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867" y="120224"/>
            <a:ext cx="7469090" cy="763488"/>
          </a:xfrm>
        </p:spPr>
        <p:txBody>
          <a:bodyPr/>
          <a:lstStyle/>
          <a:p>
            <a:pPr algn="ctr"/>
            <a:r>
              <a:rPr lang="cs-CZ" dirty="0" err="1"/>
              <a:t>Basmala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9F2FB4-AFA7-1793-76A1-EE66553CA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12" y="1259632"/>
            <a:ext cx="9829686" cy="4912568"/>
          </a:xfrm>
        </p:spPr>
        <p:txBody>
          <a:bodyPr>
            <a:normAutofit/>
          </a:bodyPr>
          <a:lstStyle/>
          <a:p>
            <a:r>
              <a:rPr lang="cs-CZ" dirty="0" err="1"/>
              <a:t>Basmala</a:t>
            </a:r>
            <a:r>
              <a:rPr lang="cs-CZ" dirty="0"/>
              <a:t> je věta, která je výrazem úcty k Bohu a je často recitována nebo používána při začátcích různých činností. Skládá se ze slov "</a:t>
            </a:r>
            <a:r>
              <a:rPr lang="cs-CZ" dirty="0" err="1"/>
              <a:t>Bismillah</a:t>
            </a:r>
            <a:r>
              <a:rPr lang="cs-CZ" dirty="0"/>
              <a:t> al-</a:t>
            </a:r>
            <a:r>
              <a:rPr lang="cs-CZ" dirty="0" err="1"/>
              <a:t>Rahman</a:t>
            </a:r>
            <a:r>
              <a:rPr lang="cs-CZ" dirty="0"/>
              <a:t> al-</a:t>
            </a:r>
            <a:r>
              <a:rPr lang="cs-CZ" dirty="0" err="1"/>
              <a:t>Rahim</a:t>
            </a:r>
            <a:r>
              <a:rPr lang="cs-CZ" dirty="0"/>
              <a:t>", což znamená "Ve jménu Boha, Milosrdného, Slitovaného".</a:t>
            </a:r>
          </a:p>
          <a:p>
            <a:r>
              <a:rPr lang="cs-CZ" dirty="0"/>
              <a:t>Tato fráze vyjadřuje zahájení něčeho s Boží pomocí a připomíná, že všechno je závislé na vůli a milosti Boha. </a:t>
            </a:r>
            <a:r>
              <a:rPr lang="cs-CZ" dirty="0" err="1"/>
              <a:t>Basmala</a:t>
            </a:r>
            <a:r>
              <a:rPr lang="cs-CZ" dirty="0"/>
              <a:t> je často recitována před čtením Koránu</a:t>
            </a:r>
          </a:p>
          <a:p>
            <a:r>
              <a:rPr lang="cs-CZ" dirty="0"/>
              <a:t>Pro mnoho muslimů má </a:t>
            </a:r>
            <a:r>
              <a:rPr lang="cs-CZ" dirty="0" err="1"/>
              <a:t>basmala</a:t>
            </a:r>
            <a:r>
              <a:rPr lang="cs-CZ" dirty="0"/>
              <a:t> silný duchovní význam a často je vnímána jako symbol Boží přítomnosti a ochrany.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97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F364-4190-4E01-95D8-19B2E048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Salát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8AF34-35EF-427D-87BE-FC6101ECC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836" y="2636912"/>
            <a:ext cx="4708734" cy="4343400"/>
          </a:xfrm>
        </p:spPr>
        <p:txBody>
          <a:bodyPr/>
          <a:lstStyle/>
          <a:p>
            <a:r>
              <a:rPr lang="cs-CZ" dirty="0"/>
              <a:t>Základem muslimské oddanosti je rituální modlitební služba </a:t>
            </a:r>
          </a:p>
          <a:p>
            <a:r>
              <a:rPr lang="cs-CZ" dirty="0"/>
              <a:t>5x denně</a:t>
            </a:r>
          </a:p>
          <a:p>
            <a:r>
              <a:rPr lang="cs-CZ" dirty="0"/>
              <a:t>Správný směr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A487E4F-356E-47D5-8D8D-9D98221AB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52" y="1920280"/>
            <a:ext cx="7439373" cy="4411960"/>
          </a:xfrm>
        </p:spPr>
      </p:pic>
    </p:spTree>
    <p:extLst>
      <p:ext uri="{BB962C8B-B14F-4D97-AF65-F5344CB8AC3E}">
        <p14:creationId xmlns:p14="http://schemas.microsoft.com/office/powerpoint/2010/main" val="36867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3EFF9-24F4-4F38-A8A1-3348677C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587" y="174705"/>
            <a:ext cx="9753600" cy="706090"/>
          </a:xfrm>
        </p:spPr>
        <p:txBody>
          <a:bodyPr/>
          <a:lstStyle/>
          <a:p>
            <a:pPr algn="ctr"/>
            <a:r>
              <a:rPr lang="cs-CZ" dirty="0" err="1"/>
              <a:t>MEšity</a:t>
            </a:r>
            <a:endParaRPr lang="cs-CZ" dirty="0"/>
          </a:p>
        </p:txBody>
      </p:sp>
      <p:pic>
        <p:nvPicPr>
          <p:cNvPr id="5" name="Zástupný obsah 4" descr="Obsah obrázku budova, oblouk, kolonáda&#10;&#10;Popis byl vytvořen automaticky">
            <a:extLst>
              <a:ext uri="{FF2B5EF4-FFF2-40B4-BE49-F238E27FC236}">
                <a16:creationId xmlns:a16="http://schemas.microsoft.com/office/drawing/2014/main" id="{31D19B3F-DFE7-4AB3-915B-ADBAAF632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948" y="980728"/>
            <a:ext cx="9108255" cy="5702567"/>
          </a:xfrm>
        </p:spPr>
      </p:pic>
    </p:spTree>
    <p:extLst>
      <p:ext uri="{BB962C8B-B14F-4D97-AF65-F5344CB8AC3E}">
        <p14:creationId xmlns:p14="http://schemas.microsoft.com/office/powerpoint/2010/main" val="21580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4C668-0AF0-40A6-97EC-7E5891AD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koupelny</a:t>
            </a:r>
          </a:p>
        </p:txBody>
      </p:sp>
      <p:pic>
        <p:nvPicPr>
          <p:cNvPr id="5" name="Zástupný obsah 4" descr="Obsah obrázku zeď, interiér, patro, nábytek&#10;&#10;Popis byl vytvořen automaticky">
            <a:extLst>
              <a:ext uri="{FF2B5EF4-FFF2-40B4-BE49-F238E27FC236}">
                <a16:creationId xmlns:a16="http://schemas.microsoft.com/office/drawing/2014/main" id="{7385266A-B848-43F7-A4E6-6EA4B5F65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996" y="1052736"/>
            <a:ext cx="7983015" cy="5332405"/>
          </a:xfrm>
        </p:spPr>
      </p:pic>
    </p:spTree>
    <p:extLst>
      <p:ext uri="{BB962C8B-B14F-4D97-AF65-F5344CB8AC3E}">
        <p14:creationId xmlns:p14="http://schemas.microsoft.com/office/powerpoint/2010/main" val="27250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3CD62-3DB9-4714-A746-A3ED2F16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kámen, kolonáda&#10;&#10;Popis byl vytvořen automaticky">
            <a:extLst>
              <a:ext uri="{FF2B5EF4-FFF2-40B4-BE49-F238E27FC236}">
                <a16:creationId xmlns:a16="http://schemas.microsoft.com/office/drawing/2014/main" id="{A66C0891-37A7-44D9-B45E-F7940DD805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1673175"/>
            <a:ext cx="4688232" cy="3511649"/>
          </a:xfrm>
        </p:spPr>
      </p:pic>
      <p:pic>
        <p:nvPicPr>
          <p:cNvPr id="8" name="Zástupný obsah 7" descr="Obsah obrázku zeď, interiér, patro, strop&#10;&#10;Popis byl vytvořen automaticky">
            <a:extLst>
              <a:ext uri="{FF2B5EF4-FFF2-40B4-BE49-F238E27FC236}">
                <a16:creationId xmlns:a16="http://schemas.microsoft.com/office/drawing/2014/main" id="{BE5A8653-CD06-450C-93B4-DB13CF93AE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84" y="1673174"/>
            <a:ext cx="4968552" cy="3556025"/>
          </a:xfrm>
        </p:spPr>
      </p:pic>
    </p:spTree>
    <p:extLst>
      <p:ext uri="{BB962C8B-B14F-4D97-AF65-F5344CB8AC3E}">
        <p14:creationId xmlns:p14="http://schemas.microsoft.com/office/powerpoint/2010/main" val="27945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99B62-377D-4979-9E5C-D015FEF1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24" y="380070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hadž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B28A9-13D7-49EC-BEA6-81EC2B707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1052736"/>
            <a:ext cx="4708734" cy="4343400"/>
          </a:xfrm>
        </p:spPr>
        <p:txBody>
          <a:bodyPr/>
          <a:lstStyle/>
          <a:p>
            <a:r>
              <a:rPr lang="cs-CZ" dirty="0"/>
              <a:t>Pouť do Mekky</a:t>
            </a:r>
          </a:p>
        </p:txBody>
      </p:sp>
      <p:pic>
        <p:nvPicPr>
          <p:cNvPr id="6" name="Zástupný obsah 5" descr="Obsah obrázku oblouk, kámen, kolonáda&#10;&#10;Popis byl vytvořen automaticky">
            <a:extLst>
              <a:ext uri="{FF2B5EF4-FFF2-40B4-BE49-F238E27FC236}">
                <a16:creationId xmlns:a16="http://schemas.microsoft.com/office/drawing/2014/main" id="{399279A4-7F19-4FD2-B6C5-1325D238B3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9916" y="1772816"/>
            <a:ext cx="8621217" cy="4856173"/>
          </a:xfrm>
        </p:spPr>
      </p:pic>
    </p:spTree>
    <p:extLst>
      <p:ext uri="{BB962C8B-B14F-4D97-AF65-F5344CB8AC3E}">
        <p14:creationId xmlns:p14="http://schemas.microsoft.com/office/powerpoint/2010/main" val="25287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ADBE0-F889-4480-93B4-324FDB01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olonáda&#10;&#10;Popis byl vytvořen automaticky">
            <a:extLst>
              <a:ext uri="{FF2B5EF4-FFF2-40B4-BE49-F238E27FC236}">
                <a16:creationId xmlns:a16="http://schemas.microsoft.com/office/drawing/2014/main" id="{9FAC8A43-8BF9-4622-BCA0-F94CDDF6AA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828" y="919907"/>
            <a:ext cx="9823236" cy="55290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71A35A-7462-4B6C-B4A7-171E73B634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3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B10F6-382B-4832-B84A-3CE06F3D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Charakteristika oblasti: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26B707-A535-46AC-9F67-35617564F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828800"/>
            <a:ext cx="9989370" cy="4754562"/>
          </a:xfrm>
        </p:spPr>
        <p:txBody>
          <a:bodyPr/>
          <a:lstStyle/>
          <a:p>
            <a:r>
              <a:rPr lang="cs-CZ" dirty="0"/>
              <a:t>Na Blízkém východě byl význam obchodu obzvláště velký. </a:t>
            </a:r>
          </a:p>
          <a:p>
            <a:r>
              <a:rPr lang="cs-CZ" dirty="0"/>
              <a:t>zemědělské zdroje byly omezené. </a:t>
            </a:r>
          </a:p>
          <a:p>
            <a:r>
              <a:rPr lang="cs-CZ" dirty="0"/>
              <a:t>Hedvábná stezka nabrala svůj význam  kolem roku 139 př. n. l., jakmile byla Čína sjednocena za dynastie </a:t>
            </a:r>
            <a:r>
              <a:rPr lang="cs-CZ" dirty="0" err="1"/>
              <a:t>Chan</a:t>
            </a:r>
            <a:r>
              <a:rPr lang="cs-CZ" dirty="0"/>
              <a:t>. </a:t>
            </a:r>
          </a:p>
          <a:p>
            <a:r>
              <a:rPr lang="cs-CZ" dirty="0"/>
              <a:t>Zejména od 9. století vznikaly námořní trasy kontrolované arabskými obchodníky: Hlavní námořní trasa začínala v </a:t>
            </a:r>
            <a:r>
              <a:rPr lang="cs-CZ" dirty="0" err="1"/>
              <a:t>Kuang-čou</a:t>
            </a:r>
            <a:r>
              <a:rPr lang="cs-CZ" dirty="0"/>
              <a:t>, vedla přes jihovýchodní Asii, Indický oceán, Rudé moře a  Alexandrii.</a:t>
            </a:r>
          </a:p>
        </p:txBody>
      </p:sp>
    </p:spTree>
    <p:extLst>
      <p:ext uri="{BB962C8B-B14F-4D97-AF65-F5344CB8AC3E}">
        <p14:creationId xmlns:p14="http://schemas.microsoft.com/office/powerpoint/2010/main" val="7888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E08D7-D385-4BF9-947F-E89CDE08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980" y="23019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06D60DC-321C-4ED4-B28C-16B4F83F02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98068" y="298721"/>
            <a:ext cx="4981848" cy="626055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04DE95-2785-444F-BD96-F0023E6062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63F0B-25B7-45BD-90CC-9D11E89E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mešity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0092F8-A4CD-49A9-97AD-D4C88CF2F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109605" cy="4343400"/>
          </a:xfrm>
        </p:spPr>
        <p:txBody>
          <a:bodyPr>
            <a:normAutofit/>
          </a:bodyPr>
          <a:lstStyle/>
          <a:p>
            <a:r>
              <a:rPr lang="cs-CZ" dirty="0"/>
              <a:t>Mešity hrají důležitou roli v každodenním životě muslimů</a:t>
            </a:r>
          </a:p>
          <a:p>
            <a:r>
              <a:rPr lang="cs-CZ" dirty="0"/>
              <a:t> Mešita je víceúčelová budova, kde se vyhlašují důležitá veřejná oznámení</a:t>
            </a:r>
          </a:p>
          <a:p>
            <a:r>
              <a:rPr lang="cs-CZ" dirty="0"/>
              <a:t>v době krize se shromažďují davy – například k získání podpory pro obranu nebo svatou válku </a:t>
            </a:r>
          </a:p>
          <a:p>
            <a:r>
              <a:rPr lang="cs-CZ" dirty="0"/>
              <a:t>při páteční bohoslužbě je v kázání zmíněno panovníkovo jméno, čímž se demonstruje jeho autorita</a:t>
            </a:r>
          </a:p>
          <a:p>
            <a:r>
              <a:rPr lang="cs-CZ" dirty="0"/>
              <a:t>mešita má také často vzdělávací funkci</a:t>
            </a:r>
          </a:p>
        </p:txBody>
      </p:sp>
    </p:spTree>
    <p:extLst>
      <p:ext uri="{BB962C8B-B14F-4D97-AF65-F5344CB8AC3E}">
        <p14:creationId xmlns:p14="http://schemas.microsoft.com/office/powerpoint/2010/main" val="18074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67870-3851-4666-B313-F9DD7BA5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74638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minbar</a:t>
            </a:r>
            <a:endParaRPr lang="cs-CZ" dirty="0"/>
          </a:p>
        </p:txBody>
      </p:sp>
      <p:pic>
        <p:nvPicPr>
          <p:cNvPr id="5" name="Zástupný obsah 4" descr="Obsah obrázku budova, staré, kámen, oblouk&#10;&#10;Popis byl vytvořen automaticky">
            <a:extLst>
              <a:ext uri="{FF2B5EF4-FFF2-40B4-BE49-F238E27FC236}">
                <a16:creationId xmlns:a16="http://schemas.microsoft.com/office/drawing/2014/main" id="{F0737DF2-5E3A-46CD-97D0-2275BCED1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132" y="1138138"/>
            <a:ext cx="4622625" cy="5445224"/>
          </a:xfrm>
        </p:spPr>
      </p:pic>
    </p:spTree>
    <p:extLst>
      <p:ext uri="{BB962C8B-B14F-4D97-AF65-F5344CB8AC3E}">
        <p14:creationId xmlns:p14="http://schemas.microsoft.com/office/powerpoint/2010/main" val="1671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57ED0-C833-4DF5-9F95-726B4C56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0"/>
            <a:ext cx="9753600" cy="979512"/>
          </a:xfrm>
        </p:spPr>
        <p:txBody>
          <a:bodyPr/>
          <a:lstStyle/>
          <a:p>
            <a:pPr algn="ctr"/>
            <a:r>
              <a:rPr lang="cs-CZ" dirty="0" err="1"/>
              <a:t>mihrab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A151B13-56C8-40F3-A2B4-D712DC18A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0156" y="1268760"/>
            <a:ext cx="3906739" cy="5306960"/>
          </a:xfrm>
        </p:spPr>
      </p:pic>
    </p:spTree>
    <p:extLst>
      <p:ext uri="{BB962C8B-B14F-4D97-AF65-F5344CB8AC3E}">
        <p14:creationId xmlns:p14="http://schemas.microsoft.com/office/powerpoint/2010/main" val="37810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E1FD1-85E6-4757-991E-91073821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94556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fontány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4D477C8-9C3B-40DD-99AD-D8FBB3F03F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4674" y="714028"/>
            <a:ext cx="8992939" cy="606022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07ACAC-207A-4E36-826A-A3961E728D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67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7E18E-A046-490D-A54F-FA258130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16632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minaret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675E37-C220-4AB9-B8B3-21F3863281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budova, věž&#10;&#10;Popis byl vytvořen automaticky">
            <a:extLst>
              <a:ext uri="{FF2B5EF4-FFF2-40B4-BE49-F238E27FC236}">
                <a16:creationId xmlns:a16="http://schemas.microsoft.com/office/drawing/2014/main" id="{88D6F3C9-12F6-410F-A207-33069158CC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4710" y="1004886"/>
            <a:ext cx="8926502" cy="5750571"/>
          </a:xfrm>
        </p:spPr>
      </p:pic>
    </p:spTree>
    <p:extLst>
      <p:ext uri="{BB962C8B-B14F-4D97-AF65-F5344CB8AC3E}">
        <p14:creationId xmlns:p14="http://schemas.microsoft.com/office/powerpoint/2010/main" val="22054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D0454-5421-4849-8145-90348725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A60FB599-7EBD-42C3-8C53-ADE3AE78A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36" y="274638"/>
            <a:ext cx="10513168" cy="6207664"/>
          </a:xfrm>
        </p:spPr>
      </p:pic>
    </p:spTree>
    <p:extLst>
      <p:ext uri="{BB962C8B-B14F-4D97-AF65-F5344CB8AC3E}">
        <p14:creationId xmlns:p14="http://schemas.microsoft.com/office/powerpoint/2010/main" val="5009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297F0-90D6-4ACB-B9D4-8CCFB437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6D72346-F2F7-42E2-8AF1-3AB6DFD76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829" y="1524348"/>
            <a:ext cx="3240360" cy="3888432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584360A-D799-4C65-ABF5-E729774D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747" y="1524348"/>
            <a:ext cx="3744416" cy="388843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F4A4B15-174F-431F-9B16-B98B33C28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721" y="1524348"/>
            <a:ext cx="302433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D0641-6E57-4A1D-9E1B-ED782C46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4C51626-F9A3-4A9F-8EEB-C6B1C00A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1243637"/>
            <a:ext cx="3220676" cy="437072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A3110E-53B2-4933-8091-BF9E4BF9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50" y="1243637"/>
            <a:ext cx="3527124" cy="43707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D3BDF1-0F35-4F9F-82CA-EE227FE6A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84" y="1243637"/>
            <a:ext cx="3220676" cy="43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0FC50-57C6-43FD-A622-DFE7579C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116632"/>
            <a:ext cx="9753600" cy="1051520"/>
          </a:xfrm>
        </p:spPr>
        <p:txBody>
          <a:bodyPr/>
          <a:lstStyle/>
          <a:p>
            <a:pPr algn="ctr"/>
            <a:r>
              <a:rPr lang="cs-CZ" dirty="0"/>
              <a:t>Velká mešita: Si-</a:t>
            </a:r>
            <a:r>
              <a:rPr lang="cs-CZ" dirty="0" err="1"/>
              <a:t>an</a:t>
            </a:r>
            <a:endParaRPr lang="cs-CZ" dirty="0"/>
          </a:p>
        </p:txBody>
      </p:sp>
      <p:pic>
        <p:nvPicPr>
          <p:cNvPr id="11" name="Zástupný obsah 10" descr="Obsah obrázku strom, exteriér, budova, zahrada&#10;&#10;Popis byl vytvořen automaticky">
            <a:extLst>
              <a:ext uri="{FF2B5EF4-FFF2-40B4-BE49-F238E27FC236}">
                <a16:creationId xmlns:a16="http://schemas.microsoft.com/office/drawing/2014/main" id="{1DA2CE79-D240-412C-9E21-26E144A9D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64" y="1340768"/>
            <a:ext cx="7575071" cy="5054639"/>
          </a:xfrm>
        </p:spPr>
      </p:pic>
    </p:spTree>
    <p:extLst>
      <p:ext uri="{BB962C8B-B14F-4D97-AF65-F5344CB8AC3E}">
        <p14:creationId xmlns:p14="http://schemas.microsoft.com/office/powerpoint/2010/main" val="31208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889AA-2786-4A74-8F34-38665670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385493"/>
            <a:ext cx="9753600" cy="821506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petra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D88AE3-4454-4A74-A001-F09EBD80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988840"/>
            <a:ext cx="6598968" cy="5184576"/>
          </a:xfrm>
        </p:spPr>
        <p:txBody>
          <a:bodyPr/>
          <a:lstStyle/>
          <a:p>
            <a:r>
              <a:rPr lang="cs-CZ" dirty="0"/>
              <a:t>Jednalo se o opevněné útočiště, které </a:t>
            </a:r>
            <a:r>
              <a:rPr lang="cs-CZ" dirty="0" err="1"/>
              <a:t>Nabatejci</a:t>
            </a:r>
            <a:r>
              <a:rPr lang="cs-CZ" dirty="0"/>
              <a:t> (původně arabský kmen ze severní Arábie) založili v hluboké skalnaté rokli. </a:t>
            </a:r>
          </a:p>
          <a:p>
            <a:r>
              <a:rPr lang="cs-CZ" dirty="0"/>
              <a:t>Mezi 5. stoletím př. n. l. a 2. stoletím n. l. Petra – „město ve skále“ – postupně zbohatla natolik, že si mohla dovolit mít gigantické hrobky a hrobové chrámy pro své krále vytesané z pískovcových skal 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4E227BF3-2952-497A-83A4-97AD36EB2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748" y="1700808"/>
            <a:ext cx="4876798" cy="48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C434D-AA5C-40E5-9B15-963B4CA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C8C8F66-04D3-4B9B-A9EE-810D365C2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148" y="656116"/>
            <a:ext cx="4077197" cy="5956987"/>
          </a:xfrm>
        </p:spPr>
      </p:pic>
    </p:spTree>
    <p:extLst>
      <p:ext uri="{BB962C8B-B14F-4D97-AF65-F5344CB8AC3E}">
        <p14:creationId xmlns:p14="http://schemas.microsoft.com/office/powerpoint/2010/main" val="32054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CE3C4-50C0-435B-BCD1-73F17BDA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88640"/>
            <a:ext cx="9753600" cy="979512"/>
          </a:xfrm>
        </p:spPr>
        <p:txBody>
          <a:bodyPr/>
          <a:lstStyle/>
          <a:p>
            <a:pPr algn="ctr"/>
            <a:r>
              <a:rPr lang="cs-CZ" dirty="0" err="1"/>
              <a:t>Ujgurové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F3284-02BB-48CB-A8A1-87A328366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14" y="1916832"/>
            <a:ext cx="9649071" cy="482453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Díky obchodu na Hedvábné stezce v regionu Sin-</a:t>
            </a:r>
            <a:r>
              <a:rPr lang="cs-CZ" dirty="0" err="1"/>
              <a:t>ťiangu</a:t>
            </a:r>
            <a:r>
              <a:rPr lang="cs-CZ" dirty="0"/>
              <a:t> žilo mnoho různých etnik</a:t>
            </a:r>
          </a:p>
          <a:p>
            <a:r>
              <a:rPr lang="cs-CZ" dirty="0"/>
              <a:t>Od dynastie </a:t>
            </a:r>
            <a:r>
              <a:rPr lang="cs-CZ" dirty="0" err="1"/>
              <a:t>Chan</a:t>
            </a:r>
            <a:r>
              <a:rPr lang="cs-CZ" dirty="0"/>
              <a:t> (206 př. n. l. – 220 n. l.) až po dynastii </a:t>
            </a:r>
            <a:r>
              <a:rPr lang="cs-CZ" dirty="0" err="1"/>
              <a:t>Tchang</a:t>
            </a:r>
            <a:r>
              <a:rPr lang="cs-CZ" dirty="0"/>
              <a:t> (618-907) tudy procházeli a usazovali se obchodníci z celé Asie. </a:t>
            </a:r>
          </a:p>
          <a:p>
            <a:r>
              <a:rPr lang="cs-CZ" dirty="0"/>
              <a:t>zažili mnoho různých vlivů - ty lze rozdělit do dvou obecných skupin: 1. vlivy z Číny; 2. vlivy ze Střední Asie. </a:t>
            </a:r>
          </a:p>
          <a:p>
            <a:r>
              <a:rPr lang="pl-PL" dirty="0"/>
              <a:t>Ujgurský kaganát byla mocná řise roku 744 do roku 840 </a:t>
            </a:r>
          </a:p>
          <a:p>
            <a:r>
              <a:rPr lang="cs-CZ" dirty="0"/>
              <a:t>Na vrcholu rozšířili nadvládu svého lidu nad </a:t>
            </a:r>
            <a:r>
              <a:rPr lang="cs-CZ" dirty="0" err="1"/>
              <a:t>Karluky</a:t>
            </a:r>
            <a:r>
              <a:rPr lang="cs-CZ" dirty="0"/>
              <a:t> a </a:t>
            </a:r>
            <a:r>
              <a:rPr lang="cs-CZ" dirty="0" err="1"/>
              <a:t>Basmily</a:t>
            </a:r>
            <a:endParaRPr lang="cs-CZ" dirty="0"/>
          </a:p>
          <a:p>
            <a:r>
              <a:rPr lang="cs-CZ" dirty="0"/>
              <a:t>Pomohli také sousední říši </a:t>
            </a:r>
            <a:r>
              <a:rPr lang="cs-CZ" dirty="0" err="1"/>
              <a:t>Tchang</a:t>
            </a:r>
            <a:r>
              <a:rPr lang="cs-CZ" dirty="0"/>
              <a:t> při povstání An </a:t>
            </a:r>
            <a:r>
              <a:rPr lang="cs-CZ" dirty="0" err="1"/>
              <a:t>Lu</a:t>
            </a:r>
            <a:r>
              <a:rPr lang="cs-CZ" dirty="0"/>
              <a:t> – </a:t>
            </a:r>
            <a:r>
              <a:rPr lang="cs-CZ" dirty="0" err="1"/>
              <a:t>šan</a:t>
            </a:r>
            <a:r>
              <a:rPr lang="cs-CZ" dirty="0"/>
              <a:t> </a:t>
            </a:r>
            <a:r>
              <a:rPr lang="pl-PL" dirty="0"/>
              <a:t>(755-763)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4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F728A-3255-4E08-84F3-24F63B84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EAAE8C0C-8EC6-45F9-B2AB-80192A3B3A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780" y="508277"/>
            <a:ext cx="11591958" cy="60857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E618B38-EF43-4627-AF79-30D940F898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0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4958F-35C3-4413-8A98-9ED80B31E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2BD8755-50FB-4907-820E-C48DE84D52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7828" y="396650"/>
            <a:ext cx="8877036" cy="60646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68D212C-8880-4AC9-87A4-70FC3EF2DC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0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14995-CA08-4D0D-A159-7C56DBE4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Ujgurové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643E07-F513-4C29-B524-049DA652E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7988" y="2060848"/>
            <a:ext cx="8893581" cy="4343400"/>
          </a:xfrm>
        </p:spPr>
        <p:txBody>
          <a:bodyPr/>
          <a:lstStyle/>
          <a:p>
            <a:r>
              <a:rPr lang="cs-CZ" dirty="0"/>
              <a:t>V oblasti Sin-</a:t>
            </a:r>
            <a:r>
              <a:rPr lang="cs-CZ" dirty="0" err="1"/>
              <a:t>ťiangu</a:t>
            </a:r>
            <a:r>
              <a:rPr lang="cs-CZ" dirty="0"/>
              <a:t> se rozvíjel ujgurský jazyk</a:t>
            </a:r>
          </a:p>
          <a:p>
            <a:r>
              <a:rPr lang="cs-CZ" dirty="0"/>
              <a:t>Je to jazyk příbuzný jiným turkickým jazykům</a:t>
            </a:r>
          </a:p>
          <a:p>
            <a:r>
              <a:rPr lang="cs-CZ" dirty="0"/>
              <a:t>Ujgurský lid používá perskou abecedu k psaní svého jazyka. Jejich používání perské abecedy způsobilo velké změny v jazyce a to od 10. století </a:t>
            </a:r>
          </a:p>
          <a:p>
            <a:r>
              <a:rPr lang="cs-CZ" dirty="0" err="1"/>
              <a:t>Ujguři</a:t>
            </a:r>
            <a:r>
              <a:rPr lang="cs-CZ" dirty="0"/>
              <a:t> jsou největšími pěstiteli hroznů v Číně</a:t>
            </a:r>
          </a:p>
        </p:txBody>
      </p:sp>
    </p:spTree>
    <p:extLst>
      <p:ext uri="{BB962C8B-B14F-4D97-AF65-F5344CB8AC3E}">
        <p14:creationId xmlns:p14="http://schemas.microsoft.com/office/powerpoint/2010/main" val="886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A4B39-82EB-4891-9FB6-53F9CED6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osoba&#10;&#10;Popis byl vytvořen automaticky">
            <a:extLst>
              <a:ext uri="{FF2B5EF4-FFF2-40B4-BE49-F238E27FC236}">
                <a16:creationId xmlns:a16="http://schemas.microsoft.com/office/drawing/2014/main" id="{7EF69126-939D-4F36-9242-8525935DD7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442792"/>
            <a:ext cx="4708525" cy="3115415"/>
          </a:xfrm>
        </p:spPr>
      </p:pic>
      <p:pic>
        <p:nvPicPr>
          <p:cNvPr id="8" name="Zástupný obsah 7" descr="Obsah obrázku stojící, cihla, kámen&#10;&#10;Popis byl vytvořen automaticky">
            <a:extLst>
              <a:ext uri="{FF2B5EF4-FFF2-40B4-BE49-F238E27FC236}">
                <a16:creationId xmlns:a16="http://schemas.microsoft.com/office/drawing/2014/main" id="{5C33A918-E513-4CCD-B514-72A95C3DA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2444" y="2417268"/>
            <a:ext cx="4923374" cy="3234852"/>
          </a:xfrm>
        </p:spPr>
      </p:pic>
    </p:spTree>
    <p:extLst>
      <p:ext uri="{BB962C8B-B14F-4D97-AF65-F5344CB8AC3E}">
        <p14:creationId xmlns:p14="http://schemas.microsoft.com/office/powerpoint/2010/main" val="363556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41C96-2D4B-4D6C-AE55-EF3C5C3F8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32CF07-FE9E-40DD-817F-7B32825DC1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soba&#10;&#10;Popis byl vytvořen automaticky">
            <a:extLst>
              <a:ext uri="{FF2B5EF4-FFF2-40B4-BE49-F238E27FC236}">
                <a16:creationId xmlns:a16="http://schemas.microsoft.com/office/drawing/2014/main" id="{2097F814-BDAF-4896-B4FF-ED33C426EE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3785" y="697235"/>
            <a:ext cx="9037388" cy="6027866"/>
          </a:xfrm>
        </p:spPr>
      </p:pic>
    </p:spTree>
    <p:extLst>
      <p:ext uri="{BB962C8B-B14F-4D97-AF65-F5344CB8AC3E}">
        <p14:creationId xmlns:p14="http://schemas.microsoft.com/office/powerpoint/2010/main" val="8989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A2EB8-A469-43A8-9570-E2BFB5AD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&#10;&#10;Popis byl vytvořen automaticky">
            <a:extLst>
              <a:ext uri="{FF2B5EF4-FFF2-40B4-BE49-F238E27FC236}">
                <a16:creationId xmlns:a16="http://schemas.microsoft.com/office/drawing/2014/main" id="{8C173A9E-9A9B-4EF2-BBE1-B787D4FB22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7073" y="272753"/>
            <a:ext cx="4698545" cy="704781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CAFF88A-C129-4396-A0B4-6341015665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5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2463C-A6B7-47AC-824D-2B38827E3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exteriér, osoba&#10;&#10;Popis byl vytvořen automaticky">
            <a:extLst>
              <a:ext uri="{FF2B5EF4-FFF2-40B4-BE49-F238E27FC236}">
                <a16:creationId xmlns:a16="http://schemas.microsoft.com/office/drawing/2014/main" id="{87E4F2ED-2F90-4682-AA3E-813B02B1B4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4132" y="0"/>
            <a:ext cx="4245887" cy="726615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7D4A1E-CD89-4473-A9F1-1366C2FA09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6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7A0A1-6060-47A6-9075-1DC455BD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114" y="230138"/>
            <a:ext cx="8621218" cy="914400"/>
          </a:xfrm>
        </p:spPr>
        <p:txBody>
          <a:bodyPr/>
          <a:lstStyle/>
          <a:p>
            <a:pPr algn="ctr"/>
            <a:r>
              <a:rPr lang="cs-CZ" dirty="0"/>
              <a:t>trhu </a:t>
            </a:r>
            <a:r>
              <a:rPr lang="cs-CZ" dirty="0" err="1"/>
              <a:t>Erdaoqiao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text, obloha, exteriér, věž&#10;&#10;Popis byl vytvořen automaticky">
            <a:extLst>
              <a:ext uri="{FF2B5EF4-FFF2-40B4-BE49-F238E27FC236}">
                <a16:creationId xmlns:a16="http://schemas.microsoft.com/office/drawing/2014/main" id="{ECC23F49-E0AB-438D-AF7E-214E67115C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4114" y="1340768"/>
            <a:ext cx="8362765" cy="61498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610E14-827C-451F-B4FF-130E809E7D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3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DE1E-8579-4C71-87CC-003D4E8A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příroda, údolí, skála, kaňon&#10;&#10;Popis byl vytvořen automaticky">
            <a:extLst>
              <a:ext uri="{FF2B5EF4-FFF2-40B4-BE49-F238E27FC236}">
                <a16:creationId xmlns:a16="http://schemas.microsoft.com/office/drawing/2014/main" id="{0F220C7A-2FD2-4DCA-BFCB-CF215CF27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72" y="94320"/>
            <a:ext cx="11115600" cy="6669360"/>
          </a:xfrm>
        </p:spPr>
      </p:pic>
    </p:spTree>
    <p:extLst>
      <p:ext uri="{BB962C8B-B14F-4D97-AF65-F5344CB8AC3E}">
        <p14:creationId xmlns:p14="http://schemas.microsoft.com/office/powerpoint/2010/main" val="28035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B6B76-5788-4263-A0DA-E026AD4A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151520"/>
            <a:ext cx="9753600" cy="979512"/>
          </a:xfrm>
        </p:spPr>
        <p:txBody>
          <a:bodyPr/>
          <a:lstStyle/>
          <a:p>
            <a:pPr algn="ctr"/>
            <a:r>
              <a:rPr lang="cs-CZ" dirty="0"/>
              <a:t>Muzeum V </a:t>
            </a:r>
            <a:r>
              <a:rPr lang="cs-CZ" dirty="0" err="1"/>
              <a:t>urumči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8C145D-CC04-45CD-80CD-C2DB1FCC00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" name="Zástupný obsah 17" descr="Obsah obrázku obloha, exteriér&#10;&#10;Popis byl vytvořen automaticky">
            <a:extLst>
              <a:ext uri="{FF2B5EF4-FFF2-40B4-BE49-F238E27FC236}">
                <a16:creationId xmlns:a16="http://schemas.microsoft.com/office/drawing/2014/main" id="{B31D2EA9-2CEC-47D2-826C-2ABB83F68E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7483" y="1412776"/>
            <a:ext cx="9217725" cy="5699627"/>
          </a:xfrm>
        </p:spPr>
      </p:pic>
    </p:spTree>
    <p:extLst>
      <p:ext uri="{BB962C8B-B14F-4D97-AF65-F5344CB8AC3E}">
        <p14:creationId xmlns:p14="http://schemas.microsoft.com/office/powerpoint/2010/main" val="33616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A0A3E-5595-449B-81EC-83A83616F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budova, jurta&#10;&#10;Popis byl vytvořen automaticky">
            <a:extLst>
              <a:ext uri="{FF2B5EF4-FFF2-40B4-BE49-F238E27FC236}">
                <a16:creationId xmlns:a16="http://schemas.microsoft.com/office/drawing/2014/main" id="{083C5ACD-BB9F-424D-939E-173D6B617B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235813"/>
            <a:ext cx="4708525" cy="3529374"/>
          </a:xfrm>
        </p:spPr>
      </p:pic>
      <p:pic>
        <p:nvPicPr>
          <p:cNvPr id="8" name="Zástupný obsah 7" descr="Obsah obrázku text, interiér, jídlo&#10;&#10;Popis byl vytvořen automaticky">
            <a:extLst>
              <a:ext uri="{FF2B5EF4-FFF2-40B4-BE49-F238E27FC236}">
                <a16:creationId xmlns:a16="http://schemas.microsoft.com/office/drawing/2014/main" id="{626AAE4E-F417-40A4-B037-BBE2D74BEA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272834"/>
            <a:ext cx="4708525" cy="3455332"/>
          </a:xfrm>
        </p:spPr>
      </p:pic>
    </p:spTree>
    <p:extLst>
      <p:ext uri="{BB962C8B-B14F-4D97-AF65-F5344CB8AC3E}">
        <p14:creationId xmlns:p14="http://schemas.microsoft.com/office/powerpoint/2010/main" val="20823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9E106-CAB9-4A91-8DD9-EE5C376A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8673B3-E6C4-4760-BA83-FFD57949C6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maska, zavřít&#10;&#10;Popis byl vytvořen automaticky">
            <a:extLst>
              <a:ext uri="{FF2B5EF4-FFF2-40B4-BE49-F238E27FC236}">
                <a16:creationId xmlns:a16="http://schemas.microsoft.com/office/drawing/2014/main" id="{5DA158FF-6AF5-43AF-A068-4CB0C1AF38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828" y="650751"/>
            <a:ext cx="10278002" cy="5785045"/>
          </a:xfrm>
        </p:spPr>
      </p:pic>
    </p:spTree>
    <p:extLst>
      <p:ext uri="{BB962C8B-B14F-4D97-AF65-F5344CB8AC3E}">
        <p14:creationId xmlns:p14="http://schemas.microsoft.com/office/powerpoint/2010/main" val="10534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9F7CE-CABC-4C3B-851D-0A41A5ED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0"/>
            <a:ext cx="9753600" cy="698884"/>
          </a:xfrm>
        </p:spPr>
        <p:txBody>
          <a:bodyPr/>
          <a:lstStyle/>
          <a:p>
            <a:pPr algn="ctr"/>
            <a:r>
              <a:rPr lang="cs-CZ" dirty="0" err="1"/>
              <a:t>Abduxaliq</a:t>
            </a:r>
            <a:endParaRPr lang="cs-CZ" dirty="0"/>
          </a:p>
        </p:txBody>
      </p:sp>
      <p:pic>
        <p:nvPicPr>
          <p:cNvPr id="6" name="Zástupný obsah 5" descr="Obsah obrázku text, bílá, staré, pózování&#10;&#10;Popis byl vytvořen automaticky">
            <a:extLst>
              <a:ext uri="{FF2B5EF4-FFF2-40B4-BE49-F238E27FC236}">
                <a16:creationId xmlns:a16="http://schemas.microsoft.com/office/drawing/2014/main" id="{1A91C7E0-E1EA-4B07-AFA0-55B8F077A4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30116" y="855390"/>
            <a:ext cx="4105906" cy="598356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B61E87-560B-497B-8FB3-9E59DFD633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9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0CD210-6437-4E34-B4C2-7E5FE859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soba, exteriér&#10;&#10;Popis byl vytvořen automaticky">
            <a:extLst>
              <a:ext uri="{FF2B5EF4-FFF2-40B4-BE49-F238E27FC236}">
                <a16:creationId xmlns:a16="http://schemas.microsoft.com/office/drawing/2014/main" id="{A5FA2E47-66A0-45D0-9598-E07DBD0B5A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280368"/>
            <a:ext cx="9753600" cy="650942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FE5649-E66A-41CE-97CF-2647098E53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7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B111B-44E0-44AE-8822-6CAF8F4E5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Abbásovci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311DC9-FC4F-4133-AB62-DC53E9797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750-1258</a:t>
            </a:r>
          </a:p>
          <a:p>
            <a:r>
              <a:rPr lang="cs-CZ" dirty="0"/>
              <a:t> „zlatý věk“ islámu</a:t>
            </a:r>
          </a:p>
          <a:p>
            <a:r>
              <a:rPr lang="cs-CZ" dirty="0"/>
              <a:t>Rozšiřování kultury a území: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Války mezi Byzantskou a </a:t>
            </a:r>
            <a:r>
              <a:rPr lang="cs-CZ" dirty="0" err="1"/>
              <a:t>Sásánovskou</a:t>
            </a:r>
            <a:r>
              <a:rPr lang="cs-CZ" dirty="0"/>
              <a:t> říší 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Předtím obě říše bojovaly proti invazím kočovníků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Velké křesťanské populace v Egyptě, Sýrii a Iráku byly hluboce nespokojeny s Byzantskou a </a:t>
            </a:r>
            <a:r>
              <a:rPr lang="cs-CZ" dirty="0" err="1"/>
              <a:t>Sásánovskou</a:t>
            </a:r>
            <a:r>
              <a:rPr lang="cs-CZ" dirty="0"/>
              <a:t> nadvládou</a:t>
            </a:r>
          </a:p>
        </p:txBody>
      </p:sp>
    </p:spTree>
    <p:extLst>
      <p:ext uri="{BB962C8B-B14F-4D97-AF65-F5344CB8AC3E}">
        <p14:creationId xmlns:p14="http://schemas.microsoft.com/office/powerpoint/2010/main" val="12020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80B5B-B4D3-42EE-AF88-F2DA05FE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budova, mešita&#10;&#10;Popis byl vytvořen automaticky">
            <a:extLst>
              <a:ext uri="{FF2B5EF4-FFF2-40B4-BE49-F238E27FC236}">
                <a16:creationId xmlns:a16="http://schemas.microsoft.com/office/drawing/2014/main" id="{1B05B78F-C8B9-474D-A678-5C4BC7493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11986493" cy="6466730"/>
          </a:xfrm>
        </p:spPr>
      </p:pic>
    </p:spTree>
    <p:extLst>
      <p:ext uri="{BB962C8B-B14F-4D97-AF65-F5344CB8AC3E}">
        <p14:creationId xmlns:p14="http://schemas.microsoft.com/office/powerpoint/2010/main" val="34193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8E183-D710-E51E-3F67-A6E34658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v pojetí islámu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951AF8-98A3-A7BC-A95B-3E8881CA4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islámu je konec světa spojen s eschatologií, což je nauka o posledních věcech, jako je poslední den (</a:t>
            </a:r>
            <a:r>
              <a:rPr lang="cs-CZ" dirty="0" err="1"/>
              <a:t>Jom</a:t>
            </a:r>
            <a:r>
              <a:rPr lang="cs-CZ" dirty="0"/>
              <a:t> al-</a:t>
            </a:r>
            <a:r>
              <a:rPr lang="cs-CZ" dirty="0" err="1"/>
              <a:t>Qijamah</a:t>
            </a:r>
            <a:r>
              <a:rPr lang="cs-CZ" dirty="0"/>
              <a:t>), poslední soud.</a:t>
            </a:r>
          </a:p>
          <a:p>
            <a:r>
              <a:rPr lang="cs-CZ" dirty="0"/>
              <a:t>Podle islámské víry je konec světa spojen s návratem proroka </a:t>
            </a:r>
            <a:r>
              <a:rPr lang="cs-CZ" dirty="0" err="1"/>
              <a:t>Isa</a:t>
            </a:r>
            <a:r>
              <a:rPr lang="cs-CZ" dirty="0"/>
              <a:t> (Ježíše) a následně s příchodem posledního proroka. Věří se, že bude nastoleno období spravedlnosti a míru.</a:t>
            </a:r>
          </a:p>
        </p:txBody>
      </p:sp>
    </p:spTree>
    <p:extLst>
      <p:ext uri="{BB962C8B-B14F-4D97-AF65-F5344CB8AC3E}">
        <p14:creationId xmlns:p14="http://schemas.microsoft.com/office/powerpoint/2010/main" val="12346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8202F0-3D89-0B96-5E35-B9C24D2C7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87" y="370384"/>
            <a:ext cx="10709450" cy="648761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Konec světa je popsán v mnoha hadísech (tradici proroka Mohameda), a Koránu Některé z těchto událostí zahrnují:</a:t>
            </a:r>
          </a:p>
          <a:p>
            <a:r>
              <a:rPr lang="cs-CZ" dirty="0"/>
              <a:t>Příchod </a:t>
            </a:r>
            <a:r>
              <a:rPr lang="cs-CZ" dirty="0" err="1"/>
              <a:t>Dadžála</a:t>
            </a:r>
            <a:r>
              <a:rPr lang="cs-CZ" dirty="0"/>
              <a:t> (Antikrista): Podle islámské tradice </a:t>
            </a:r>
            <a:r>
              <a:rPr lang="cs-CZ" dirty="0" err="1"/>
              <a:t>Dadžál</a:t>
            </a:r>
            <a:r>
              <a:rPr lang="cs-CZ" dirty="0"/>
              <a:t>, falešný mesiáš, vyjde na svět a způsobí chaos a zkázu.</a:t>
            </a:r>
          </a:p>
          <a:p>
            <a:r>
              <a:rPr lang="cs-CZ" dirty="0"/>
              <a:t>Příchod proroka </a:t>
            </a:r>
            <a:r>
              <a:rPr lang="cs-CZ" dirty="0" err="1"/>
              <a:t>Isa</a:t>
            </a:r>
            <a:r>
              <a:rPr lang="cs-CZ" dirty="0"/>
              <a:t> (Ježíše): Věří se, že </a:t>
            </a:r>
            <a:r>
              <a:rPr lang="cs-CZ" dirty="0" err="1"/>
              <a:t>Isa</a:t>
            </a:r>
            <a:r>
              <a:rPr lang="cs-CZ" dirty="0"/>
              <a:t> přijde znovu na zemi, zničí </a:t>
            </a:r>
            <a:r>
              <a:rPr lang="cs-CZ" dirty="0" err="1"/>
              <a:t>Dajdžála</a:t>
            </a:r>
            <a:r>
              <a:rPr lang="cs-CZ" dirty="0"/>
              <a:t> a povede spravedlivé proti zlu.</a:t>
            </a:r>
          </a:p>
          <a:p>
            <a:r>
              <a:rPr lang="cs-CZ" dirty="0" err="1"/>
              <a:t>Gog</a:t>
            </a:r>
            <a:r>
              <a:rPr lang="cs-CZ" dirty="0"/>
              <a:t> a </a:t>
            </a:r>
            <a:r>
              <a:rPr lang="cs-CZ" dirty="0" err="1"/>
              <a:t>Magog</a:t>
            </a:r>
            <a:r>
              <a:rPr lang="cs-CZ" dirty="0"/>
              <a:t> (Jednou z překážek před koncem světa): Ti budou propuštěni a způsobí chaos na zemi, dokud je </a:t>
            </a:r>
            <a:r>
              <a:rPr lang="cs-CZ" dirty="0" err="1"/>
              <a:t>Isa</a:t>
            </a:r>
            <a:r>
              <a:rPr lang="cs-CZ" dirty="0"/>
              <a:t> nepřemůže.</a:t>
            </a:r>
          </a:p>
          <a:p>
            <a:r>
              <a:rPr lang="cs-CZ" b="1" dirty="0"/>
              <a:t>Slunce vychází na západě: Jde o znamení blížícího se konce světa.</a:t>
            </a:r>
          </a:p>
          <a:p>
            <a:r>
              <a:rPr lang="cs-CZ" dirty="0"/>
              <a:t>Zvuk trumpety: Zvuk, který oznamuje konec světa.</a:t>
            </a:r>
          </a:p>
          <a:p>
            <a:r>
              <a:rPr lang="cs-CZ" b="1" dirty="0"/>
              <a:t>Zmrtvýchvstání a den soudu (</a:t>
            </a:r>
            <a:r>
              <a:rPr lang="cs-CZ" b="1" dirty="0" err="1"/>
              <a:t>Jom</a:t>
            </a:r>
            <a:r>
              <a:rPr lang="cs-CZ" b="1" dirty="0"/>
              <a:t> al-</a:t>
            </a:r>
            <a:r>
              <a:rPr lang="cs-CZ" b="1" dirty="0" err="1"/>
              <a:t>Qijamah</a:t>
            </a:r>
            <a:r>
              <a:rPr lang="cs-CZ" b="1" dirty="0"/>
              <a:t>): Všechny duše budou vzkříšeny a souzeny podle svých skutků.</a:t>
            </a:r>
          </a:p>
          <a:p>
            <a:r>
              <a:rPr lang="cs-CZ" dirty="0"/>
              <a:t>Ráj a peklo: Lidé budou odměněni nebo potrestáni podle svých zásluh nebo provinění. Spravedliví vstoupí do ráje, zatímco ti, kdo se dopustili hříchů, budou posláni do pekla.</a:t>
            </a:r>
          </a:p>
          <a:p>
            <a:r>
              <a:rPr lang="cs-CZ" dirty="0"/>
              <a:t>Tato událost je hluboce zakořeněna v islámské eschatologii a je základem pro mnoho zbožných praktik a úvah muslimů o jejich chování a víře.</a:t>
            </a:r>
          </a:p>
        </p:txBody>
      </p:sp>
    </p:spTree>
    <p:extLst>
      <p:ext uri="{BB962C8B-B14F-4D97-AF65-F5344CB8AC3E}">
        <p14:creationId xmlns:p14="http://schemas.microsoft.com/office/powerpoint/2010/main" val="49645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5524A-CFED-3A1B-BEB8-26C8DADE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Mahdí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582D08-8ECE-9EEA-930C-8218AB770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 islámské tradici je </a:t>
            </a:r>
            <a:r>
              <a:rPr lang="cs-CZ" dirty="0" err="1"/>
              <a:t>Mahdi</a:t>
            </a:r>
            <a:r>
              <a:rPr lang="cs-CZ" dirty="0"/>
              <a:t> považován za vůdce, který přijde v pozdějších časech a obnoví spravedlnost na zemi před koncem světa. Název "</a:t>
            </a:r>
            <a:r>
              <a:rPr lang="cs-CZ" dirty="0" err="1"/>
              <a:t>Mahdi</a:t>
            </a:r>
            <a:r>
              <a:rPr lang="cs-CZ" dirty="0"/>
              <a:t>" znamená "ten, který je </a:t>
            </a:r>
            <a:r>
              <a:rPr lang="cs-CZ"/>
              <a:t>veden",</a:t>
            </a:r>
          </a:p>
          <a:p>
            <a:r>
              <a:rPr lang="cs-CZ"/>
              <a:t>Podle </a:t>
            </a:r>
            <a:r>
              <a:rPr lang="cs-CZ" dirty="0"/>
              <a:t>islámské tradice </a:t>
            </a:r>
            <a:r>
              <a:rPr lang="cs-CZ" dirty="0" err="1"/>
              <a:t>Mahdi</a:t>
            </a:r>
            <a:r>
              <a:rPr lang="cs-CZ" dirty="0"/>
              <a:t> přijde, když bude svět zaplaven nespravedlností, a bude obnovovat náboženskou a sociální spravedlnost. Mezi jeho úkoly patří boj proti zlu a vláda podle zásad islámu.</a:t>
            </a:r>
          </a:p>
          <a:p>
            <a:r>
              <a:rPr lang="cs-CZ" dirty="0"/>
              <a:t>Existuje mnoho hadíthů (tradice proroka Mohameda) o </a:t>
            </a:r>
            <a:r>
              <a:rPr lang="cs-CZ" dirty="0" err="1"/>
              <a:t>Mahdim</a:t>
            </a:r>
            <a:r>
              <a:rPr lang="cs-CZ" dirty="0"/>
              <a:t>, ale mnoho z nich je považováno za kontroverzní nebo méně spolehlivé. Některé verze hadíthů mluví o tom, že </a:t>
            </a:r>
            <a:r>
              <a:rPr lang="cs-CZ" dirty="0" err="1"/>
              <a:t>Mahdi</a:t>
            </a:r>
            <a:r>
              <a:rPr lang="cs-CZ" dirty="0"/>
              <a:t> přijde před koncem světa, přičemž se objeví jako vůdce muslimů a bude bojovat proti nespravedlnosti a tyranii.</a:t>
            </a:r>
          </a:p>
        </p:txBody>
      </p:sp>
    </p:spTree>
    <p:extLst>
      <p:ext uri="{BB962C8B-B14F-4D97-AF65-F5344CB8AC3E}">
        <p14:creationId xmlns:p14="http://schemas.microsoft.com/office/powerpoint/2010/main" val="1356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97FB8-992F-4899-AF30-5AA45AE8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příroda, hora, údolí&#10;&#10;Popis byl vytvořen automaticky">
            <a:extLst>
              <a:ext uri="{FF2B5EF4-FFF2-40B4-BE49-F238E27FC236}">
                <a16:creationId xmlns:a16="http://schemas.microsoft.com/office/drawing/2014/main" id="{B458E10E-2E6D-4319-9E96-FE8D41665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60" y="61959"/>
            <a:ext cx="11629292" cy="6670882"/>
          </a:xfrm>
        </p:spPr>
      </p:pic>
    </p:spTree>
    <p:extLst>
      <p:ext uri="{BB962C8B-B14F-4D97-AF65-F5344CB8AC3E}">
        <p14:creationId xmlns:p14="http://schemas.microsoft.com/office/powerpoint/2010/main" val="16509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DFC51-92F2-424C-58C8-D916B487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anchor="b">
            <a:normAutofit/>
          </a:bodyPr>
          <a:lstStyle/>
          <a:p>
            <a:pPr algn="ctr"/>
            <a:r>
              <a:rPr lang="cs-CZ" dirty="0" err="1"/>
              <a:t>Mahdí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AC058-6455-BF74-E43C-3C12AD774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788" y="1828800"/>
            <a:ext cx="5112568" cy="4754562"/>
          </a:xfrm>
        </p:spPr>
        <p:txBody>
          <a:bodyPr>
            <a:normAutofit/>
          </a:bodyPr>
          <a:lstStyle/>
          <a:p>
            <a:r>
              <a:rPr lang="cs-CZ" sz="1900" dirty="0"/>
              <a:t>Přesto existuje mnoho různých interpretací o </a:t>
            </a:r>
            <a:r>
              <a:rPr lang="cs-CZ" sz="1900" dirty="0" err="1"/>
              <a:t>Mahdim</a:t>
            </a:r>
            <a:r>
              <a:rPr lang="cs-CZ" sz="1900" dirty="0"/>
              <a:t> a jeho úloze v islámské eschatologii. Někteří muslimové očekávají, že </a:t>
            </a:r>
            <a:r>
              <a:rPr lang="cs-CZ" sz="1900" dirty="0" err="1"/>
              <a:t>Mahdi</a:t>
            </a:r>
            <a:r>
              <a:rPr lang="cs-CZ" sz="1900" dirty="0"/>
              <a:t> přijde fyzicky na tento svět, zatímco jiní chápou jeho příchod spíše jako obrození duchovního vedení a spravedlnosti v muslimské komunitě.</a:t>
            </a:r>
          </a:p>
          <a:p>
            <a:r>
              <a:rPr lang="cs-CZ" sz="1900" dirty="0"/>
              <a:t>Nicméně víra v </a:t>
            </a:r>
            <a:r>
              <a:rPr lang="cs-CZ" sz="1900" dirty="0" err="1"/>
              <a:t>Mahdiho</a:t>
            </a:r>
            <a:r>
              <a:rPr lang="cs-CZ" sz="1900" dirty="0"/>
              <a:t> je přítomna v mnoha islámských tradicích, zejména v šíitském islámu, kde je </a:t>
            </a:r>
            <a:r>
              <a:rPr lang="cs-CZ" sz="1900" dirty="0" err="1"/>
              <a:t>Mahdi</a:t>
            </a:r>
            <a:r>
              <a:rPr lang="cs-CZ" sz="1900" dirty="0"/>
              <a:t> zvláštně spojen s očekáváním návratu a obnovy duchovní spravedlnosti.</a:t>
            </a:r>
          </a:p>
        </p:txBody>
      </p:sp>
      <p:pic>
        <p:nvPicPr>
          <p:cNvPr id="5" name="Obrázek 4" descr="Obsah obrázku text, plakát, Tanec, Písmo&#10;&#10;Popis byl vytvořen automaticky">
            <a:extLst>
              <a:ext uri="{FF2B5EF4-FFF2-40B4-BE49-F238E27FC236}">
                <a16:creationId xmlns:a16="http://schemas.microsoft.com/office/drawing/2014/main" id="{8EA10951-B805-07D3-1BE4-706E5DBD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479" y="1828801"/>
            <a:ext cx="5760956" cy="36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94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65190-C1BD-42D8-8E9B-8C732AF8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/>
          <a:lstStyle/>
          <a:p>
            <a:pPr algn="ctr"/>
            <a:r>
              <a:rPr lang="cs-CZ" dirty="0" err="1"/>
              <a:t>palmýra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71C96FB-5C60-4D9B-82B1-B179BE099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96" y="1988984"/>
            <a:ext cx="5308846" cy="4343400"/>
          </a:xfrm>
        </p:spPr>
        <p:txBody>
          <a:bodyPr/>
          <a:lstStyle/>
          <a:p>
            <a:r>
              <a:rPr lang="cs-CZ" dirty="0"/>
              <a:t>Oázové město hluboko ve vnitrozemí syrské pouště.</a:t>
            </a:r>
          </a:p>
          <a:p>
            <a:r>
              <a:rPr lang="cs-CZ" dirty="0" err="1"/>
              <a:t>Palmýra</a:t>
            </a:r>
            <a:r>
              <a:rPr lang="cs-CZ" dirty="0"/>
              <a:t> ve 3. století tak zbohatla, že si mohla dovolit postavit gigantické stavby</a:t>
            </a:r>
          </a:p>
          <a:p>
            <a:r>
              <a:rPr lang="cs-CZ" dirty="0"/>
              <a:t>Významná královna </a:t>
            </a:r>
            <a:r>
              <a:rPr lang="cs-CZ" dirty="0" err="1"/>
              <a:t>Zenobia</a:t>
            </a:r>
            <a:endParaRPr lang="cs-CZ" dirty="0"/>
          </a:p>
        </p:txBody>
      </p:sp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18501742-6E3F-401E-B866-288C7D22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1988840"/>
            <a:ext cx="396044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4768D-49C8-4B9D-8F9D-C42DD928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712149B-95BF-494F-A52B-A8C9B31BE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620" y="928028"/>
            <a:ext cx="8870591" cy="5669324"/>
          </a:xfrm>
        </p:spPr>
      </p:pic>
    </p:spTree>
    <p:extLst>
      <p:ext uri="{BB962C8B-B14F-4D97-AF65-F5344CB8AC3E}">
        <p14:creationId xmlns:p14="http://schemas.microsoft.com/office/powerpoint/2010/main" val="24649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2694</TotalTime>
  <Words>1650</Words>
  <Application>Microsoft Office PowerPoint</Application>
  <PresentationFormat>Vlastní</PresentationFormat>
  <Paragraphs>148</Paragraphs>
  <Slides>70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4" baseType="lpstr">
      <vt:lpstr>Arial</vt:lpstr>
      <vt:lpstr>Century Gothic</vt:lpstr>
      <vt:lpstr>Wingdings</vt:lpstr>
      <vt:lpstr>Prezentace zemí světa</vt:lpstr>
      <vt:lpstr>Arabská část Hedvábné stezky</vt:lpstr>
      <vt:lpstr>Arabská část Hedvábné stezky</vt:lpstr>
      <vt:lpstr>Prezentace aplikace PowerPoint</vt:lpstr>
      <vt:lpstr>Charakteristika oblasti:</vt:lpstr>
      <vt:lpstr>petra</vt:lpstr>
      <vt:lpstr>Prezentace aplikace PowerPoint</vt:lpstr>
      <vt:lpstr>Prezentace aplikace PowerPoint</vt:lpstr>
      <vt:lpstr>palmýra</vt:lpstr>
      <vt:lpstr>Prezentace aplikace PowerPoint</vt:lpstr>
      <vt:lpstr>Prezentace aplikace PowerPoint</vt:lpstr>
      <vt:lpstr>Prezentace aplikace PowerPoint</vt:lpstr>
      <vt:lpstr>Význam měst</vt:lpstr>
      <vt:lpstr>Prezentace aplikace PowerPoint</vt:lpstr>
      <vt:lpstr>Prezentace aplikace PowerPoint</vt:lpstr>
      <vt:lpstr>Beduíni</vt:lpstr>
      <vt:lpstr>Prezentace aplikace PowerPoint</vt:lpstr>
      <vt:lpstr>Prezentace aplikace PowerPoint</vt:lpstr>
      <vt:lpstr>Prezentace aplikace PowerPoint</vt:lpstr>
      <vt:lpstr>Mekka a medina</vt:lpstr>
      <vt:lpstr>Předislámská doba</vt:lpstr>
      <vt:lpstr>hubal</vt:lpstr>
      <vt:lpstr>3 bohyně</vt:lpstr>
      <vt:lpstr>Prezentace aplikace PowerPoint</vt:lpstr>
      <vt:lpstr>MÁrid</vt:lpstr>
      <vt:lpstr>Islám</vt:lpstr>
      <vt:lpstr>Umajjovci</vt:lpstr>
      <vt:lpstr>Islám</vt:lpstr>
      <vt:lpstr>Prezentace aplikace PowerPoint</vt:lpstr>
      <vt:lpstr>Prezentace aplikace PowerPoint</vt:lpstr>
      <vt:lpstr>Prezentace aplikace PowerPoint</vt:lpstr>
      <vt:lpstr>Prezentace aplikace PowerPoint</vt:lpstr>
      <vt:lpstr>Šaháda </vt:lpstr>
      <vt:lpstr>Basmala</vt:lpstr>
      <vt:lpstr>Salát</vt:lpstr>
      <vt:lpstr>MEšity</vt:lpstr>
      <vt:lpstr>koupelny</vt:lpstr>
      <vt:lpstr>Prezentace aplikace PowerPoint</vt:lpstr>
      <vt:lpstr>hadž</vt:lpstr>
      <vt:lpstr>Prezentace aplikace PowerPoint</vt:lpstr>
      <vt:lpstr>Prezentace aplikace PowerPoint</vt:lpstr>
      <vt:lpstr>mešity</vt:lpstr>
      <vt:lpstr>minbar</vt:lpstr>
      <vt:lpstr>mihrab</vt:lpstr>
      <vt:lpstr>fontány</vt:lpstr>
      <vt:lpstr>minaret</vt:lpstr>
      <vt:lpstr>Prezentace aplikace PowerPoint</vt:lpstr>
      <vt:lpstr>Prezentace aplikace PowerPoint</vt:lpstr>
      <vt:lpstr>Prezentace aplikace PowerPoint</vt:lpstr>
      <vt:lpstr>Velká mešita: Si-an</vt:lpstr>
      <vt:lpstr>Prezentace aplikace PowerPoint</vt:lpstr>
      <vt:lpstr>Ujgurové</vt:lpstr>
      <vt:lpstr>Prezentace aplikace PowerPoint</vt:lpstr>
      <vt:lpstr>Prezentace aplikace PowerPoint</vt:lpstr>
      <vt:lpstr>Ujgurové</vt:lpstr>
      <vt:lpstr>Prezentace aplikace PowerPoint</vt:lpstr>
      <vt:lpstr>Prezentace aplikace PowerPoint</vt:lpstr>
      <vt:lpstr>Prezentace aplikace PowerPoint</vt:lpstr>
      <vt:lpstr>Prezentace aplikace PowerPoint</vt:lpstr>
      <vt:lpstr>trhu Erdaoqiao </vt:lpstr>
      <vt:lpstr>Muzeum V urumči</vt:lpstr>
      <vt:lpstr>Prezentace aplikace PowerPoint</vt:lpstr>
      <vt:lpstr>Prezentace aplikace PowerPoint</vt:lpstr>
      <vt:lpstr>Abduxaliq</vt:lpstr>
      <vt:lpstr>Prezentace aplikace PowerPoint</vt:lpstr>
      <vt:lpstr>Abbásovci</vt:lpstr>
      <vt:lpstr>Prezentace aplikace PowerPoint</vt:lpstr>
      <vt:lpstr>Konec světa v pojetí islámu</vt:lpstr>
      <vt:lpstr>Prezentace aplikace PowerPoint</vt:lpstr>
      <vt:lpstr>Mahdí</vt:lpstr>
      <vt:lpstr>Mahdí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Arabská část Hedvábné stezky</dc:title>
  <dc:creator>Aleš Gottvald</dc:creator>
  <cp:lastModifiedBy>Natálie Gottvaldová</cp:lastModifiedBy>
  <cp:revision>113</cp:revision>
  <dcterms:created xsi:type="dcterms:W3CDTF">2021-04-17T14:09:55Z</dcterms:created>
  <dcterms:modified xsi:type="dcterms:W3CDTF">2024-05-07T20:05:58Z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