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69" r:id="rId2"/>
    <p:sldId id="296" r:id="rId3"/>
    <p:sldId id="279" r:id="rId4"/>
    <p:sldId id="282" r:id="rId5"/>
    <p:sldId id="283" r:id="rId6"/>
    <p:sldId id="376" r:id="rId7"/>
    <p:sldId id="285" r:id="rId8"/>
    <p:sldId id="289" r:id="rId9"/>
    <p:sldId id="291" r:id="rId10"/>
    <p:sldId id="292" r:id="rId11"/>
    <p:sldId id="293" r:id="rId12"/>
    <p:sldId id="364" r:id="rId13"/>
    <p:sldId id="288" r:id="rId14"/>
    <p:sldId id="287" r:id="rId15"/>
    <p:sldId id="359" r:id="rId16"/>
    <p:sldId id="297" r:id="rId17"/>
    <p:sldId id="360" r:id="rId18"/>
    <p:sldId id="294" r:id="rId19"/>
    <p:sldId id="299" r:id="rId20"/>
    <p:sldId id="300" r:id="rId21"/>
    <p:sldId id="301" r:id="rId22"/>
    <p:sldId id="378" r:id="rId23"/>
    <p:sldId id="298" r:id="rId24"/>
    <p:sldId id="313" r:id="rId25"/>
    <p:sldId id="314" r:id="rId26"/>
    <p:sldId id="315" r:id="rId27"/>
    <p:sldId id="306" r:id="rId28"/>
    <p:sldId id="309" r:id="rId29"/>
    <p:sldId id="318" r:id="rId30"/>
    <p:sldId id="377" r:id="rId31"/>
    <p:sldId id="310" r:id="rId32"/>
    <p:sldId id="365" r:id="rId33"/>
    <p:sldId id="322" r:id="rId34"/>
    <p:sldId id="328" r:id="rId35"/>
    <p:sldId id="330" r:id="rId36"/>
    <p:sldId id="331" r:id="rId37"/>
    <p:sldId id="324" r:id="rId38"/>
    <p:sldId id="325" r:id="rId39"/>
    <p:sldId id="366" r:id="rId40"/>
    <p:sldId id="335" r:id="rId41"/>
    <p:sldId id="367" r:id="rId42"/>
    <p:sldId id="368" r:id="rId43"/>
    <p:sldId id="369" r:id="rId44"/>
    <p:sldId id="370" r:id="rId45"/>
    <p:sldId id="336" r:id="rId46"/>
    <p:sldId id="337" r:id="rId47"/>
    <p:sldId id="345" r:id="rId48"/>
    <p:sldId id="346" r:id="rId49"/>
    <p:sldId id="347" r:id="rId50"/>
    <p:sldId id="343" r:id="rId51"/>
    <p:sldId id="372" r:id="rId52"/>
    <p:sldId id="333" r:id="rId53"/>
    <p:sldId id="373" r:id="rId54"/>
    <p:sldId id="374" r:id="rId55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>
      <p:cViewPr varScale="1">
        <p:scale>
          <a:sx n="63" d="100"/>
          <a:sy n="63" d="100"/>
        </p:scale>
        <p:origin x="840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732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06.05.2024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06.05.2024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/>
              <a:t>Baktrijské</a:t>
            </a:r>
            <a:r>
              <a:rPr lang="cs-CZ" dirty="0"/>
              <a:t> mocnosti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29915-23A4-45F5-B356-C928A72D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Řecko-</a:t>
            </a:r>
            <a:r>
              <a:rPr lang="cs-CZ" dirty="0" err="1"/>
              <a:t>baktrijské</a:t>
            </a:r>
            <a:r>
              <a:rPr lang="cs-CZ" dirty="0"/>
              <a:t> království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C71B607-FCC0-4D84-9694-09C3AE07B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891" y="1828800"/>
            <a:ext cx="6361043" cy="4343400"/>
          </a:xfrm>
        </p:spPr>
      </p:pic>
    </p:spTree>
    <p:extLst>
      <p:ext uri="{BB962C8B-B14F-4D97-AF65-F5344CB8AC3E}">
        <p14:creationId xmlns:p14="http://schemas.microsoft.com/office/powerpoint/2010/main" val="30368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89678-45DF-4A35-8148-3B0ACE80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text, mince, kámen&#10;&#10;Popis byl vytvořen automaticky">
            <a:extLst>
              <a:ext uri="{FF2B5EF4-FFF2-40B4-BE49-F238E27FC236}">
                <a16:creationId xmlns:a16="http://schemas.microsoft.com/office/drawing/2014/main" id="{3B350E51-2AFD-486F-A951-B44E13C0B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8068" y="3573016"/>
            <a:ext cx="6000368" cy="3096344"/>
          </a:xfrm>
        </p:spPr>
      </p:pic>
      <p:pic>
        <p:nvPicPr>
          <p:cNvPr id="15" name="Obrázek 14" descr="Obsah obrázku mince, kámen&#10;&#10;Popis byl vytvořen automaticky">
            <a:extLst>
              <a:ext uri="{FF2B5EF4-FFF2-40B4-BE49-F238E27FC236}">
                <a16:creationId xmlns:a16="http://schemas.microsoft.com/office/drawing/2014/main" id="{C3303DA0-FFBE-4B37-B27A-6C81462B0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68" y="364090"/>
            <a:ext cx="6000368" cy="293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7C904-91D9-44CA-BDEA-BCE649CD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C197DF-E55A-4599-8DA4-45E1028B1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1340768"/>
            <a:ext cx="8453925" cy="3969221"/>
          </a:xfrm>
        </p:spPr>
      </p:pic>
    </p:spTree>
    <p:extLst>
      <p:ext uri="{BB962C8B-B14F-4D97-AF65-F5344CB8AC3E}">
        <p14:creationId xmlns:p14="http://schemas.microsoft.com/office/powerpoint/2010/main" val="31579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ED486-91D7-42D0-B7C2-166A3E92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Bohyně </a:t>
            </a:r>
            <a:r>
              <a:rPr lang="cs-CZ" dirty="0" err="1"/>
              <a:t>anahita</a:t>
            </a:r>
            <a:endParaRPr lang="cs-CZ" dirty="0"/>
          </a:p>
        </p:txBody>
      </p:sp>
      <p:pic>
        <p:nvPicPr>
          <p:cNvPr id="5" name="Zástupný obsah 4" descr="Obsah obrázku socha&#10;&#10;Popis byl vytvořen automaticky">
            <a:extLst>
              <a:ext uri="{FF2B5EF4-FFF2-40B4-BE49-F238E27FC236}">
                <a16:creationId xmlns:a16="http://schemas.microsoft.com/office/drawing/2014/main" id="{AEA85BD7-8DA1-4816-934E-4C5665B4B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1600200"/>
            <a:ext cx="2992986" cy="5115917"/>
          </a:xfrm>
        </p:spPr>
      </p:pic>
      <p:pic>
        <p:nvPicPr>
          <p:cNvPr id="7" name="Obrázek 6" descr="Obsah obrázku text, keramické nádobí, porcelán&#10;&#10;Popis byl vytvořen automaticky">
            <a:extLst>
              <a:ext uri="{FF2B5EF4-FFF2-40B4-BE49-F238E27FC236}">
                <a16:creationId xmlns:a16="http://schemas.microsoft.com/office/drawing/2014/main" id="{48977AA6-3CC9-4B01-8273-F41090B6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2398589"/>
            <a:ext cx="5761062" cy="30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124FB-C41D-44D3-992B-B0EE3D65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06" y="188640"/>
            <a:ext cx="9753600" cy="770136"/>
          </a:xfrm>
        </p:spPr>
        <p:txBody>
          <a:bodyPr/>
          <a:lstStyle/>
          <a:p>
            <a:pPr algn="ctr"/>
            <a:r>
              <a:rPr lang="cs-CZ" dirty="0" err="1"/>
              <a:t>Balkh</a:t>
            </a:r>
            <a:endParaRPr lang="cs-CZ" dirty="0"/>
          </a:p>
        </p:txBody>
      </p:sp>
      <p:pic>
        <p:nvPicPr>
          <p:cNvPr id="5" name="Zástupný obsah 4" descr="Obsah obrázku země, příroda, útes&#10;&#10;Popis byl vytvořen automaticky">
            <a:extLst>
              <a:ext uri="{FF2B5EF4-FFF2-40B4-BE49-F238E27FC236}">
                <a16:creationId xmlns:a16="http://schemas.microsoft.com/office/drawing/2014/main" id="{D8869C5A-35F1-4295-AB34-0AF5E4C99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909" y="2852936"/>
            <a:ext cx="6070600" cy="3175000"/>
          </a:xfrm>
        </p:spPr>
      </p:pic>
      <p:pic>
        <p:nvPicPr>
          <p:cNvPr id="7" name="Obrázek 6" descr="Obsah obrázku exteriér, hora, skála, pole&#10;&#10;Popis byl vytvořen automaticky">
            <a:extLst>
              <a:ext uri="{FF2B5EF4-FFF2-40B4-BE49-F238E27FC236}">
                <a16:creationId xmlns:a16="http://schemas.microsoft.com/office/drawing/2014/main" id="{1123FE22-FAC1-4F46-B109-C37B16A4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1940468"/>
            <a:ext cx="4671392" cy="40874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99C95E-048C-4B52-8889-6DD7C92E3916}"/>
              </a:ext>
            </a:extLst>
          </p:cNvPr>
          <p:cNvSpPr txBox="1"/>
          <p:nvPr/>
        </p:nvSpPr>
        <p:spPr>
          <a:xfrm>
            <a:off x="163141" y="1736079"/>
            <a:ext cx="6939383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Hlavním městem </a:t>
            </a:r>
            <a:r>
              <a:rPr lang="cs-CZ" sz="2400" dirty="0" err="1"/>
              <a:t>Baktrie</a:t>
            </a:r>
            <a:r>
              <a:rPr lang="cs-CZ" sz="2400" dirty="0"/>
              <a:t> byla </a:t>
            </a:r>
            <a:r>
              <a:rPr lang="cs-CZ" sz="2400" dirty="0" err="1"/>
              <a:t>Bactra</a:t>
            </a:r>
            <a:r>
              <a:rPr lang="cs-CZ" sz="2400" dirty="0"/>
              <a:t> (</a:t>
            </a:r>
            <a:r>
              <a:rPr lang="cs-CZ" sz="2400" dirty="0" err="1"/>
              <a:t>Balkh</a:t>
            </a:r>
            <a:r>
              <a:rPr lang="cs-CZ" sz="2400" dirty="0"/>
              <a:t>) významné město v dějinách zoroastrismu. </a:t>
            </a:r>
          </a:p>
        </p:txBody>
      </p:sp>
    </p:spTree>
    <p:extLst>
      <p:ext uri="{BB962C8B-B14F-4D97-AF65-F5344CB8AC3E}">
        <p14:creationId xmlns:p14="http://schemas.microsoft.com/office/powerpoint/2010/main" val="35707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7B521-F7E7-46C7-B6DD-764801DB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Kušánská</a:t>
            </a:r>
            <a:r>
              <a:rPr lang="cs-CZ" dirty="0"/>
              <a:t>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A304C5-3177-4545-8640-A1AD7779F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30–375</a:t>
            </a:r>
          </a:p>
          <a:p>
            <a:r>
              <a:rPr lang="cs-CZ" dirty="0" err="1"/>
              <a:t>Kušánská</a:t>
            </a:r>
            <a:r>
              <a:rPr lang="cs-CZ" dirty="0"/>
              <a:t> říše se rozšířila z údolí řeky Kábul, porazili další středoasijské kmeny</a:t>
            </a:r>
          </a:p>
          <a:p>
            <a:r>
              <a:rPr lang="cs-CZ" dirty="0"/>
              <a:t>jejich říše se rozkládala od severu pohoří Pamír až k údolí řeky Gangy v Indii</a:t>
            </a:r>
          </a:p>
          <a:p>
            <a:r>
              <a:rPr lang="cs-CZ" dirty="0"/>
              <a:t>Začátkem 2. století za vlády </a:t>
            </a:r>
            <a:r>
              <a:rPr lang="cs-CZ" dirty="0" err="1"/>
              <a:t>Kanišky</a:t>
            </a:r>
            <a:r>
              <a:rPr lang="cs-CZ" dirty="0"/>
              <a:t> - nejmocnějšího z </a:t>
            </a:r>
            <a:r>
              <a:rPr lang="cs-CZ" dirty="0" err="1"/>
              <a:t>kušánských</a:t>
            </a:r>
            <a:r>
              <a:rPr lang="cs-CZ" dirty="0"/>
              <a:t> vládců, dosáhla říše své největší zeměpisné a kulturní šíře a stala se centrem literatury a umění. </a:t>
            </a:r>
          </a:p>
        </p:txBody>
      </p:sp>
    </p:spTree>
    <p:extLst>
      <p:ext uri="{BB962C8B-B14F-4D97-AF65-F5344CB8AC3E}">
        <p14:creationId xmlns:p14="http://schemas.microsoft.com/office/powerpoint/2010/main" val="66101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51007C-EDB2-4113-909F-E01FE1801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548680"/>
            <a:ext cx="9917358" cy="6048672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/>
              <a:t>Oblast s významnými archeologickými nálezy prokazující obchodní zapojení Hedvábné stezky v této oblasti</a:t>
            </a:r>
          </a:p>
          <a:p>
            <a:r>
              <a:rPr lang="pl-PL" sz="2600" dirty="0"/>
              <a:t>obchod s kořením z Číny a Arábie </a:t>
            </a:r>
          </a:p>
          <a:p>
            <a:r>
              <a:rPr lang="pl-PL" sz="2600" dirty="0"/>
              <a:t>Obchodníci: Židé, Syřané – prokazatelné proudění náboženských směrů z těchto oblastí</a:t>
            </a:r>
          </a:p>
          <a:p>
            <a:r>
              <a:rPr lang="pl-PL" sz="2600" dirty="0"/>
              <a:t>Důležitý byl zoroastrismus: důkazy na mincích, oltáře, svatyně</a:t>
            </a:r>
          </a:p>
          <a:p>
            <a:r>
              <a:rPr lang="cs-CZ" sz="2600" dirty="0"/>
              <a:t>Naleziště v </a:t>
            </a:r>
            <a:r>
              <a:rPr lang="cs-CZ" sz="2600" dirty="0" err="1"/>
              <a:t>Surkh</a:t>
            </a:r>
            <a:r>
              <a:rPr lang="cs-CZ" sz="2600" dirty="0"/>
              <a:t> Kotal</a:t>
            </a:r>
          </a:p>
          <a:p>
            <a:r>
              <a:rPr lang="cs-CZ" sz="2600" dirty="0" err="1"/>
              <a:t>Kušánské</a:t>
            </a:r>
            <a:r>
              <a:rPr lang="cs-CZ" sz="2600" dirty="0"/>
              <a:t> impérium bylo známé svou schopností propojovat různé kultury a náboženství. Většina </a:t>
            </a:r>
            <a:r>
              <a:rPr lang="cs-CZ" sz="2600" dirty="0" err="1"/>
              <a:t>kušánských</a:t>
            </a:r>
            <a:r>
              <a:rPr lang="cs-CZ" sz="2600" dirty="0"/>
              <a:t> panovníků se hlásila k buddhismu, což vedlo k rozkvětu buddhistických uměleckých děl a staveb, jako jsou slavné sochy Buddhy v </a:t>
            </a:r>
            <a:r>
              <a:rPr lang="cs-CZ" sz="2600" dirty="0" err="1"/>
              <a:t>Bámjánu</a:t>
            </a:r>
            <a:r>
              <a:rPr lang="cs-CZ" sz="2600" dirty="0"/>
              <a:t>. Zároveň však byla tolerantní vůči jiným náboženstvím, jako je hinduismus a zoroastrismus</a:t>
            </a:r>
          </a:p>
          <a:p>
            <a:r>
              <a:rPr lang="cs-CZ" sz="2600" dirty="0"/>
              <a:t>Ekonomika </a:t>
            </a:r>
            <a:r>
              <a:rPr lang="cs-CZ" sz="2600" dirty="0" err="1"/>
              <a:t>Kušánské</a:t>
            </a:r>
            <a:r>
              <a:rPr lang="cs-CZ" sz="2600" dirty="0"/>
              <a:t> říše prosperovala díky obchodním cestám, které spojovaly Čínu s Římskou říší přes území střední Asie a Indie. Z tohoto důvodu byla </a:t>
            </a:r>
            <a:r>
              <a:rPr lang="cs-CZ" sz="2600" dirty="0" err="1"/>
              <a:t>Kušánská</a:t>
            </a:r>
            <a:r>
              <a:rPr lang="cs-CZ" sz="2600" dirty="0"/>
              <a:t> říše důležitým obchodním uzlem</a:t>
            </a:r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54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9FB4B-7095-4699-B73A-94DE8635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Kušánská</a:t>
            </a:r>
            <a:r>
              <a:rPr lang="cs-CZ" dirty="0"/>
              <a:t> říše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1A9C666-D99D-4DE4-A9C2-57FF48C6C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611" y="2020416"/>
            <a:ext cx="3600400" cy="4255567"/>
          </a:xfrm>
        </p:spPr>
      </p:pic>
      <p:pic>
        <p:nvPicPr>
          <p:cNvPr id="7" name="Obrázek 6" descr="Obsah obrázku mince&#10;&#10;Popis byl vytvořen automaticky">
            <a:extLst>
              <a:ext uri="{FF2B5EF4-FFF2-40B4-BE49-F238E27FC236}">
                <a16:creationId xmlns:a16="http://schemas.microsoft.com/office/drawing/2014/main" id="{9895479B-E897-4312-B5D0-3A412191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701" y="1844824"/>
            <a:ext cx="4773513" cy="46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E0C57-5F83-42D3-B7B6-31999746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282229"/>
            <a:ext cx="9753600" cy="1051520"/>
          </a:xfrm>
        </p:spPr>
        <p:txBody>
          <a:bodyPr/>
          <a:lstStyle/>
          <a:p>
            <a:pPr algn="ctr"/>
            <a:r>
              <a:rPr lang="cs-CZ" dirty="0" err="1"/>
              <a:t>Dalverzin</a:t>
            </a:r>
            <a:r>
              <a:rPr lang="cs-CZ" dirty="0"/>
              <a:t> Tepe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8C0243-6D12-4C15-B750-B50A899CD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556792"/>
            <a:ext cx="9753600" cy="4343400"/>
          </a:xfrm>
        </p:spPr>
        <p:txBody>
          <a:bodyPr/>
          <a:lstStyle/>
          <a:p>
            <a:r>
              <a:rPr lang="cs-CZ" dirty="0" err="1"/>
              <a:t>Dalverzin</a:t>
            </a:r>
            <a:r>
              <a:rPr lang="cs-CZ" dirty="0"/>
              <a:t> Tepe je starověké archeologické naleziště nacházející se v severní části </a:t>
            </a:r>
            <a:r>
              <a:rPr lang="cs-CZ" dirty="0" err="1"/>
              <a:t>Bactrie</a:t>
            </a:r>
            <a:r>
              <a:rPr lang="cs-CZ" dirty="0"/>
              <a:t>, v jižním moderním Uzbekistánu</a:t>
            </a:r>
          </a:p>
        </p:txBody>
      </p:sp>
      <p:pic>
        <p:nvPicPr>
          <p:cNvPr id="5" name="Obrázek 4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096E7185-BED7-4C91-ACA6-045AAF85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6" y="3048728"/>
            <a:ext cx="5308849" cy="3532798"/>
          </a:xfrm>
          <a:prstGeom prst="rect">
            <a:avLst/>
          </a:prstGeom>
        </p:spPr>
      </p:pic>
      <p:pic>
        <p:nvPicPr>
          <p:cNvPr id="7" name="Obrázek 6" descr="Obsah obrázku tráva, exteriér, obloha, země&#10;&#10;Popis byl vytvořen automaticky">
            <a:extLst>
              <a:ext uri="{FF2B5EF4-FFF2-40B4-BE49-F238E27FC236}">
                <a16:creationId xmlns:a16="http://schemas.microsoft.com/office/drawing/2014/main" id="{885C39FD-5F62-4B15-99E9-C3632234D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162" y="3048728"/>
            <a:ext cx="5308849" cy="35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AFF9F-8292-4AA5-89A8-DF0B391A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bjekt, mince&#10;&#10;Popis byl vytvořen automaticky">
            <a:extLst>
              <a:ext uri="{FF2B5EF4-FFF2-40B4-BE49-F238E27FC236}">
                <a16:creationId xmlns:a16="http://schemas.microsoft.com/office/drawing/2014/main" id="{AE928044-122E-44F9-8C18-8D9670F85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35" y="692696"/>
            <a:ext cx="12097343" cy="6048672"/>
          </a:xfrm>
        </p:spPr>
      </p:pic>
    </p:spTree>
    <p:extLst>
      <p:ext uri="{BB962C8B-B14F-4D97-AF65-F5344CB8AC3E}">
        <p14:creationId xmlns:p14="http://schemas.microsoft.com/office/powerpoint/2010/main" val="37624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80202-AFAD-4C49-9863-04E2113D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988" y="228601"/>
            <a:ext cx="9753600" cy="914399"/>
          </a:xfrm>
        </p:spPr>
        <p:txBody>
          <a:bodyPr/>
          <a:lstStyle/>
          <a:p>
            <a:pPr algn="ctr"/>
            <a:r>
              <a:rPr lang="cs-CZ" dirty="0"/>
              <a:t>7. </a:t>
            </a:r>
            <a:r>
              <a:rPr lang="cs-CZ" dirty="0" err="1"/>
              <a:t>Baktrijské</a:t>
            </a:r>
            <a:r>
              <a:rPr lang="cs-CZ" dirty="0"/>
              <a:t> mocnosti: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553C17-0E2B-4BEB-AACD-1CE2DE903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Oblast:</a:t>
            </a: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DC810-1E73-444A-9C2E-C440C58ECF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Uzbekistán</a:t>
            </a:r>
          </a:p>
          <a:p>
            <a:r>
              <a:rPr lang="cs-CZ" dirty="0"/>
              <a:t>Indie</a:t>
            </a:r>
          </a:p>
          <a:p>
            <a:r>
              <a:rPr lang="cs-CZ" dirty="0"/>
              <a:t>Afganistán</a:t>
            </a:r>
          </a:p>
          <a:p>
            <a:r>
              <a:rPr lang="cs-CZ" dirty="0"/>
              <a:t>Pákistán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55A3ED-C0C0-4010-A0A1-38D7785FA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Města :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68AF3E-8CFA-401F-B33E-3B9244828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743200"/>
            <a:ext cx="4876802" cy="3428999"/>
          </a:xfrm>
        </p:spPr>
        <p:txBody>
          <a:bodyPr>
            <a:normAutofit/>
          </a:bodyPr>
          <a:lstStyle/>
          <a:p>
            <a:r>
              <a:rPr lang="cs-CZ" dirty="0" err="1"/>
              <a:t>Balkch</a:t>
            </a:r>
            <a:endParaRPr lang="cs-CZ" dirty="0"/>
          </a:p>
          <a:p>
            <a:r>
              <a:rPr lang="cs-CZ" dirty="0"/>
              <a:t>Samarkand</a:t>
            </a:r>
          </a:p>
          <a:p>
            <a:r>
              <a:rPr lang="cs-CZ" dirty="0"/>
              <a:t>Buchara</a:t>
            </a:r>
          </a:p>
          <a:p>
            <a:pPr marL="4572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Kušánové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Heftalité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err="1"/>
              <a:t>Sogdijci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86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0483A-D0CF-4C62-B34D-6B4AFE37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Surkh</a:t>
            </a:r>
            <a:r>
              <a:rPr lang="cs-CZ" dirty="0"/>
              <a:t> Kotal</a:t>
            </a:r>
          </a:p>
        </p:txBody>
      </p:sp>
      <p:pic>
        <p:nvPicPr>
          <p:cNvPr id="5" name="Zástupný obsah 4" descr="Obsah obrázku země, staré, kámen&#10;&#10;Popis byl vytvořen automaticky">
            <a:extLst>
              <a:ext uri="{FF2B5EF4-FFF2-40B4-BE49-F238E27FC236}">
                <a16:creationId xmlns:a16="http://schemas.microsoft.com/office/drawing/2014/main" id="{5FAEDE59-2ED5-4670-8064-C2C6FCFEC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2132856"/>
            <a:ext cx="5711875" cy="3918346"/>
          </a:xfrm>
        </p:spPr>
      </p:pic>
      <p:pic>
        <p:nvPicPr>
          <p:cNvPr id="7" name="Obrázek 6" descr="Obsah obrázku exteriér, hora, skála, pole&#10;&#10;Popis byl vytvořen automaticky">
            <a:extLst>
              <a:ext uri="{FF2B5EF4-FFF2-40B4-BE49-F238E27FC236}">
                <a16:creationId xmlns:a16="http://schemas.microsoft.com/office/drawing/2014/main" id="{C0B0E7BE-4462-4069-A029-A10758B3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2260767"/>
            <a:ext cx="4331926" cy="37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91A64-FF46-4FF2-AF28-C533E6FA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Mithra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B8E6D27-B27F-4018-9354-9DDEB1200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4804790" cy="4343400"/>
          </a:xfrm>
        </p:spPr>
        <p:txBody>
          <a:bodyPr/>
          <a:lstStyle/>
          <a:p>
            <a:r>
              <a:rPr lang="cs-CZ" dirty="0" err="1"/>
              <a:t>Mithra</a:t>
            </a:r>
            <a:r>
              <a:rPr lang="cs-CZ" dirty="0"/>
              <a:t> byl zřejmě považován za božského ochránce </a:t>
            </a:r>
            <a:r>
              <a:rPr lang="cs-CZ" dirty="0" err="1"/>
              <a:t>kušano-sássanovských</a:t>
            </a:r>
            <a:r>
              <a:rPr lang="cs-CZ" dirty="0"/>
              <a:t> vládců </a:t>
            </a:r>
          </a:p>
          <a:p>
            <a:r>
              <a:rPr lang="cs-CZ" dirty="0"/>
              <a:t>předal jim jejich moc</a:t>
            </a:r>
          </a:p>
        </p:txBody>
      </p:sp>
      <p:pic>
        <p:nvPicPr>
          <p:cNvPr id="9" name="Obrázek 8" descr="Obsah obrázku stavební materiál, budova, kámen&#10;&#10;Popis byl vytvořen automaticky">
            <a:extLst>
              <a:ext uri="{FF2B5EF4-FFF2-40B4-BE49-F238E27FC236}">
                <a16:creationId xmlns:a16="http://schemas.microsoft.com/office/drawing/2014/main" id="{100CE047-0B03-4380-A878-1EB77C899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572" y="773955"/>
            <a:ext cx="2848773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F5B76-5DAA-6496-47B8-C130AF31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Zoroastrismus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832E6F-1036-120C-480C-F3B207D71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Zoroastrismus je starověké íránské náboženství, které založil prorok </a:t>
            </a:r>
            <a:r>
              <a:rPr lang="cs-CZ" dirty="0" err="1"/>
              <a:t>Zarathuštra</a:t>
            </a:r>
            <a:r>
              <a:rPr lang="cs-CZ" dirty="0"/>
              <a:t> (známý též jako </a:t>
            </a:r>
            <a:r>
              <a:rPr lang="cs-CZ" dirty="0" err="1"/>
              <a:t>Zoroastrés</a:t>
            </a:r>
            <a:r>
              <a:rPr lang="cs-CZ" dirty="0"/>
              <a:t> či </a:t>
            </a:r>
            <a:r>
              <a:rPr lang="cs-CZ" dirty="0" err="1"/>
              <a:t>Zaratustra</a:t>
            </a:r>
            <a:r>
              <a:rPr lang="cs-CZ" dirty="0"/>
              <a:t>) v období kolem 6. století před naším letopočtem. Je jedním z nejstarších organizovaných monoteistických náboženství, které ovlivnilo mnoho dalších vír.</a:t>
            </a:r>
          </a:p>
          <a:p>
            <a:r>
              <a:rPr lang="cs-CZ" dirty="0"/>
              <a:t>Základním učením zoroastrismu je koncept stálého boje mezi dobrem a zlem, reprezentovanými </a:t>
            </a:r>
            <a:r>
              <a:rPr lang="cs-CZ" dirty="0" err="1"/>
              <a:t>Ahúramazdou</a:t>
            </a:r>
            <a:r>
              <a:rPr lang="cs-CZ" dirty="0"/>
              <a:t> (Bohem dobra) a </a:t>
            </a:r>
            <a:r>
              <a:rPr lang="cs-CZ" dirty="0" err="1"/>
              <a:t>Ahriman</a:t>
            </a:r>
            <a:r>
              <a:rPr lang="cs-CZ" dirty="0"/>
              <a:t>(Bohem zla). </a:t>
            </a:r>
            <a:r>
              <a:rPr lang="cs-CZ" dirty="0" err="1"/>
              <a:t>Zarathuštra</a:t>
            </a:r>
            <a:r>
              <a:rPr lang="cs-CZ" dirty="0"/>
              <a:t> učil, že každý člověk má svobodnou vůli a volbu mezi dobrými a zlými činy. Cílem života je pomáhat k převaze dobra nad zlem.</a:t>
            </a:r>
          </a:p>
        </p:txBody>
      </p:sp>
    </p:spTree>
    <p:extLst>
      <p:ext uri="{BB962C8B-B14F-4D97-AF65-F5344CB8AC3E}">
        <p14:creationId xmlns:p14="http://schemas.microsoft.com/office/powerpoint/2010/main" val="4147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34A38-3054-4548-816A-684D6218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Ahura</a:t>
            </a:r>
            <a:r>
              <a:rPr lang="cs-CZ" dirty="0"/>
              <a:t> mazda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8EC380-6B2C-4B6E-92C8-67B838D4B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1700808"/>
            <a:ext cx="5264587" cy="2874742"/>
          </a:xfrm>
        </p:spPr>
      </p:pic>
      <p:pic>
        <p:nvPicPr>
          <p:cNvPr id="7" name="Obrázek 6" descr="Obsah obrázku stavební materiál, kámen&#10;&#10;Popis byl vytvořen automaticky">
            <a:extLst>
              <a:ext uri="{FF2B5EF4-FFF2-40B4-BE49-F238E27FC236}">
                <a16:creationId xmlns:a16="http://schemas.microsoft.com/office/drawing/2014/main" id="{3A434052-FEF9-477D-87D7-5E5B95C74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64" y="3429000"/>
            <a:ext cx="5616624" cy="29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A936C-E4AC-49C9-B8D5-A957DFF0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Buddhové z </a:t>
            </a:r>
            <a:r>
              <a:rPr lang="cs-CZ" dirty="0" err="1"/>
              <a:t>Bámijánu</a:t>
            </a:r>
            <a:endParaRPr lang="cs-CZ" dirty="0"/>
          </a:p>
        </p:txBody>
      </p:sp>
      <p:pic>
        <p:nvPicPr>
          <p:cNvPr id="6" name="Zástupný obsah 5" descr="Obsah obrázku příroda, útes, cihla&#10;&#10;Popis byl vytvořen automaticky">
            <a:extLst>
              <a:ext uri="{FF2B5EF4-FFF2-40B4-BE49-F238E27FC236}">
                <a16:creationId xmlns:a16="http://schemas.microsoft.com/office/drawing/2014/main" id="{E426AEF2-2217-448C-86E7-0667C14EA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9600" y="1988840"/>
            <a:ext cx="9973492" cy="47376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3C5F94-833B-4B9B-B83E-33F11B4F52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4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8D217-3C6D-44A4-A89B-5B050867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FEE43-9739-4E33-B8C2-555CA85033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země, exteriér, hora, budova&#10;&#10;Popis byl vytvořen automaticky">
            <a:extLst>
              <a:ext uri="{FF2B5EF4-FFF2-40B4-BE49-F238E27FC236}">
                <a16:creationId xmlns:a16="http://schemas.microsoft.com/office/drawing/2014/main" id="{C47D80B5-6050-4189-A911-694305DB6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1695" y="381545"/>
            <a:ext cx="10189516" cy="6476455"/>
          </a:xfrm>
        </p:spPr>
      </p:pic>
    </p:spTree>
    <p:extLst>
      <p:ext uri="{BB962C8B-B14F-4D97-AF65-F5344CB8AC3E}">
        <p14:creationId xmlns:p14="http://schemas.microsoft.com/office/powerpoint/2010/main" val="12168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294E3-38F4-41A5-80DC-FC5D712E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404664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Lokottaravāda</a:t>
            </a:r>
            <a:endParaRPr lang="cs-CZ" dirty="0"/>
          </a:p>
        </p:txBody>
      </p:sp>
      <p:pic>
        <p:nvPicPr>
          <p:cNvPr id="6" name="Zástupný obsah 5" descr="Obsah obrázku budova, kámen, kurt&#10;&#10;Popis byl vytvořen automaticky">
            <a:extLst>
              <a:ext uri="{FF2B5EF4-FFF2-40B4-BE49-F238E27FC236}">
                <a16:creationId xmlns:a16="http://schemas.microsoft.com/office/drawing/2014/main" id="{53C5E868-EB63-4FCA-83DC-59172973C6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1454262"/>
            <a:ext cx="3419400" cy="51291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D56E408-1662-4B0E-9A39-05433482F5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6035" y="1700808"/>
            <a:ext cx="6327204" cy="3781492"/>
          </a:xfrm>
        </p:spPr>
      </p:pic>
    </p:spTree>
    <p:extLst>
      <p:ext uri="{BB962C8B-B14F-4D97-AF65-F5344CB8AC3E}">
        <p14:creationId xmlns:p14="http://schemas.microsoft.com/office/powerpoint/2010/main" val="8959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00E42-F98E-4ABE-A667-BF14196A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Shiva</a:t>
            </a:r>
            <a:r>
              <a:rPr lang="cs-CZ" dirty="0"/>
              <a:t> a </a:t>
            </a:r>
            <a:r>
              <a:rPr lang="cs-CZ" dirty="0" err="1"/>
              <a:t>nandi</a:t>
            </a:r>
            <a:endParaRPr lang="cs-CZ" dirty="0"/>
          </a:p>
        </p:txBody>
      </p:sp>
      <p:pic>
        <p:nvPicPr>
          <p:cNvPr id="6" name="Zástupný obsah 5" descr="Obsah obrázku exteriér, staré&#10;&#10;Popis byl vytvořen automaticky">
            <a:extLst>
              <a:ext uri="{FF2B5EF4-FFF2-40B4-BE49-F238E27FC236}">
                <a16:creationId xmlns:a16="http://schemas.microsoft.com/office/drawing/2014/main" id="{06B02066-7574-4A08-B502-D2E09494BB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7525" y="1905000"/>
            <a:ext cx="3600450" cy="4191000"/>
          </a:xfrm>
        </p:spPr>
      </p:pic>
      <p:pic>
        <p:nvPicPr>
          <p:cNvPr id="8" name="Zástupný obsah 7" descr="Obsah obrázku obloha, exteriér, černá&#10;&#10;Popis byl vytvořen automaticky">
            <a:extLst>
              <a:ext uri="{FF2B5EF4-FFF2-40B4-BE49-F238E27FC236}">
                <a16:creationId xmlns:a16="http://schemas.microsoft.com/office/drawing/2014/main" id="{C4D4A705-B3D3-4FAB-A56B-530DF35B09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4948" y="1828800"/>
            <a:ext cx="4604004" cy="4343400"/>
          </a:xfrm>
        </p:spPr>
      </p:pic>
    </p:spTree>
    <p:extLst>
      <p:ext uri="{BB962C8B-B14F-4D97-AF65-F5344CB8AC3E}">
        <p14:creationId xmlns:p14="http://schemas.microsoft.com/office/powerpoint/2010/main" val="1185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21F65-5399-4CB9-8D96-B21F02D2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ukně&#10;&#10;Popis byl vytvořen automaticky">
            <a:extLst>
              <a:ext uri="{FF2B5EF4-FFF2-40B4-BE49-F238E27FC236}">
                <a16:creationId xmlns:a16="http://schemas.microsoft.com/office/drawing/2014/main" id="{734052B0-2DE5-44F0-8309-FD44B12579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55622" y="685970"/>
            <a:ext cx="3746902" cy="5839374"/>
          </a:xfrm>
        </p:spPr>
      </p:pic>
      <p:pic>
        <p:nvPicPr>
          <p:cNvPr id="8" name="Zástupný obsah 7" descr="Obsah obrázku text, postel&#10;&#10;Popis byl vytvořen automaticky">
            <a:extLst>
              <a:ext uri="{FF2B5EF4-FFF2-40B4-BE49-F238E27FC236}">
                <a16:creationId xmlns:a16="http://schemas.microsoft.com/office/drawing/2014/main" id="{AACB2E52-3032-4756-9B04-BACBF0899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34572" y="685970"/>
            <a:ext cx="4104456" cy="5839374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09670FAB-16EA-46A1-8FF7-974DC088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970"/>
            <a:ext cx="3639666" cy="57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D83B-2770-4070-BF8C-7595FB3AA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104081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Heftalité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211342-97B0-4C75-9F8D-FD19F7897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1556792"/>
            <a:ext cx="5328592" cy="511256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Kočovná říše</a:t>
            </a:r>
          </a:p>
          <a:p>
            <a:r>
              <a:rPr lang="cs-CZ" dirty="0"/>
              <a:t>5.-8- století</a:t>
            </a:r>
          </a:p>
          <a:p>
            <a:r>
              <a:rPr lang="cs-CZ" dirty="0"/>
              <a:t>Oblast: </a:t>
            </a:r>
            <a:r>
              <a:rPr lang="cs-CZ" dirty="0" err="1"/>
              <a:t>Afgánistán</a:t>
            </a:r>
            <a:r>
              <a:rPr lang="cs-CZ" dirty="0"/>
              <a:t>, Pákistán, Indie</a:t>
            </a:r>
          </a:p>
          <a:p>
            <a:r>
              <a:rPr lang="cs-CZ" dirty="0" err="1"/>
              <a:t>Hefthalité</a:t>
            </a:r>
            <a:r>
              <a:rPr lang="cs-CZ" dirty="0"/>
              <a:t> se stali významnou mocností na území dnešního Afghánistánu, severní Indie, Íránu a střední Asie. Jejich impérium bylo známé svou vojenskou silou a invazemi do sousedních oblastí</a:t>
            </a:r>
          </a:p>
          <a:p>
            <a:r>
              <a:rPr lang="cs-CZ" dirty="0"/>
              <a:t>V polovině 5. století n. l. </a:t>
            </a:r>
            <a:r>
              <a:rPr lang="cs-CZ" dirty="0" err="1"/>
              <a:t>Hefthalité</a:t>
            </a:r>
            <a:r>
              <a:rPr lang="cs-CZ" dirty="0"/>
              <a:t> dobyli a obsadili centrální Asii, včetně </a:t>
            </a:r>
            <a:r>
              <a:rPr lang="cs-CZ" dirty="0" err="1"/>
              <a:t>Sogdiany</a:t>
            </a:r>
            <a:r>
              <a:rPr lang="cs-CZ" dirty="0"/>
              <a:t> a </a:t>
            </a:r>
            <a:r>
              <a:rPr lang="cs-CZ" dirty="0" err="1"/>
              <a:t>Baktrie</a:t>
            </a:r>
            <a:r>
              <a:rPr lang="cs-CZ" dirty="0"/>
              <a:t>. Poté směřovali k západu, kde se střetli s Byzantskou říší a </a:t>
            </a:r>
            <a:r>
              <a:rPr lang="cs-CZ" dirty="0" err="1"/>
              <a:t>sásánovským</a:t>
            </a:r>
            <a:r>
              <a:rPr lang="cs-CZ" dirty="0"/>
              <a:t> Perským impériem. Jejich invaze do Persie byla velmi ničivá a způsobila značné problémy </a:t>
            </a:r>
            <a:r>
              <a:rPr lang="cs-CZ" dirty="0" err="1"/>
              <a:t>sásánovské</a:t>
            </a:r>
            <a:r>
              <a:rPr lang="cs-CZ" dirty="0"/>
              <a:t> říši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0FFEE3-CBB7-40B0-BE6E-149823488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4372" y="342900"/>
            <a:ext cx="6336704" cy="6172200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Arménské- </a:t>
            </a:r>
            <a:r>
              <a:rPr lang="cs-CZ" dirty="0" err="1"/>
              <a:t>Hephthal</a:t>
            </a:r>
            <a:r>
              <a:rPr lang="cs-CZ" dirty="0"/>
              <a:t>, </a:t>
            </a:r>
            <a:r>
              <a:rPr lang="cs-CZ" dirty="0" err="1"/>
              <a:t>Hep’t’al</a:t>
            </a:r>
            <a:r>
              <a:rPr lang="cs-CZ" dirty="0"/>
              <a:t>, </a:t>
            </a:r>
            <a:r>
              <a:rPr lang="cs-CZ" dirty="0" err="1"/>
              <a:t>Tetal</a:t>
            </a:r>
            <a:r>
              <a:rPr lang="cs-CZ" dirty="0"/>
              <a:t>, </a:t>
            </a:r>
            <a:r>
              <a:rPr lang="cs-CZ" dirty="0" err="1"/>
              <a:t>Kushans</a:t>
            </a:r>
            <a:r>
              <a:rPr lang="cs-CZ" dirty="0"/>
              <a:t>.</a:t>
            </a:r>
          </a:p>
          <a:p>
            <a:r>
              <a:rPr lang="cs-CZ" dirty="0"/>
              <a:t>Řecké - </a:t>
            </a:r>
            <a:r>
              <a:rPr lang="el-GR" dirty="0"/>
              <a:t>Εφθαλιται (</a:t>
            </a:r>
            <a:r>
              <a:rPr lang="cs-CZ" dirty="0" err="1"/>
              <a:t>Hephthalites</a:t>
            </a:r>
            <a:r>
              <a:rPr lang="cs-CZ" dirty="0"/>
              <a:t>), A</a:t>
            </a:r>
            <a:r>
              <a:rPr lang="el-GR" dirty="0"/>
              <a:t>βδελαι (</a:t>
            </a:r>
            <a:r>
              <a:rPr lang="cs-CZ" dirty="0" err="1"/>
              <a:t>Abdel</a:t>
            </a:r>
            <a:r>
              <a:rPr lang="cs-CZ" dirty="0"/>
              <a:t>/</a:t>
            </a:r>
            <a:r>
              <a:rPr lang="cs-CZ" dirty="0" err="1"/>
              <a:t>Avdel</a:t>
            </a:r>
            <a:r>
              <a:rPr lang="cs-CZ" dirty="0"/>
              <a:t>)</a:t>
            </a:r>
          </a:p>
          <a:p>
            <a:r>
              <a:rPr lang="cs-CZ" dirty="0"/>
              <a:t>Syrské - </a:t>
            </a:r>
            <a:r>
              <a:rPr lang="cs-CZ" dirty="0" err="1"/>
              <a:t>Ephthalita</a:t>
            </a:r>
            <a:r>
              <a:rPr lang="cs-CZ" dirty="0"/>
              <a:t>, </a:t>
            </a:r>
            <a:r>
              <a:rPr lang="cs-CZ" dirty="0" err="1"/>
              <a:t>Tedal</a:t>
            </a:r>
            <a:r>
              <a:rPr lang="cs-CZ" dirty="0"/>
              <a:t>.</a:t>
            </a:r>
          </a:p>
          <a:p>
            <a:r>
              <a:rPr lang="cs-CZ" dirty="0"/>
              <a:t>Perské - </a:t>
            </a:r>
            <a:r>
              <a:rPr lang="cs-CZ" dirty="0" err="1"/>
              <a:t>Hephtal</a:t>
            </a:r>
            <a:r>
              <a:rPr lang="cs-CZ" dirty="0"/>
              <a:t> and </a:t>
            </a:r>
            <a:r>
              <a:rPr lang="cs-CZ" dirty="0" err="1"/>
              <a:t>Hephtel</a:t>
            </a:r>
            <a:endParaRPr lang="cs-CZ" dirty="0"/>
          </a:p>
          <a:p>
            <a:r>
              <a:rPr lang="cs-CZ" dirty="0"/>
              <a:t>Indické - </a:t>
            </a:r>
            <a:r>
              <a:rPr lang="cs-CZ" dirty="0" err="1"/>
              <a:t>Hūna</a:t>
            </a:r>
            <a:r>
              <a:rPr lang="cs-CZ" dirty="0"/>
              <a:t>. </a:t>
            </a:r>
          </a:p>
          <a:p>
            <a:r>
              <a:rPr lang="cs-CZ" dirty="0"/>
              <a:t>Čínské - </a:t>
            </a:r>
            <a:r>
              <a:rPr lang="cs-CZ" dirty="0" err="1"/>
              <a:t>Ye</a:t>
            </a:r>
            <a:r>
              <a:rPr lang="cs-CZ" dirty="0"/>
              <a:t>-da, </a:t>
            </a:r>
            <a:r>
              <a:rPr lang="cs-CZ" dirty="0" err="1"/>
              <a:t>Ye</a:t>
            </a:r>
            <a:r>
              <a:rPr lang="cs-CZ" dirty="0"/>
              <a:t>-dien, </a:t>
            </a:r>
            <a:r>
              <a:rPr lang="cs-CZ" dirty="0" err="1"/>
              <a:t>Idi</a:t>
            </a:r>
            <a:r>
              <a:rPr lang="cs-CZ" dirty="0"/>
              <a:t>, </a:t>
            </a:r>
            <a:r>
              <a:rPr lang="cs-CZ" dirty="0" err="1"/>
              <a:t>Yeta</a:t>
            </a:r>
            <a:r>
              <a:rPr lang="cs-CZ" dirty="0"/>
              <a:t>-i-lito.</a:t>
            </a:r>
          </a:p>
          <a:p>
            <a:r>
              <a:rPr lang="cs-CZ" dirty="0"/>
              <a:t>Arabské - </a:t>
            </a:r>
            <a:r>
              <a:rPr lang="cs-CZ" dirty="0" err="1"/>
              <a:t>Haital</a:t>
            </a:r>
            <a:r>
              <a:rPr lang="cs-CZ" dirty="0"/>
              <a:t>, </a:t>
            </a:r>
            <a:r>
              <a:rPr lang="cs-CZ" dirty="0" err="1"/>
              <a:t>Hetal</a:t>
            </a:r>
            <a:r>
              <a:rPr lang="cs-CZ" dirty="0"/>
              <a:t>, </a:t>
            </a:r>
            <a:r>
              <a:rPr lang="cs-CZ" dirty="0" err="1"/>
              <a:t>Heithal</a:t>
            </a:r>
            <a:r>
              <a:rPr lang="cs-CZ" dirty="0"/>
              <a:t>, </a:t>
            </a:r>
            <a:r>
              <a:rPr lang="cs-CZ" dirty="0" err="1"/>
              <a:t>Haiethal</a:t>
            </a:r>
            <a:r>
              <a:rPr lang="cs-CZ" dirty="0"/>
              <a:t>, </a:t>
            </a:r>
            <a:r>
              <a:rPr lang="cs-CZ" dirty="0" err="1"/>
              <a:t>Heyâthelites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35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8B60F-4082-4EDA-8CB8-317FDFA6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Hindúkuš</a:t>
            </a:r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1D914086-5356-4807-B411-41C4B70B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62" y="1916832"/>
            <a:ext cx="8963389" cy="42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F11C73-0944-379A-F9CB-E1F6678C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FF271E-D761-3C38-650E-867629D3F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0471" y="1261626"/>
            <a:ext cx="9901694" cy="5335488"/>
          </a:xfrm>
        </p:spPr>
        <p:txBody>
          <a:bodyPr>
            <a:normAutofit/>
          </a:bodyPr>
          <a:lstStyle/>
          <a:p>
            <a:r>
              <a:rPr lang="cs-CZ" dirty="0" err="1"/>
              <a:t>Hefthalité</a:t>
            </a:r>
            <a:r>
              <a:rPr lang="cs-CZ" dirty="0"/>
              <a:t> byli známí svou agresivitou, ale také jejich schopností přijmout a integrovat dobyté populace a kultury. Přestože byli převážně nomádi, došlo k určitému smíšení jejich kultury s kulturami, které ovládali</a:t>
            </a:r>
          </a:p>
          <a:p>
            <a:r>
              <a:rPr lang="cs-CZ" dirty="0"/>
              <a:t>Jejich moc však postupně oslabovala. Koncem 6. století jejich impérium stagnovalo a začalo se rozpadat pod nájezdy </a:t>
            </a:r>
            <a:r>
              <a:rPr lang="cs-CZ" dirty="0" err="1"/>
              <a:t>sásánovského</a:t>
            </a:r>
            <a:r>
              <a:rPr lang="cs-CZ" dirty="0"/>
              <a:t> krále </a:t>
            </a:r>
            <a:r>
              <a:rPr lang="cs-CZ" dirty="0" err="1"/>
              <a:t>Chosrau</a:t>
            </a:r>
            <a:r>
              <a:rPr lang="cs-CZ" dirty="0"/>
              <a:t> II. a nástupu silnějších kočovníků z východu. Kolem roku 560 n. l. byli </a:t>
            </a:r>
            <a:r>
              <a:rPr lang="cs-CZ" dirty="0" err="1"/>
              <a:t>Hefthalité</a:t>
            </a:r>
            <a:r>
              <a:rPr lang="cs-CZ" dirty="0"/>
              <a:t> poraženi a rozptýleni, což vedlo k ukončení jejich politické existence. Nicméně někteří z nich se zřejmě asimilovali s místními obyvateli a jejich kultura a genetický vliv mohl přežít v regionu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3C5E66-6E2C-8610-B300-57BEA7ADA2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83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A042C-1E6B-4A89-B6A5-6983842F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Dynastie </a:t>
            </a:r>
            <a:r>
              <a:rPr lang="cs-CZ" dirty="0" err="1"/>
              <a:t>shahi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51C5176-6042-4FE2-9D2A-787C9C38E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2255" y="1828800"/>
            <a:ext cx="3630990" cy="4343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B5BFF4-4607-4481-8E90-3D4E8F214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Kábulského údolí (ve východním Afghánistánu) a staré provincii </a:t>
            </a:r>
            <a:r>
              <a:rPr lang="cs-CZ" dirty="0" err="1"/>
              <a:t>Gandhara</a:t>
            </a:r>
            <a:r>
              <a:rPr lang="cs-CZ" dirty="0"/>
              <a:t> (severní Pákistán a Kašmír) od úpadku </a:t>
            </a:r>
            <a:r>
              <a:rPr lang="cs-CZ" dirty="0" err="1"/>
              <a:t>Kushanské</a:t>
            </a:r>
            <a:r>
              <a:rPr lang="cs-CZ" dirty="0"/>
              <a:t> říše ve 3. století do počátku 9. století</a:t>
            </a:r>
          </a:p>
          <a:p>
            <a:r>
              <a:rPr lang="cs-CZ" dirty="0"/>
              <a:t>Toto místo </a:t>
            </a:r>
            <a:r>
              <a:rPr lang="cs-CZ" dirty="0" err="1"/>
              <a:t>Süan-cang</a:t>
            </a:r>
            <a:r>
              <a:rPr lang="cs-CZ" dirty="0"/>
              <a:t> navštívil</a:t>
            </a:r>
          </a:p>
        </p:txBody>
      </p:sp>
    </p:spTree>
    <p:extLst>
      <p:ext uri="{BB962C8B-B14F-4D97-AF65-F5344CB8AC3E}">
        <p14:creationId xmlns:p14="http://schemas.microsoft.com/office/powerpoint/2010/main" val="21573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BC9E77-41DF-E920-8E82-FDE41782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Khingala</a:t>
            </a:r>
            <a:endParaRPr lang="cs-CZ" dirty="0"/>
          </a:p>
        </p:txBody>
      </p:sp>
      <p:pic>
        <p:nvPicPr>
          <p:cNvPr id="6" name="Zástupný obsah 5" descr="Obsah obrázku text, podložka&#10;&#10;Popis byl vytvořen automaticky">
            <a:extLst>
              <a:ext uri="{FF2B5EF4-FFF2-40B4-BE49-F238E27FC236}">
                <a16:creationId xmlns:a16="http://schemas.microsoft.com/office/drawing/2014/main" id="{310DDD33-1547-F4DE-D0C4-F4B51123B3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40149" y="3789040"/>
            <a:ext cx="4708525" cy="25703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B7404C3-230F-3EF4-4778-2A0F307B6D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5780" y="2223002"/>
            <a:ext cx="11234160" cy="1228734"/>
          </a:xfrm>
        </p:spPr>
      </p:pic>
    </p:spTree>
    <p:extLst>
      <p:ext uri="{BB962C8B-B14F-4D97-AF65-F5344CB8AC3E}">
        <p14:creationId xmlns:p14="http://schemas.microsoft.com/office/powerpoint/2010/main" val="20055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686F8F-3D07-4711-84FE-21126DA9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Balch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DDA1D3-3951-46F7-B0BB-CA4FBD34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261734" cy="4343400"/>
          </a:xfrm>
        </p:spPr>
        <p:txBody>
          <a:bodyPr>
            <a:normAutofit/>
          </a:bodyPr>
          <a:lstStyle/>
          <a:p>
            <a:r>
              <a:rPr lang="cs-CZ" dirty="0"/>
              <a:t>starobylé město s 2500 let dlouhou historií, které se nacházelo na pláni mezi pohořím Hindúkuš a řekou </a:t>
            </a:r>
            <a:r>
              <a:rPr lang="cs-CZ" dirty="0" err="1"/>
              <a:t>Amu</a:t>
            </a:r>
            <a:r>
              <a:rPr lang="cs-CZ" dirty="0"/>
              <a:t> </a:t>
            </a:r>
            <a:r>
              <a:rPr lang="cs-CZ" dirty="0" err="1"/>
              <a:t>Daryou</a:t>
            </a:r>
            <a:r>
              <a:rPr lang="cs-CZ" dirty="0"/>
              <a:t> (historicky známou jako </a:t>
            </a:r>
            <a:r>
              <a:rPr lang="cs-CZ" dirty="0" err="1"/>
              <a:t>Oxus</a:t>
            </a:r>
            <a:r>
              <a:rPr lang="cs-CZ" dirty="0"/>
              <a:t>) na severu Afghánistánu</a:t>
            </a:r>
          </a:p>
          <a:p>
            <a:r>
              <a:rPr lang="cs-CZ" dirty="0"/>
              <a:t>‘‘matka měst‘‘</a:t>
            </a:r>
          </a:p>
          <a:p>
            <a:r>
              <a:rPr lang="cs-CZ" dirty="0" err="1"/>
              <a:t>Balch</a:t>
            </a:r>
            <a:r>
              <a:rPr lang="cs-CZ" dirty="0"/>
              <a:t> ležel na hlavních trasách Hedvábné stezky</a:t>
            </a:r>
          </a:p>
          <a:p>
            <a:r>
              <a:rPr lang="cs-CZ" dirty="0"/>
              <a:t>Roku1220 mu Čingischán zasadil ránu ze které se už nikdy nevzpamatovalo</a:t>
            </a:r>
          </a:p>
          <a:p>
            <a:r>
              <a:rPr lang="pt-BR" dirty="0"/>
              <a:t>sídlo vlády se posunulo o 20 kilometrů jižně do</a:t>
            </a:r>
            <a:r>
              <a:rPr lang="cs-CZ" dirty="0"/>
              <a:t> </a:t>
            </a:r>
            <a:r>
              <a:rPr lang="pt-BR" dirty="0"/>
              <a:t>Mazár-e Šaríf</a:t>
            </a:r>
            <a:r>
              <a:rPr lang="cs-CZ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6473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30D8F-4E47-4461-B398-99EC3EC1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Prameny 9/10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0F69F6-67D3-436F-9E13-1D969F8E0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0081" y="1838325"/>
            <a:ext cx="4708734" cy="4343400"/>
          </a:xfrm>
        </p:spPr>
        <p:txBody>
          <a:bodyPr/>
          <a:lstStyle/>
          <a:p>
            <a:r>
              <a:rPr lang="cs-CZ" dirty="0"/>
              <a:t>Al-Jakubi</a:t>
            </a:r>
          </a:p>
        </p:txBody>
      </p:sp>
      <p:pic>
        <p:nvPicPr>
          <p:cNvPr id="6" name="Zástupný obsah 5" descr="Obsah obrázku text, nábytek, kobereček&#10;&#10;Popis byl vytvořen automaticky">
            <a:extLst>
              <a:ext uri="{FF2B5EF4-FFF2-40B4-BE49-F238E27FC236}">
                <a16:creationId xmlns:a16="http://schemas.microsoft.com/office/drawing/2014/main" id="{3A9F56FD-BA5F-4A54-B7FC-F5BC8A3D4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17948" y="2399977"/>
            <a:ext cx="2704844" cy="397998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F5B325-51A3-47EE-871E-C15059C5AFB0}"/>
              </a:ext>
            </a:extLst>
          </p:cNvPr>
          <p:cNvSpPr txBox="1"/>
          <p:nvPr/>
        </p:nvSpPr>
        <p:spPr>
          <a:xfrm>
            <a:off x="7363050" y="1820588"/>
            <a:ext cx="263569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cs-CZ" sz="2400" dirty="0"/>
              <a:t>Al-</a:t>
            </a:r>
            <a:r>
              <a:rPr lang="cs-CZ" sz="2400" dirty="0" err="1"/>
              <a:t>Maqdisī</a:t>
            </a:r>
            <a:endParaRPr lang="cs-CZ" sz="2400" dirty="0"/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3EF104DB-97F2-4643-B637-B9BA3673E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010" y="2263203"/>
            <a:ext cx="2989398" cy="42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1F416-96E6-47C6-9ACF-968FB6BA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692696"/>
            <a:ext cx="9753600" cy="4754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tamerlán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467E33D-7132-427C-BEF3-217722F191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980728"/>
            <a:ext cx="3600400" cy="544060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5E57B1-9420-4406-B9C7-8D54B23B1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6220" y="2060848"/>
            <a:ext cx="6743948" cy="4680520"/>
          </a:xfrm>
        </p:spPr>
        <p:txBody>
          <a:bodyPr/>
          <a:lstStyle/>
          <a:p>
            <a:r>
              <a:rPr lang="cs-CZ" dirty="0"/>
              <a:t>14. století vytvořil obrovskou </a:t>
            </a:r>
            <a:r>
              <a:rPr lang="cs-CZ" dirty="0" err="1"/>
              <a:t>Timurovskou</a:t>
            </a:r>
            <a:r>
              <a:rPr lang="cs-CZ" dirty="0"/>
              <a:t> říši rozkládající se především na území dnešního Íránu, Turkmenistánu, Uzbekistánu a Afghánistánu s hlavním městem Samarkand</a:t>
            </a:r>
          </a:p>
          <a:p>
            <a:r>
              <a:rPr lang="cs-CZ" dirty="0"/>
              <a:t>vybral si </a:t>
            </a:r>
            <a:r>
              <a:rPr lang="cs-CZ" dirty="0" err="1"/>
              <a:t>Balch</a:t>
            </a:r>
            <a:r>
              <a:rPr lang="cs-CZ" dirty="0"/>
              <a:t>, aby zde vyhlásil jeho nástup na trůn tzn., že po mongolském zničení se město obnovilo (nové budovy)</a:t>
            </a:r>
          </a:p>
        </p:txBody>
      </p:sp>
    </p:spTree>
    <p:extLst>
      <p:ext uri="{BB962C8B-B14F-4D97-AF65-F5344CB8AC3E}">
        <p14:creationId xmlns:p14="http://schemas.microsoft.com/office/powerpoint/2010/main" val="40946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057A5-8AC4-40EF-880B-76819BE8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Khwaja</a:t>
            </a:r>
            <a:r>
              <a:rPr lang="cs-CZ" dirty="0"/>
              <a:t> </a:t>
            </a:r>
            <a:r>
              <a:rPr lang="cs-CZ" dirty="0" err="1"/>
              <a:t>Abu</a:t>
            </a:r>
            <a:r>
              <a:rPr lang="cs-CZ" dirty="0"/>
              <a:t> </a:t>
            </a:r>
            <a:r>
              <a:rPr lang="cs-CZ" dirty="0" err="1"/>
              <a:t>Nasr</a:t>
            </a:r>
            <a:r>
              <a:rPr lang="cs-CZ" dirty="0"/>
              <a:t> </a:t>
            </a:r>
            <a:r>
              <a:rPr lang="cs-CZ" dirty="0" err="1"/>
              <a:t>Parsa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45C549-F78E-4976-97D8-2EAE0A917D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postavená v roce 1462/63 na počest významného teologa a považovaná za jeden z nejlepších příkladů pozdní </a:t>
            </a:r>
            <a:r>
              <a:rPr lang="cs-CZ" dirty="0" err="1"/>
              <a:t>timurovské</a:t>
            </a:r>
            <a:r>
              <a:rPr lang="cs-CZ" dirty="0"/>
              <a:t> architektury.</a:t>
            </a:r>
          </a:p>
        </p:txBody>
      </p:sp>
      <p:pic>
        <p:nvPicPr>
          <p:cNvPr id="6" name="Zástupný obsah 5" descr="Obsah obrázku text, budova, mešita, věž&#10;&#10;Popis byl vytvořen automaticky">
            <a:extLst>
              <a:ext uri="{FF2B5EF4-FFF2-40B4-BE49-F238E27FC236}">
                <a16:creationId xmlns:a16="http://schemas.microsoft.com/office/drawing/2014/main" id="{70076546-91B6-41C3-9CED-803EF80FBC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258346"/>
            <a:ext cx="4708525" cy="3484308"/>
          </a:xfrm>
        </p:spPr>
      </p:pic>
    </p:spTree>
    <p:extLst>
      <p:ext uri="{BB962C8B-B14F-4D97-AF65-F5344CB8AC3E}">
        <p14:creationId xmlns:p14="http://schemas.microsoft.com/office/powerpoint/2010/main" val="12805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6CDE7-AAEE-46EE-94E2-DF50417D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98" y="19050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Mazár</a:t>
            </a:r>
            <a:r>
              <a:rPr lang="cs-CZ" dirty="0"/>
              <a:t>-e </a:t>
            </a:r>
            <a:r>
              <a:rPr lang="cs-CZ" dirty="0" err="1"/>
              <a:t>Šaríf</a:t>
            </a:r>
            <a:endParaRPr lang="cs-CZ" dirty="0"/>
          </a:p>
        </p:txBody>
      </p:sp>
      <p:pic>
        <p:nvPicPr>
          <p:cNvPr id="6" name="Zástupný obsah 5" descr="Obsah obrázku exteriér, budova, svatyně, mešita&#10;&#10;Popis byl vytvořen automaticky">
            <a:extLst>
              <a:ext uri="{FF2B5EF4-FFF2-40B4-BE49-F238E27FC236}">
                <a16:creationId xmlns:a16="http://schemas.microsoft.com/office/drawing/2014/main" id="{47663087-1D63-4C7D-88CF-2EE6A99C3F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4453" y="1094259"/>
            <a:ext cx="9402545" cy="581248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4232A6-9EC3-4E4B-B683-A272084F38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4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23C4-FAB9-45EB-8BAF-CB8A028D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budova, exteriér, oblouk&#10;&#10;Popis byl vytvořen automaticky">
            <a:extLst>
              <a:ext uri="{FF2B5EF4-FFF2-40B4-BE49-F238E27FC236}">
                <a16:creationId xmlns:a16="http://schemas.microsoft.com/office/drawing/2014/main" id="{B63B974F-284C-4E8C-98F8-B423C34E6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9816" y="162008"/>
            <a:ext cx="10729192" cy="653398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653956-2C3B-46F3-940D-B848F70750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6F41AE-4F56-FF07-2F1F-C408B8A5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Nowruz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98DCB-CF0E-B3B5-1C27-8F3C7AA2D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48" y="1746017"/>
            <a:ext cx="4708734" cy="4343400"/>
          </a:xfrm>
        </p:spPr>
        <p:txBody>
          <a:bodyPr/>
          <a:lstStyle/>
          <a:p>
            <a:r>
              <a:rPr lang="cs-CZ" dirty="0"/>
              <a:t>Jeden z nejstarších svátků </a:t>
            </a:r>
          </a:p>
          <a:p>
            <a:r>
              <a:rPr lang="cs-CZ" dirty="0"/>
              <a:t>Slaví se: Afganistán, Írán, Turecko, Sýrie…</a:t>
            </a:r>
          </a:p>
          <a:p>
            <a:r>
              <a:rPr lang="cs-CZ" dirty="0"/>
              <a:t>Tento rok: 20.3.2024</a:t>
            </a:r>
          </a:p>
          <a:p>
            <a:r>
              <a:rPr lang="cs-CZ" dirty="0"/>
              <a:t>Svátek jara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5191CB82-9FB2-ED68-425B-7620431174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66220" y="1796598"/>
            <a:ext cx="7626909" cy="4292819"/>
          </a:xfrm>
        </p:spPr>
      </p:pic>
    </p:spTree>
    <p:extLst>
      <p:ext uri="{BB962C8B-B14F-4D97-AF65-F5344CB8AC3E}">
        <p14:creationId xmlns:p14="http://schemas.microsoft.com/office/powerpoint/2010/main" val="39697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E4D83-7D77-43C9-909C-E6DD358F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88640"/>
            <a:ext cx="9753600" cy="907504"/>
          </a:xfrm>
        </p:spPr>
        <p:txBody>
          <a:bodyPr/>
          <a:lstStyle/>
          <a:p>
            <a:pPr algn="ctr"/>
            <a:r>
              <a:rPr lang="cs-CZ" dirty="0" err="1"/>
              <a:t>Harappská</a:t>
            </a:r>
            <a:r>
              <a:rPr lang="cs-CZ" dirty="0"/>
              <a:t> kultura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1D2FC-9BAF-476B-9AA9-70AA1FCD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327209"/>
            <a:ext cx="6192688" cy="514904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Starověká kultura nacházející se v povodí řeky Indus, v oblasti dnešního Pákistánu a severní Indie</a:t>
            </a:r>
          </a:p>
          <a:p>
            <a:r>
              <a:rPr lang="cs-CZ" dirty="0"/>
              <a:t> Počátky </a:t>
            </a:r>
            <a:r>
              <a:rPr lang="cs-CZ" dirty="0" err="1"/>
              <a:t>harappské</a:t>
            </a:r>
            <a:r>
              <a:rPr lang="cs-CZ" dirty="0"/>
              <a:t> kultury sahají do 2. poloviny 4. tisíciletí př. n. l.</a:t>
            </a:r>
          </a:p>
          <a:p>
            <a:r>
              <a:rPr lang="cs-CZ" dirty="0"/>
              <a:t>pojmenována podle lokality </a:t>
            </a:r>
            <a:r>
              <a:rPr lang="cs-CZ" dirty="0" err="1"/>
              <a:t>Harappa</a:t>
            </a:r>
            <a:r>
              <a:rPr lang="cs-CZ" dirty="0"/>
              <a:t>, která byla jedním z hlavních archeologických nalezišť</a:t>
            </a:r>
          </a:p>
          <a:p>
            <a:r>
              <a:rPr lang="cs-CZ" dirty="0" err="1"/>
              <a:t>Haraposká</a:t>
            </a:r>
            <a:r>
              <a:rPr lang="cs-CZ" dirty="0"/>
              <a:t> kultura byla známá svými rozsáhlými městskými sídly, pokročilou urbanizací a technologiemi. Její obyvatelé stavěli impozantní cihlové domy a paláce, měli rozvinutý zemědělský systém, využívali kanalizační systémy a měli složitou společenskou organizaci.</a:t>
            </a:r>
          </a:p>
          <a:p>
            <a:r>
              <a:rPr lang="cs-CZ" dirty="0"/>
              <a:t>Pravděpodobně jednou z prvních velkých civilizací v historii, ale přesný důvod jejího úpadku zůstává neznámý a předpokládaný úpadek této kultury kolem 1300 př.n.l.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59ACC27-FC2E-4252-9F0F-0CD2E9774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84" y="1600200"/>
            <a:ext cx="4649253" cy="51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528A-4DB8-42B6-B034-4F6DFC83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tůl, nastavit, jídelní stůl&#10;&#10;Popis byl vytvořen automaticky">
            <a:extLst>
              <a:ext uri="{FF2B5EF4-FFF2-40B4-BE49-F238E27FC236}">
                <a16:creationId xmlns:a16="http://schemas.microsoft.com/office/drawing/2014/main" id="{2735764E-CD7C-4585-AC47-F55A576A69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1052736"/>
            <a:ext cx="10261524" cy="493034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2B8069-891A-482A-BA0B-B67921A07E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8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395B2-9E28-E0E1-E920-AA72AF66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obloha, příroda, venku&#10;&#10;Popis byl vytvořen automaticky">
            <a:extLst>
              <a:ext uri="{FF2B5EF4-FFF2-40B4-BE49-F238E27FC236}">
                <a16:creationId xmlns:a16="http://schemas.microsoft.com/office/drawing/2014/main" id="{E14B1AB1-7CA2-C3BB-DF3E-C6DC386EF8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414" y="1268760"/>
            <a:ext cx="11929995" cy="48057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7959FB-AA7C-30F6-E4B5-CFE87EA78E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32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82F22-9206-B28D-D3EC-8C65D83D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79" y="23019"/>
            <a:ext cx="9753600" cy="1325562"/>
          </a:xfrm>
        </p:spPr>
        <p:txBody>
          <a:bodyPr/>
          <a:lstStyle/>
          <a:p>
            <a:pPr algn="ctr"/>
            <a:r>
              <a:rPr lang="cs-CZ" dirty="0" err="1"/>
              <a:t>sumalak</a:t>
            </a:r>
            <a:endParaRPr lang="cs-CZ" dirty="0"/>
          </a:p>
        </p:txBody>
      </p:sp>
      <p:pic>
        <p:nvPicPr>
          <p:cNvPr id="6" name="Zástupný obsah 5" descr="Obsah obrázku interiér, talíř, mísa, hrnec/konvice&#10;&#10;Popis byl vytvořen automaticky">
            <a:extLst>
              <a:ext uri="{FF2B5EF4-FFF2-40B4-BE49-F238E27FC236}">
                <a16:creationId xmlns:a16="http://schemas.microsoft.com/office/drawing/2014/main" id="{78A7E261-9F47-0DAC-2824-D50A4193E4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0036" y="1700808"/>
            <a:ext cx="7597228" cy="50648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366849-9D27-4740-D42B-C439E77274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69323-F388-3801-B19B-AC0CA00F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ůl, interiér, podlaha, talíř&#10;&#10;Popis byl vytvořen automaticky">
            <a:extLst>
              <a:ext uri="{FF2B5EF4-FFF2-40B4-BE49-F238E27FC236}">
                <a16:creationId xmlns:a16="http://schemas.microsoft.com/office/drawing/2014/main" id="{91FB67BC-84DA-F467-9477-B8FF3924E6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7781" y="168625"/>
            <a:ext cx="9109396" cy="60200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7C58F5-D448-786F-1161-843F2D6CFB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7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1F5BD3-45AE-8D65-1937-7A9D6E89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D4517F-FC2C-C5A3-467E-BE8C6BB167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talíř, několik&#10;&#10;Popis byl vytvořen automaticky">
            <a:extLst>
              <a:ext uri="{FF2B5EF4-FFF2-40B4-BE49-F238E27FC236}">
                <a16:creationId xmlns:a16="http://schemas.microsoft.com/office/drawing/2014/main" id="{C134231F-EEF9-74ED-D1BA-B1FD49F7FE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7666" y="685800"/>
            <a:ext cx="9973492" cy="5543847"/>
          </a:xfrm>
        </p:spPr>
      </p:pic>
    </p:spTree>
    <p:extLst>
      <p:ext uri="{BB962C8B-B14F-4D97-AF65-F5344CB8AC3E}">
        <p14:creationId xmlns:p14="http://schemas.microsoft.com/office/powerpoint/2010/main" val="12136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A5BA3-CA8A-4E30-9A09-8E505F15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Samarkand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4B7A826-874C-4E73-9DEC-FADA97281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843286"/>
            <a:ext cx="5993556" cy="48078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D0D882-6ADE-48A4-B4B9-DF76FAA7A4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73DF3-A105-446D-9CBC-DDBA00C4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296628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sogdové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58B716-4665-410C-8E63-B00A10EA64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124744"/>
            <a:ext cx="6129065" cy="6264696"/>
          </a:xfrm>
        </p:spPr>
        <p:txBody>
          <a:bodyPr>
            <a:normAutofit/>
          </a:bodyPr>
          <a:lstStyle/>
          <a:p>
            <a:r>
              <a:rPr lang="cs-CZ" dirty="0"/>
              <a:t>starověká kultura existující zhruba od 6. století př. n. l. do 10.- 11. století.</a:t>
            </a:r>
          </a:p>
          <a:p>
            <a:r>
              <a:rPr lang="cs-CZ" dirty="0" err="1"/>
              <a:t>Sogdijské</a:t>
            </a:r>
            <a:r>
              <a:rPr lang="cs-CZ" dirty="0"/>
              <a:t> kolonie byly založeny po celé délce obchodních cest </a:t>
            </a:r>
          </a:p>
          <a:p>
            <a:r>
              <a:rPr lang="cs-CZ" dirty="0"/>
              <a:t> </a:t>
            </a:r>
            <a:r>
              <a:rPr lang="cs-CZ" dirty="0" err="1"/>
              <a:t>Sogdijské</a:t>
            </a:r>
            <a:r>
              <a:rPr lang="cs-CZ" dirty="0"/>
              <a:t> dopisy byly objeveny v letech 313-314 n. </a:t>
            </a:r>
            <a:r>
              <a:rPr lang="cs-CZ" dirty="0" err="1"/>
              <a:t>l.,poskytují</a:t>
            </a:r>
            <a:r>
              <a:rPr lang="cs-CZ" dirty="0"/>
              <a:t> důkazy o síti obchodníků ze Samarkandu, kteří se dostali až do Číny</a:t>
            </a:r>
          </a:p>
          <a:p>
            <a:r>
              <a:rPr lang="cs-CZ" dirty="0"/>
              <a:t>Obchodovali s drahými kovy, kořením a látkami</a:t>
            </a:r>
          </a:p>
          <a:p>
            <a:r>
              <a:rPr lang="cs-CZ" dirty="0" err="1"/>
              <a:t>Sogdijské</a:t>
            </a:r>
            <a:r>
              <a:rPr lang="cs-CZ" dirty="0"/>
              <a:t> nápisy severním Pákistánu svědčí o jejich aktivitě na trasách i na jih do Indie</a:t>
            </a:r>
          </a:p>
        </p:txBody>
      </p:sp>
      <p:pic>
        <p:nvPicPr>
          <p:cNvPr id="6" name="Zástupný obsah 5" descr="Obsah obrázku sklenice, panenka, keramické nádobí&#10;&#10;Popis byl vytvořen automaticky">
            <a:extLst>
              <a:ext uri="{FF2B5EF4-FFF2-40B4-BE49-F238E27FC236}">
                <a16:creationId xmlns:a16="http://schemas.microsoft.com/office/drawing/2014/main" id="{9861FF4E-C40F-4284-B2CC-923F0CF559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2524" y="188640"/>
            <a:ext cx="4163747" cy="2947371"/>
          </a:xfrm>
        </p:spPr>
      </p:pic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id="{142DABD8-7CB6-4F9A-B002-95FBA6B4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3284984"/>
            <a:ext cx="5188178" cy="32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23B83-362E-400C-8709-F1E93CF4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94" y="116632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Shah</a:t>
            </a:r>
            <a:r>
              <a:rPr lang="cs-CZ" dirty="0"/>
              <a:t>-i-</a:t>
            </a:r>
            <a:r>
              <a:rPr lang="cs-CZ" dirty="0" err="1"/>
              <a:t>Zinda</a:t>
            </a:r>
            <a:endParaRPr lang="cs-CZ" dirty="0"/>
          </a:p>
        </p:txBody>
      </p:sp>
      <p:pic>
        <p:nvPicPr>
          <p:cNvPr id="6" name="Zástupný obsah 5" descr="Obsah obrázku obloha, exteriér, země, kámen&#10;&#10;Popis byl vytvořen automaticky">
            <a:extLst>
              <a:ext uri="{FF2B5EF4-FFF2-40B4-BE49-F238E27FC236}">
                <a16:creationId xmlns:a16="http://schemas.microsoft.com/office/drawing/2014/main" id="{3FC622A3-3649-42AA-8E7E-2BC0A6B22B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1124744"/>
            <a:ext cx="8713711" cy="581197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735FCF-D391-4D0B-802C-F733CDA6DB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C13AA-79E9-469D-BE54-CB69E246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0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Mešita </a:t>
            </a:r>
            <a:r>
              <a:rPr lang="cs-CZ" dirty="0" err="1"/>
              <a:t>Bibi-Khanym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2C5A5C67-827C-40A9-956E-2E5D40E544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7798" y="841970"/>
            <a:ext cx="9943344" cy="585602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BE8729-20AE-4858-861E-E22EEA2965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2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CF267-ABB2-421D-A031-8973675C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vatyně, kostel, oblouk&#10;&#10;Popis byl vytvořen automaticky">
            <a:extLst>
              <a:ext uri="{FF2B5EF4-FFF2-40B4-BE49-F238E27FC236}">
                <a16:creationId xmlns:a16="http://schemas.microsoft.com/office/drawing/2014/main" id="{8F6FCD71-DCCA-4D7B-9075-A9FF3F44EA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0431" y="702940"/>
            <a:ext cx="9037388" cy="60369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A3A293-A6A4-4DDD-9415-FF396897EF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1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91D51-541F-4902-80C0-6EEEB084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42293"/>
            <a:ext cx="9753600" cy="1051520"/>
          </a:xfrm>
        </p:spPr>
        <p:txBody>
          <a:bodyPr/>
          <a:lstStyle/>
          <a:p>
            <a:pPr algn="ctr"/>
            <a:r>
              <a:rPr lang="cs-CZ" dirty="0"/>
              <a:t>Médská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8D80D-15A7-47DD-90C2-93256C9DF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628800"/>
            <a:ext cx="9753600" cy="4343400"/>
          </a:xfrm>
        </p:spPr>
        <p:txBody>
          <a:bodyPr/>
          <a:lstStyle/>
          <a:p>
            <a:r>
              <a:rPr lang="cs-CZ" dirty="0"/>
              <a:t>Po </a:t>
            </a:r>
            <a:r>
              <a:rPr lang="cs-CZ" dirty="0" err="1"/>
              <a:t>Harappske</a:t>
            </a:r>
            <a:r>
              <a:rPr lang="cs-CZ" dirty="0"/>
              <a:t> kultuře, která se táhla až do severovýchodního Afghánistánu, byla oblast obývána íránskými kmeny a kontrolována Médy až do roku 500 př. n. l.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86F4A202-7C90-46B0-8987-F2BB78A3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3172664"/>
            <a:ext cx="5969644" cy="34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19126-8DFA-4E44-A514-94DC2615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Hvězdárna v </a:t>
            </a:r>
            <a:r>
              <a:rPr lang="cs-CZ" dirty="0" err="1"/>
              <a:t>samarkandu</a:t>
            </a:r>
            <a:endParaRPr lang="cs-CZ" dirty="0"/>
          </a:p>
        </p:txBody>
      </p:sp>
      <p:pic>
        <p:nvPicPr>
          <p:cNvPr id="6" name="Zástupný obsah 5" descr="Obsah obrázku exteriér, obloha&#10;&#10;Popis byl vytvořen automaticky">
            <a:extLst>
              <a:ext uri="{FF2B5EF4-FFF2-40B4-BE49-F238E27FC236}">
                <a16:creationId xmlns:a16="http://schemas.microsoft.com/office/drawing/2014/main" id="{14D12D15-0DF9-4041-9113-AE0683663F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764" y="1600200"/>
            <a:ext cx="6814492" cy="5131767"/>
          </a:xfrm>
        </p:spPr>
      </p:pic>
      <p:pic>
        <p:nvPicPr>
          <p:cNvPr id="8" name="Zástupný obsah 7" descr="Obsah obrázku strop, kámen&#10;&#10;Popis byl vytvořen automaticky">
            <a:extLst>
              <a:ext uri="{FF2B5EF4-FFF2-40B4-BE49-F238E27FC236}">
                <a16:creationId xmlns:a16="http://schemas.microsoft.com/office/drawing/2014/main" id="{F4FC1012-0298-4E2D-9525-4158144A2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62564" y="1916832"/>
            <a:ext cx="2895600" cy="4343400"/>
          </a:xfrm>
        </p:spPr>
      </p:pic>
    </p:spTree>
    <p:extLst>
      <p:ext uri="{BB962C8B-B14F-4D97-AF65-F5344CB8AC3E}">
        <p14:creationId xmlns:p14="http://schemas.microsoft.com/office/powerpoint/2010/main" val="21219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C9D9A-DB7D-4A66-B202-77B990DE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paňdžáb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64BFC12-7E57-2C3E-3B22-1B82128DCB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8996" y="1828800"/>
            <a:ext cx="3797508" cy="4343400"/>
          </a:xfrm>
        </p:spPr>
      </p:pic>
      <p:pic>
        <p:nvPicPr>
          <p:cNvPr id="8" name="Zástupný obsah 7" descr="Obsah obrázku venku, voda, den&#10;&#10;Popis byl vytvořen automaticky">
            <a:extLst>
              <a:ext uri="{FF2B5EF4-FFF2-40B4-BE49-F238E27FC236}">
                <a16:creationId xmlns:a16="http://schemas.microsoft.com/office/drawing/2014/main" id="{E80DD787-4652-3A9F-B127-AE911B1477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529086"/>
            <a:ext cx="4708525" cy="2942828"/>
          </a:xfrm>
        </p:spPr>
      </p:pic>
    </p:spTree>
    <p:extLst>
      <p:ext uri="{BB962C8B-B14F-4D97-AF65-F5344CB8AC3E}">
        <p14:creationId xmlns:p14="http://schemas.microsoft.com/office/powerpoint/2010/main" val="23648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982FF-D0F9-499E-9939-9FEC990B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Mughalská</a:t>
            </a:r>
            <a:r>
              <a:rPr lang="cs-CZ" dirty="0"/>
              <a:t>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D52FC79-7516-42A6-9FF4-765DF70E2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2582083"/>
            <a:ext cx="6120035" cy="35665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7CA87F-A706-4365-9B71-4D9CED5E00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00F29-B20C-5D9B-CD15-9DD856B3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Sikhská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86B865-121B-517E-A51E-41BD34E440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Randžít</a:t>
            </a:r>
            <a:r>
              <a:rPr lang="cs-CZ" dirty="0"/>
              <a:t> </a:t>
            </a:r>
            <a:r>
              <a:rPr lang="cs-CZ" dirty="0" err="1"/>
              <a:t>Singh</a:t>
            </a:r>
            <a:r>
              <a:rPr lang="cs-CZ" dirty="0"/>
              <a:t> zvaný Lev z Paňdžábu byl sikhský válečník, zakladatel a první vládce </a:t>
            </a:r>
            <a:r>
              <a:rPr lang="cs-CZ"/>
              <a:t>Sikhské říše</a:t>
            </a:r>
            <a:endParaRPr lang="cs-CZ" dirty="0"/>
          </a:p>
        </p:txBody>
      </p:sp>
      <p:pic>
        <p:nvPicPr>
          <p:cNvPr id="6" name="Zástupný obsah 5" descr="Obsah obrázku osoba&#10;&#10;Popis byl vytvořen automaticky">
            <a:extLst>
              <a:ext uri="{FF2B5EF4-FFF2-40B4-BE49-F238E27FC236}">
                <a16:creationId xmlns:a16="http://schemas.microsoft.com/office/drawing/2014/main" id="{91406316-CA73-006D-1EA1-F29431D818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4982" y="1828800"/>
            <a:ext cx="3263937" cy="4343400"/>
          </a:xfrm>
        </p:spPr>
      </p:pic>
    </p:spTree>
    <p:extLst>
      <p:ext uri="{BB962C8B-B14F-4D97-AF65-F5344CB8AC3E}">
        <p14:creationId xmlns:p14="http://schemas.microsoft.com/office/powerpoint/2010/main" val="25547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61D31-7E7C-2823-DC12-82688B32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řetězy&#10;&#10;Popis byl vytvořen automaticky">
            <a:extLst>
              <a:ext uri="{FF2B5EF4-FFF2-40B4-BE49-F238E27FC236}">
                <a16:creationId xmlns:a16="http://schemas.microsoft.com/office/drawing/2014/main" id="{DA6247FD-0456-2AF0-BBDB-B07DCC7D66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5543" y="685800"/>
            <a:ext cx="5758482" cy="575848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5656E7-BD8B-1278-8EA3-6227CFCAC6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3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DD0B6-A817-5AC0-533F-3131360C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994" y="260648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Médská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C3384-857D-2B2A-75CF-0DA04CFBE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1268760"/>
            <a:ext cx="9753600" cy="53547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Médská říše byla starověká civilizace a impérium, které existovalo v oblasti Mezopotámie od 7. do 6. století před naším letopočtem</a:t>
            </a:r>
          </a:p>
          <a:p>
            <a:r>
              <a:rPr lang="cs-CZ" dirty="0"/>
              <a:t>Médové vybudovali rozsáhlý systém silnic, který umožnil rychlou komunikaci a obchod mezi různými částmi jejich říše. Mezi jejich kulturní přínosy patří také médský zákoník, který stanovil právní normy pro říši</a:t>
            </a:r>
          </a:p>
          <a:p>
            <a:r>
              <a:rPr lang="cs-CZ" dirty="0"/>
              <a:t>Nejslavnějším králem Médů byl </a:t>
            </a:r>
            <a:r>
              <a:rPr lang="cs-CZ" dirty="0" err="1"/>
              <a:t>Kýros</a:t>
            </a:r>
            <a:r>
              <a:rPr lang="cs-CZ" dirty="0"/>
              <a:t> II. Veliký, který v roce 539 před naším letopočtem dobyl Babylón a otevřel cestu perské říši, která pak Médii nahradila jako hlavní mocnost v regionu</a:t>
            </a:r>
          </a:p>
          <a:p>
            <a:r>
              <a:rPr lang="cs-CZ" dirty="0"/>
              <a:t>Médská říše měla vliv na mnoho aspektů starověkého světa a její dědictví přetrvává dodnes v podobě jejího vlivu na následující perskou říši a na celkový politický a kulturní vývoj Blízkého východu</a:t>
            </a:r>
          </a:p>
        </p:txBody>
      </p:sp>
    </p:spTree>
    <p:extLst>
      <p:ext uri="{BB962C8B-B14F-4D97-AF65-F5344CB8AC3E}">
        <p14:creationId xmlns:p14="http://schemas.microsoft.com/office/powerpoint/2010/main" val="42088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0CF87-4D73-47F1-B547-DC301FB9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316607"/>
            <a:ext cx="9753600" cy="738386"/>
          </a:xfrm>
        </p:spPr>
        <p:txBody>
          <a:bodyPr/>
          <a:lstStyle/>
          <a:p>
            <a:pPr algn="ctr"/>
            <a:r>
              <a:rPr lang="cs-CZ"/>
              <a:t>Achaimenovská říše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4CA923-0EFE-42DB-8567-49686060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828800"/>
            <a:ext cx="10945216" cy="4343400"/>
          </a:xfrm>
        </p:spPr>
        <p:txBody>
          <a:bodyPr/>
          <a:lstStyle/>
          <a:p>
            <a:r>
              <a:rPr lang="cs-CZ" dirty="0" err="1"/>
              <a:t>Baktrie</a:t>
            </a:r>
            <a:r>
              <a:rPr lang="cs-CZ" dirty="0"/>
              <a:t> byla součástí </a:t>
            </a:r>
            <a:r>
              <a:rPr lang="cs-CZ" dirty="0" err="1"/>
              <a:t>Achaimenovská</a:t>
            </a:r>
            <a:r>
              <a:rPr lang="cs-CZ" dirty="0"/>
              <a:t> říše</a:t>
            </a:r>
          </a:p>
          <a:p>
            <a:r>
              <a:rPr lang="cs-CZ" dirty="0"/>
              <a:t>Poprvé je zmíněn v </a:t>
            </a:r>
            <a:r>
              <a:rPr lang="cs-CZ" dirty="0" err="1"/>
              <a:t>Behistunském</a:t>
            </a:r>
            <a:r>
              <a:rPr lang="cs-CZ" dirty="0"/>
              <a:t> nápisu, napsaném v c.520 př. n. 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64E1BF-E6F7-41A8-824D-044B27C6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3140968"/>
            <a:ext cx="5431233" cy="35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59059-EC5E-4801-A4E8-48D433A5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Alexandr veliký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6F2EB-F551-4C6A-92A7-73D240CA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2924944"/>
            <a:ext cx="6840760" cy="4343400"/>
          </a:xfrm>
        </p:spPr>
        <p:txBody>
          <a:bodyPr/>
          <a:lstStyle/>
          <a:p>
            <a:r>
              <a:rPr lang="cs-CZ" dirty="0"/>
              <a:t>V roce 329 </a:t>
            </a:r>
            <a:r>
              <a:rPr lang="cs-CZ" dirty="0" err="1"/>
              <a:t>přnl</a:t>
            </a:r>
            <a:r>
              <a:rPr lang="cs-CZ" dirty="0"/>
              <a:t> dorazil do </a:t>
            </a:r>
            <a:r>
              <a:rPr lang="cs-CZ" dirty="0" err="1"/>
              <a:t>Baktrie</a:t>
            </a:r>
            <a:r>
              <a:rPr lang="cs-CZ" dirty="0"/>
              <a:t> makedonský dobyvatel Alexandr Veliký po hrdinském přechodu Hindúkuše.</a:t>
            </a:r>
          </a:p>
          <a:p>
            <a:r>
              <a:rPr lang="cs-CZ" dirty="0"/>
              <a:t>Alexander se tady rozhodl vybudovat nové město, nazvané Alexandria </a:t>
            </a:r>
            <a:r>
              <a:rPr lang="cs-CZ" dirty="0" err="1"/>
              <a:t>Eschatê</a:t>
            </a:r>
            <a:r>
              <a:rPr lang="cs-CZ" dirty="0"/>
              <a:t>, „nejvzdálenější Alexandrie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3D3C5DCD-1158-4D00-95C5-C8DFB817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28" y="2492896"/>
            <a:ext cx="2736304" cy="343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1DC73-D41D-4F78-9485-7F47195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</a:t>
            </a:r>
            <a:r>
              <a:rPr lang="cs-CZ" dirty="0" err="1"/>
              <a:t>alexandra</a:t>
            </a:r>
            <a:r>
              <a:rPr lang="cs-CZ" dirty="0"/>
              <a:t> nástup </a:t>
            </a:r>
            <a:r>
              <a:rPr lang="cs-CZ" dirty="0" err="1"/>
              <a:t>seleuka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640399-611D-45E3-AD33-CA3E8584C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844824"/>
            <a:ext cx="11069490" cy="4343400"/>
          </a:xfrm>
        </p:spPr>
        <p:txBody>
          <a:bodyPr>
            <a:normAutofit/>
          </a:bodyPr>
          <a:lstStyle/>
          <a:p>
            <a:r>
              <a:rPr lang="cs-CZ" dirty="0"/>
              <a:t>Když byl Alexandr téměř smrtelně raněn během obléhání města indických </a:t>
            </a:r>
            <a:r>
              <a:rPr lang="cs-CZ" dirty="0" err="1"/>
              <a:t>Mallianů</a:t>
            </a:r>
            <a:r>
              <a:rPr lang="cs-CZ" dirty="0"/>
              <a:t> (začátkem roku 325), řečtí osadníci v </a:t>
            </a:r>
            <a:r>
              <a:rPr lang="cs-CZ" dirty="0" err="1"/>
              <a:t>Sogdii</a:t>
            </a:r>
            <a:r>
              <a:rPr lang="cs-CZ" dirty="0"/>
              <a:t> a </a:t>
            </a:r>
            <a:r>
              <a:rPr lang="cs-CZ" dirty="0" err="1"/>
              <a:t>Baktrii</a:t>
            </a:r>
            <a:r>
              <a:rPr lang="cs-CZ" dirty="0"/>
              <a:t> se vzbouřili a rozhodli se vyrazit domů. Podporovalo je domorodé obyvatelstvo, které se chtělo zbavit </a:t>
            </a:r>
          </a:p>
          <a:p>
            <a:r>
              <a:rPr lang="cs-CZ" dirty="0"/>
              <a:t>Nastoupil </a:t>
            </a:r>
            <a:r>
              <a:rPr lang="cs-CZ" dirty="0" err="1"/>
              <a:t>Seleukos</a:t>
            </a:r>
            <a:r>
              <a:rPr lang="cs-CZ" dirty="0"/>
              <a:t> </a:t>
            </a:r>
            <a:r>
              <a:rPr lang="cs-CZ" dirty="0" err="1"/>
              <a:t>Nikátor</a:t>
            </a:r>
            <a:endParaRPr lang="cs-CZ" dirty="0"/>
          </a:p>
          <a:p>
            <a:r>
              <a:rPr lang="cs-CZ" dirty="0"/>
              <a:t>Velká část Afghánistánu se stala součástí </a:t>
            </a:r>
            <a:r>
              <a:rPr lang="cs-CZ" dirty="0" err="1"/>
              <a:t>Seleukovské</a:t>
            </a:r>
            <a:r>
              <a:rPr lang="cs-CZ" dirty="0"/>
              <a:t> říše následované řecko-</a:t>
            </a:r>
            <a:r>
              <a:rPr lang="cs-CZ" dirty="0" err="1"/>
              <a:t>baktrijské</a:t>
            </a:r>
            <a:r>
              <a:rPr lang="cs-CZ" dirty="0"/>
              <a:t> království protože Řekové a Makedonci žijící v </a:t>
            </a:r>
            <a:r>
              <a:rPr lang="cs-CZ" dirty="0" err="1"/>
              <a:t>Baktrii</a:t>
            </a:r>
            <a:r>
              <a:rPr lang="cs-CZ" dirty="0"/>
              <a:t> byli odříznuti od západu. </a:t>
            </a:r>
          </a:p>
          <a:p>
            <a:r>
              <a:rPr lang="cs-CZ" dirty="0"/>
              <a:t>Stali se nezávislým královstvím, vedeným </a:t>
            </a:r>
            <a:r>
              <a:rPr lang="cs-CZ" dirty="0" err="1"/>
              <a:t>Diodotem</a:t>
            </a:r>
            <a:r>
              <a:rPr lang="cs-CZ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356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5879</TotalTime>
  <Words>1350</Words>
  <Application>Microsoft Office PowerPoint</Application>
  <PresentationFormat>Vlastní</PresentationFormat>
  <Paragraphs>134</Paragraphs>
  <Slides>54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Century Gothic</vt:lpstr>
      <vt:lpstr>Wingdings</vt:lpstr>
      <vt:lpstr>Prezentace zemí světa</vt:lpstr>
      <vt:lpstr>Baktrijské mocnosti</vt:lpstr>
      <vt:lpstr>7. Baktrijské mocnosti:</vt:lpstr>
      <vt:lpstr>Hindúkuš</vt:lpstr>
      <vt:lpstr>Harappská kultura</vt:lpstr>
      <vt:lpstr>Médská říše</vt:lpstr>
      <vt:lpstr>Médská říše</vt:lpstr>
      <vt:lpstr>Achaimenovská říše</vt:lpstr>
      <vt:lpstr>Alexandr veliký</vt:lpstr>
      <vt:lpstr>Konec alexandra nástup seleuka</vt:lpstr>
      <vt:lpstr>Řecko-baktrijské království</vt:lpstr>
      <vt:lpstr>Prezentace aplikace PowerPoint</vt:lpstr>
      <vt:lpstr>Prezentace aplikace PowerPoint</vt:lpstr>
      <vt:lpstr>Bohyně anahita</vt:lpstr>
      <vt:lpstr>Balkh</vt:lpstr>
      <vt:lpstr>Kušánská říše</vt:lpstr>
      <vt:lpstr>Prezentace aplikace PowerPoint</vt:lpstr>
      <vt:lpstr>Kušánská říše</vt:lpstr>
      <vt:lpstr>Dalverzin Tepe</vt:lpstr>
      <vt:lpstr>Prezentace aplikace PowerPoint</vt:lpstr>
      <vt:lpstr>Surkh Kotal</vt:lpstr>
      <vt:lpstr>Mithra</vt:lpstr>
      <vt:lpstr>Zoroastrismus</vt:lpstr>
      <vt:lpstr>Ahura mazda</vt:lpstr>
      <vt:lpstr>Buddhové z Bámijánu</vt:lpstr>
      <vt:lpstr>Prezentace aplikace PowerPoint</vt:lpstr>
      <vt:lpstr>Lokottaravāda</vt:lpstr>
      <vt:lpstr>Shiva a nandi</vt:lpstr>
      <vt:lpstr>Prezentace aplikace PowerPoint</vt:lpstr>
      <vt:lpstr>Heftalité</vt:lpstr>
      <vt:lpstr>Prezentace aplikace PowerPoint</vt:lpstr>
      <vt:lpstr>Dynastie shahi</vt:lpstr>
      <vt:lpstr>Khingala</vt:lpstr>
      <vt:lpstr>Balch</vt:lpstr>
      <vt:lpstr>Prameny 9/10 století</vt:lpstr>
      <vt:lpstr>tamerlán</vt:lpstr>
      <vt:lpstr>Khwaja Abu Nasr Parsa</vt:lpstr>
      <vt:lpstr>Mazár-e Šaríf</vt:lpstr>
      <vt:lpstr>Prezentace aplikace PowerPoint</vt:lpstr>
      <vt:lpstr>Nowruz</vt:lpstr>
      <vt:lpstr>Prezentace aplikace PowerPoint</vt:lpstr>
      <vt:lpstr>Prezentace aplikace PowerPoint</vt:lpstr>
      <vt:lpstr>sumalak</vt:lpstr>
      <vt:lpstr>Prezentace aplikace PowerPoint</vt:lpstr>
      <vt:lpstr>Prezentace aplikace PowerPoint</vt:lpstr>
      <vt:lpstr>Samarkand</vt:lpstr>
      <vt:lpstr>sogdové</vt:lpstr>
      <vt:lpstr>Shah-i-Zinda</vt:lpstr>
      <vt:lpstr>Mešita Bibi-Khanym </vt:lpstr>
      <vt:lpstr>Prezentace aplikace PowerPoint</vt:lpstr>
      <vt:lpstr>Hvězdárna v samarkandu</vt:lpstr>
      <vt:lpstr>paňdžáb</vt:lpstr>
      <vt:lpstr>Mughalská říše</vt:lpstr>
      <vt:lpstr>Sikhská říše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Baktrijské mocnosti</dc:title>
  <dc:creator>Aleš Gottvald</dc:creator>
  <cp:lastModifiedBy>Natálie Gottvaldová</cp:lastModifiedBy>
  <cp:revision>152</cp:revision>
  <dcterms:created xsi:type="dcterms:W3CDTF">2021-04-08T11:57:50Z</dcterms:created>
  <dcterms:modified xsi:type="dcterms:W3CDTF">2024-05-06T11:53:29Z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