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7"/>
  </p:notesMasterIdLst>
  <p:handoutMasterIdLst>
    <p:handoutMasterId r:id="rId48"/>
  </p:handoutMasterIdLst>
  <p:sldIdLst>
    <p:sldId id="269" r:id="rId2"/>
    <p:sldId id="328" r:id="rId3"/>
    <p:sldId id="278" r:id="rId4"/>
    <p:sldId id="419" r:id="rId5"/>
    <p:sldId id="279" r:id="rId6"/>
    <p:sldId id="385" r:id="rId7"/>
    <p:sldId id="386" r:id="rId8"/>
    <p:sldId id="420" r:id="rId9"/>
    <p:sldId id="392" r:id="rId10"/>
    <p:sldId id="280" r:id="rId11"/>
    <p:sldId id="281" r:id="rId12"/>
    <p:sldId id="282" r:id="rId13"/>
    <p:sldId id="291" r:id="rId14"/>
    <p:sldId id="283" r:id="rId15"/>
    <p:sldId id="293" r:id="rId16"/>
    <p:sldId id="292" r:id="rId17"/>
    <p:sldId id="295" r:id="rId18"/>
    <p:sldId id="319" r:id="rId19"/>
    <p:sldId id="284" r:id="rId20"/>
    <p:sldId id="296" r:id="rId21"/>
    <p:sldId id="355" r:id="rId22"/>
    <p:sldId id="320" r:id="rId23"/>
    <p:sldId id="285" r:id="rId24"/>
    <p:sldId id="297" r:id="rId25"/>
    <p:sldId id="298" r:id="rId26"/>
    <p:sldId id="286" r:id="rId27"/>
    <p:sldId id="287" r:id="rId28"/>
    <p:sldId id="288" r:id="rId29"/>
    <p:sldId id="289" r:id="rId30"/>
    <p:sldId id="394" r:id="rId31"/>
    <p:sldId id="358" r:id="rId32"/>
    <p:sldId id="372" r:id="rId33"/>
    <p:sldId id="363" r:id="rId34"/>
    <p:sldId id="366" r:id="rId35"/>
    <p:sldId id="436" r:id="rId36"/>
    <p:sldId id="437" r:id="rId37"/>
    <p:sldId id="299" r:id="rId38"/>
    <p:sldId id="300" r:id="rId39"/>
    <p:sldId id="301" r:id="rId40"/>
    <p:sldId id="321" r:id="rId41"/>
    <p:sldId id="322" r:id="rId42"/>
    <p:sldId id="323" r:id="rId43"/>
    <p:sldId id="302" r:id="rId44"/>
    <p:sldId id="303" r:id="rId45"/>
    <p:sldId id="304" r:id="rId46"/>
  </p:sldIdLst>
  <p:sldSz cx="12188825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55" autoAdjust="0"/>
    <p:restoredTop sz="94660"/>
  </p:normalViewPr>
  <p:slideViewPr>
    <p:cSldViewPr>
      <p:cViewPr varScale="1">
        <p:scale>
          <a:sx n="63" d="100"/>
          <a:sy n="63" d="100"/>
        </p:scale>
        <p:origin x="1060" y="56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71" d="100"/>
          <a:sy n="71" d="100"/>
        </p:scale>
        <p:origin x="4170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49E3038-506C-4D05-8917-71F9AA20C79A}" type="datetime1">
              <a:rPr lang="cs-CZ" smtClean="0"/>
              <a:t>08.04.2024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446DCAE-1661-43FF-8A44-43DAFDC1FD90}" type="slidenum">
              <a:rPr lang="cs-CZ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523DBCD-054D-4376-B3B4-A26D8D616196}" type="datetime1">
              <a:rPr lang="cs-CZ" noProof="0" smtClean="0"/>
              <a:t>08.04.2024</a:t>
            </a:fld>
            <a:endParaRPr lang="cs-CZ" noProof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9C971FF-EF28-4195-A575-329446EFAA55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3093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Isfahánský porcelán ze 16 st, dnes v </a:t>
            </a:r>
            <a:r>
              <a:rPr lang="cs-CZ" dirty="0" err="1"/>
              <a:t>louvre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2206FB-360D-40CD-98DA-75876909E35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17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olný tvar 6"/>
          <p:cNvSpPr>
            <a:spLocks noEditPoints="1"/>
          </p:cNvSpPr>
          <p:nvPr/>
        </p:nvSpPr>
        <p:spPr bwMode="auto">
          <a:xfrm>
            <a:off x="-4763" y="285750"/>
            <a:ext cx="12190413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noProof="0">
              <a:solidFill>
                <a:schemeClr val="lt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 rtlCol="0">
            <a:normAutofit/>
          </a:bodyPr>
          <a:lstStyle>
            <a:lvl1pPr rtl="0">
              <a:defRPr sz="4400"/>
            </a:lvl1pPr>
          </a:lstStyle>
          <a:p>
            <a:pPr rtl="0"/>
            <a:r>
              <a:rPr lang="cs-CZ" noProof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noProof="0"/>
              <a:t>Kliknutím můžete upravit styl předlohy.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EB23DE-8DF0-4814-A8E4-50FD429BBF2B}" type="datetime1">
              <a:rPr lang="cs-CZ" noProof="0" smtClean="0"/>
              <a:t>08.04.2024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22367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AE82A7-692D-4C88-A26F-5BB402E4ADAC}" type="datetime1">
              <a:rPr lang="cs-CZ" noProof="0" smtClean="0"/>
              <a:t>08.04.2024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28745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542EDA-C07F-400F-963E-5F2FE29B7145}" type="datetime1">
              <a:rPr lang="cs-CZ" noProof="0" smtClean="0"/>
              <a:t>08.04.2024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2392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FD0298-7729-417A-B2FF-B1FE2390CDBE}" type="datetime1">
              <a:rPr lang="cs-CZ" noProof="0" smtClean="0"/>
              <a:t>08.04.2024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67015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rtlCol="0" anchor="b">
            <a:normAutofit/>
          </a:bodyPr>
          <a:lstStyle>
            <a:lvl1pPr algn="l" rtl="0">
              <a:defRPr sz="4400" b="0" cap="all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rtlCol="0"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6C4DF4-6E7E-464E-86D1-0C5C915214F5}" type="datetime1">
              <a:rPr lang="cs-CZ" noProof="0" smtClean="0"/>
              <a:t>08.04.2024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0336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A09EA2-64C7-4B1F-879D-B6383802D431}" type="datetime1">
              <a:rPr lang="cs-CZ" noProof="0" smtClean="0"/>
              <a:t>08.04.2024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73045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34FE8CE-7ED2-4E9C-9F56-43C3EBE47983}" type="datetime1">
              <a:rPr lang="cs-CZ" noProof="0" smtClean="0"/>
              <a:t>08.04.2024</a:t>
            </a:fld>
            <a:endParaRPr lang="cs-CZ" noProof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44210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E12F40-D2DB-499A-9933-CEEA7FF98688}" type="datetime1">
              <a:rPr lang="cs-CZ" noProof="0" smtClean="0"/>
              <a:t>08.04.2024</a:t>
            </a:fld>
            <a:endParaRPr lang="cs-CZ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13906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05615B-C49C-42DF-98DC-85109FA4F076}" type="datetime1">
              <a:rPr lang="cs-CZ" noProof="0" smtClean="0"/>
              <a:t>08.04.2024</a:t>
            </a:fld>
            <a:endParaRPr lang="cs-CZ" noProof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5297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cs-CZ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224A16-3793-4422-BDE1-E5A76BD3B0C7}" type="datetime1">
              <a:rPr lang="cs-CZ" noProof="0" smtClean="0"/>
              <a:t>08.04.2024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58198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cs-CZ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218023-C27E-4D91-BAB7-C5139ADAD042}" type="datetime1">
              <a:rPr lang="cs-CZ" noProof="0" smtClean="0"/>
              <a:t>08.04.2024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7029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chemeClr val="bg1"/>
            </a:gs>
            <a:gs pos="40000">
              <a:schemeClr val="bg2"/>
            </a:gs>
            <a:gs pos="10000">
              <a:schemeClr val="bg1">
                <a:lumMod val="95000"/>
              </a:schemeClr>
            </a:gs>
            <a:gs pos="100000">
              <a:schemeClr val="bg2">
                <a:lumMod val="9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 bwMode="ltGray">
          <a:xfrm>
            <a:off x="146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cs-CZ" sz="2400" noProof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Upravte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6C215803-5C68-4C16-9001-11BE2EF7FE3B}" type="datetime1">
              <a:rPr lang="cs-CZ" noProof="0" smtClean="0"/>
              <a:t>08.04.2024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43171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74520" indent="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None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cs-CZ"/>
              <a:t>Geografie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r>
              <a:rPr lang="cs-CZ" dirty="0"/>
              <a:t>Říše podél Hedvábné stezky| Dějiny starověku </a:t>
            </a:r>
          </a:p>
          <a:p>
            <a:pPr rt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70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E6320D-5885-EA96-77AF-0D581BA21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geografie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CED0C9-77A0-4C44-C81B-AD08CA624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Jak ovlivňovala geografie a prostředí vnitřní Asie národy tohoto regionu a tím i historii?</a:t>
            </a:r>
          </a:p>
          <a:p>
            <a:r>
              <a:rPr lang="cs-CZ" dirty="0"/>
              <a:t>Vnitřní Asie:</a:t>
            </a:r>
          </a:p>
          <a:p>
            <a:pPr lvl="1"/>
            <a:r>
              <a:rPr lang="cs-CZ" dirty="0"/>
              <a:t>Centrální Asie - Sin-</a:t>
            </a:r>
            <a:r>
              <a:rPr lang="cs-CZ" dirty="0" err="1"/>
              <a:t>ťiang</a:t>
            </a:r>
            <a:r>
              <a:rPr lang="cs-CZ" dirty="0"/>
              <a:t> (největší provincie Číny) Uzbekistán Kazachstán Kyrgyzstán Tádžikistán Turkmenistán Severní Afghánistán</a:t>
            </a:r>
          </a:p>
          <a:p>
            <a:pPr lvl="1"/>
            <a:r>
              <a:rPr lang="cs-CZ" dirty="0"/>
              <a:t>Sibiř</a:t>
            </a:r>
          </a:p>
          <a:p>
            <a:pPr lvl="1"/>
            <a:r>
              <a:rPr lang="cs-CZ" dirty="0"/>
              <a:t>Mongolsko</a:t>
            </a:r>
          </a:p>
          <a:p>
            <a:pPr lvl="1"/>
            <a:r>
              <a:rPr lang="cs-CZ" dirty="0"/>
              <a:t>Tibet</a:t>
            </a:r>
          </a:p>
          <a:p>
            <a:r>
              <a:rPr lang="cs-CZ" dirty="0"/>
              <a:t>Geografické znaky:</a:t>
            </a:r>
          </a:p>
          <a:p>
            <a:pPr lvl="1"/>
            <a:r>
              <a:rPr lang="cs-CZ" dirty="0"/>
              <a:t>Jeho odlehlost od moře </a:t>
            </a:r>
          </a:p>
          <a:p>
            <a:pPr lvl="1"/>
            <a:r>
              <a:rPr lang="cs-CZ" dirty="0"/>
              <a:t>Je kontinentální</a:t>
            </a:r>
          </a:p>
          <a:p>
            <a:pPr lvl="1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63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F19A4-3EA4-865E-A863-6AEB82AD9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 zóny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24423C-F2F0-55B2-E3C5-E209CFE25D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2920" indent="-457200">
              <a:buFont typeface="+mj-lt"/>
              <a:buAutoNum type="arabicPeriod"/>
            </a:pPr>
            <a:r>
              <a:rPr lang="cs-CZ" dirty="0"/>
              <a:t>lesy </a:t>
            </a:r>
          </a:p>
          <a:p>
            <a:pPr marL="502920" indent="-457200">
              <a:buFont typeface="+mj-lt"/>
              <a:buAutoNum type="arabicPeriod"/>
            </a:pPr>
            <a:r>
              <a:rPr lang="cs-CZ" dirty="0"/>
              <a:t>stepi (travnaté plochy) </a:t>
            </a:r>
          </a:p>
          <a:p>
            <a:pPr marL="502920" indent="-457200">
              <a:buFont typeface="+mj-lt"/>
              <a:buAutoNum type="arabicPeriod"/>
            </a:pPr>
            <a:r>
              <a:rPr lang="cs-CZ" dirty="0"/>
              <a:t>Pouště</a:t>
            </a:r>
          </a:p>
          <a:p>
            <a:pPr marL="502920" indent="-457200">
              <a:buFont typeface="+mj-lt"/>
              <a:buAutoNum type="arabicPeriod"/>
            </a:pPr>
            <a:r>
              <a:rPr lang="cs-CZ" dirty="0"/>
              <a:t>hory </a:t>
            </a:r>
          </a:p>
        </p:txBody>
      </p:sp>
    </p:spTree>
    <p:extLst>
      <p:ext uri="{BB962C8B-B14F-4D97-AF65-F5344CB8AC3E}">
        <p14:creationId xmlns:p14="http://schemas.microsoft.com/office/powerpoint/2010/main" val="144115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C9EEB1-CC70-9557-C80A-CE86B273D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 Lesy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D43676-5AEF-E00F-76B0-1385FADCA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jsou bohatým zdrojem kožešin, dřeva</a:t>
            </a:r>
          </a:p>
          <a:p>
            <a:r>
              <a:rPr lang="cs-CZ" dirty="0"/>
              <a:t> Rozsáhlý pás lesů hraničí se severní částí Eurasie, od Sibiře po Finsko, což je oblast, která je v zimě extrémně studená</a:t>
            </a:r>
          </a:p>
          <a:p>
            <a:r>
              <a:rPr lang="cs-CZ" dirty="0"/>
              <a:t>Stromy v tomto prostředí jsou jehličnaté: jedle, smrk, borovice</a:t>
            </a:r>
          </a:p>
          <a:p>
            <a:r>
              <a:rPr lang="cs-CZ" dirty="0"/>
              <a:t>Lidská populace je velmi malá</a:t>
            </a:r>
          </a:p>
        </p:txBody>
      </p:sp>
    </p:spTree>
    <p:extLst>
      <p:ext uri="{BB962C8B-B14F-4D97-AF65-F5344CB8AC3E}">
        <p14:creationId xmlns:p14="http://schemas.microsoft.com/office/powerpoint/2010/main" val="214019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77B5B3-3789-FD47-B723-4E9998BBF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strom, obloha, exteriér, tráva&#10;&#10;Popis byl vytvořen automaticky">
            <a:extLst>
              <a:ext uri="{FF2B5EF4-FFF2-40B4-BE49-F238E27FC236}">
                <a16:creationId xmlns:a16="http://schemas.microsoft.com/office/drawing/2014/main" id="{6D89E8B4-207E-BF9A-E50B-9644BB0B8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3852" y="389199"/>
            <a:ext cx="10320809" cy="6079602"/>
          </a:xfrm>
        </p:spPr>
      </p:pic>
    </p:spTree>
    <p:extLst>
      <p:ext uri="{BB962C8B-B14F-4D97-AF65-F5344CB8AC3E}">
        <p14:creationId xmlns:p14="http://schemas.microsoft.com/office/powerpoint/2010/main" val="242407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5A11CD-0C40-3784-95FD-D2AA283B3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 stepi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86D671-0CEE-83E9-B0BB-3B66F4B4B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zvlněné travnaté a křovinaté pláně přerušované vysokými pohořími</a:t>
            </a:r>
          </a:p>
          <a:p>
            <a:r>
              <a:rPr lang="cs-CZ" dirty="0"/>
              <a:t>Vnitřní asijské stepi nebo travnaté pláně se rozkládají napříč Kazachstánem, severní provincií Sin-</a:t>
            </a:r>
            <a:r>
              <a:rPr lang="cs-CZ" dirty="0" err="1"/>
              <a:t>ťiang</a:t>
            </a:r>
            <a:r>
              <a:rPr lang="cs-CZ" dirty="0"/>
              <a:t> v Číně a Mongolskem</a:t>
            </a:r>
          </a:p>
          <a:p>
            <a:r>
              <a:rPr lang="cs-CZ" dirty="0"/>
              <a:t>Národy, které založily velké kočovné říše </a:t>
            </a:r>
          </a:p>
          <a:p>
            <a:r>
              <a:rPr lang="cs-CZ" dirty="0"/>
              <a:t>Život ve stepi je zcela závislý na trávě a tráva je zcela závislá na srážkách</a:t>
            </a:r>
          </a:p>
        </p:txBody>
      </p:sp>
    </p:spTree>
    <p:extLst>
      <p:ext uri="{BB962C8B-B14F-4D97-AF65-F5344CB8AC3E}">
        <p14:creationId xmlns:p14="http://schemas.microsoft.com/office/powerpoint/2010/main" val="348630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010EEB-87B1-85E6-AF96-0D0C9BACA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obloha, hora, tráva, exteriér&#10;&#10;Popis byl vytvořen automaticky">
            <a:extLst>
              <a:ext uri="{FF2B5EF4-FFF2-40B4-BE49-F238E27FC236}">
                <a16:creationId xmlns:a16="http://schemas.microsoft.com/office/drawing/2014/main" id="{E840DA29-1D5E-EA69-86C6-1E58078DFC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1884" y="73597"/>
            <a:ext cx="10167360" cy="6784403"/>
          </a:xfrm>
        </p:spPr>
      </p:pic>
    </p:spTree>
    <p:extLst>
      <p:ext uri="{BB962C8B-B14F-4D97-AF65-F5344CB8AC3E}">
        <p14:creationId xmlns:p14="http://schemas.microsoft.com/office/powerpoint/2010/main" val="266971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5F1C49-3099-B6B8-B83B-036739A08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jurty</a:t>
            </a:r>
          </a:p>
        </p:txBody>
      </p:sp>
      <p:pic>
        <p:nvPicPr>
          <p:cNvPr id="5" name="Zástupný obsah 4" descr="Obsah obrázku tráva, exteriér, obloha, hora&#10;&#10;Popis byl vytvořen automaticky">
            <a:extLst>
              <a:ext uri="{FF2B5EF4-FFF2-40B4-BE49-F238E27FC236}">
                <a16:creationId xmlns:a16="http://schemas.microsoft.com/office/drawing/2014/main" id="{C2D5B11D-E53D-61A5-88DF-EDCF2F68B2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900" y="1655079"/>
            <a:ext cx="8493529" cy="4798257"/>
          </a:xfrm>
        </p:spPr>
      </p:pic>
    </p:spTree>
    <p:extLst>
      <p:ext uri="{BB962C8B-B14F-4D97-AF65-F5344CB8AC3E}">
        <p14:creationId xmlns:p14="http://schemas.microsoft.com/office/powerpoint/2010/main" val="138291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000676-66B9-6E37-A7DF-979DBA97E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Pastevec/nomád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F71FBF-1DD8-0E5A-219B-105E162031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termín pro formu mobilního chovu, při němž rodiny migrují se svými zvířaty z jedné sezónní pastviny na druhou v rámci ročního cyklu</a:t>
            </a:r>
          </a:p>
          <a:p>
            <a:r>
              <a:rPr lang="cs-CZ" dirty="0"/>
              <a:t>Mobilita a zvířata</a:t>
            </a:r>
          </a:p>
        </p:txBody>
      </p:sp>
      <p:pic>
        <p:nvPicPr>
          <p:cNvPr id="5" name="Obrázek 4" descr="Obsah obrázku obloha, exteriér, hora, tráva&#10;&#10;Popis byl vytvořen automaticky">
            <a:extLst>
              <a:ext uri="{FF2B5EF4-FFF2-40B4-BE49-F238E27FC236}">
                <a16:creationId xmlns:a16="http://schemas.microsoft.com/office/drawing/2014/main" id="{68D2CAE8-E296-2B91-C27D-C0D030A3A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148" y="3576498"/>
            <a:ext cx="4449688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1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7016A7-1336-3E18-6882-421A202A0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země, exteriér, pláž&#10;&#10;Popis byl vytvořen automaticky">
            <a:extLst>
              <a:ext uri="{FF2B5EF4-FFF2-40B4-BE49-F238E27FC236}">
                <a16:creationId xmlns:a16="http://schemas.microsoft.com/office/drawing/2014/main" id="{418DE461-C23A-C2B9-B67E-CE8D968F12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88" y="274638"/>
            <a:ext cx="7161585" cy="4475991"/>
          </a:xfrm>
        </p:spPr>
      </p:pic>
      <p:pic>
        <p:nvPicPr>
          <p:cNvPr id="7" name="Obrázek 6" descr="Obsah obrázku exteriér&#10;&#10;Popis byl vytvořen automaticky">
            <a:extLst>
              <a:ext uri="{FF2B5EF4-FFF2-40B4-BE49-F238E27FC236}">
                <a16:creationId xmlns:a16="http://schemas.microsoft.com/office/drawing/2014/main" id="{7F708A46-86CB-9458-FBF5-F52642742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2604" y="3894906"/>
            <a:ext cx="4003831" cy="268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4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103383-6AED-7223-D174-A21C1A5BC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 pouště</a:t>
            </a:r>
          </a:p>
        </p:txBody>
      </p:sp>
      <p:pic>
        <p:nvPicPr>
          <p:cNvPr id="5" name="Zástupný obsah 4" descr="Obsah obrázku příroda, duna, písek&#10;&#10;Popis byl vytvořen automaticky">
            <a:extLst>
              <a:ext uri="{FF2B5EF4-FFF2-40B4-BE49-F238E27FC236}">
                <a16:creationId xmlns:a16="http://schemas.microsoft.com/office/drawing/2014/main" id="{C6D3F9EC-EA1B-58B5-A20C-38488800A6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3852" y="1857374"/>
            <a:ext cx="10225136" cy="4811985"/>
          </a:xfrm>
        </p:spPr>
      </p:pic>
    </p:spTree>
    <p:extLst>
      <p:ext uri="{BB962C8B-B14F-4D97-AF65-F5344CB8AC3E}">
        <p14:creationId xmlns:p14="http://schemas.microsoft.com/office/powerpoint/2010/main" val="149872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1CD51556-081B-4288-A415-9CDCE614B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4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BCAAFD-507E-4C38-7C63-A2B157528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gobi</a:t>
            </a:r>
            <a:endParaRPr lang="cs-CZ" dirty="0"/>
          </a:p>
        </p:txBody>
      </p:sp>
      <p:pic>
        <p:nvPicPr>
          <p:cNvPr id="5" name="Zástupný obsah 4" descr="Obsah obrázku obloha, příroda, exteriér, duna&#10;&#10;Popis byl vytvořen automaticky">
            <a:extLst>
              <a:ext uri="{FF2B5EF4-FFF2-40B4-BE49-F238E27FC236}">
                <a16:creationId xmlns:a16="http://schemas.microsoft.com/office/drawing/2014/main" id="{B584D889-79FF-DC1A-FD4E-CAC1258801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1013" y="1828800"/>
            <a:ext cx="8686800" cy="4343400"/>
          </a:xfrm>
        </p:spPr>
      </p:pic>
    </p:spTree>
    <p:extLst>
      <p:ext uri="{BB962C8B-B14F-4D97-AF65-F5344CB8AC3E}">
        <p14:creationId xmlns:p14="http://schemas.microsoft.com/office/powerpoint/2010/main" val="408709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8698645-6E54-433F-B161-1B27FFE8E3D6}"/>
              </a:ext>
            </a:extLst>
          </p:cNvPr>
          <p:cNvSpPr txBox="1"/>
          <p:nvPr/>
        </p:nvSpPr>
        <p:spPr>
          <a:xfrm>
            <a:off x="1751012" y="685800"/>
            <a:ext cx="8991600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dirty="0"/>
          </a:p>
          <a:p>
            <a:pPr algn="ctr"/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Taklamakan</a:t>
            </a:r>
          </a:p>
          <a:p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Poušť střední Asie v Ujgurské autonomní oblasti Sin-</a:t>
            </a:r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ťiang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Čínské lidové republice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Když vejdeš dovnitř, nevyjdeš ven“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„Poušť smrti“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„Místo bez návratu‘‘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Rozkládá se na ploše 270 000 km2 </a:t>
            </a:r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Tarimské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pánve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jeho severním a jižním okraji jej protínají dvě větve Hedvábné stezky.</a:t>
            </a:r>
          </a:p>
        </p:txBody>
      </p:sp>
    </p:spTree>
    <p:extLst>
      <p:ext uri="{BB962C8B-B14F-4D97-AF65-F5344CB8AC3E}">
        <p14:creationId xmlns:p14="http://schemas.microsoft.com/office/powerpoint/2010/main" val="137914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18C82D-A33A-3EE9-A19A-3157E0B15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 descr="Obsah obrázku text, příroda, noční obloha&#10;&#10;Popis byl vytvořen automaticky">
            <a:extLst>
              <a:ext uri="{FF2B5EF4-FFF2-40B4-BE49-F238E27FC236}">
                <a16:creationId xmlns:a16="http://schemas.microsoft.com/office/drawing/2014/main" id="{1A899EBD-5D5B-9005-2A84-625251B1A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484" y="340765"/>
            <a:ext cx="5174431" cy="6506227"/>
          </a:xfrm>
          <a:prstGeom prst="rect">
            <a:avLst/>
          </a:prstGeom>
        </p:spPr>
      </p:pic>
      <p:pic>
        <p:nvPicPr>
          <p:cNvPr id="9" name="Obrázek 8" descr="Obsah obrázku text, podepsat&#10;&#10;Popis byl vytvořen automaticky">
            <a:extLst>
              <a:ext uri="{FF2B5EF4-FFF2-40B4-BE49-F238E27FC236}">
                <a16:creationId xmlns:a16="http://schemas.microsoft.com/office/drawing/2014/main" id="{7B4F7B1C-ED42-1449-88F9-3897DA410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351773"/>
            <a:ext cx="4879670" cy="6506227"/>
          </a:xfrm>
          <a:prstGeom prst="rect">
            <a:avLst/>
          </a:prstGeom>
        </p:spPr>
      </p:pic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B926C0F8-425E-AB83-52C3-F96FBD939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552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6B8C5A-5528-DCF9-0F8F-CEC093797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4. hory</a:t>
            </a:r>
          </a:p>
        </p:txBody>
      </p:sp>
      <p:pic>
        <p:nvPicPr>
          <p:cNvPr id="5" name="Zástupný obsah 4" descr="Obsah obrázku hora, příroda, sníh, exteriér&#10;&#10;Popis byl vytvořen automaticky">
            <a:extLst>
              <a:ext uri="{FF2B5EF4-FFF2-40B4-BE49-F238E27FC236}">
                <a16:creationId xmlns:a16="http://schemas.microsoft.com/office/drawing/2014/main" id="{21DB0C7C-4D58-DCEA-7519-FFBDB5D1A7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4018" y="1844824"/>
            <a:ext cx="10225136" cy="4824536"/>
          </a:xfrm>
        </p:spPr>
      </p:pic>
    </p:spTree>
    <p:extLst>
      <p:ext uri="{BB962C8B-B14F-4D97-AF65-F5344CB8AC3E}">
        <p14:creationId xmlns:p14="http://schemas.microsoft.com/office/powerpoint/2010/main" val="360716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10A0B3-4E03-D9CB-F6F8-216E50C0F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ŤAN-ŠAN</a:t>
            </a:r>
          </a:p>
        </p:txBody>
      </p:sp>
      <p:pic>
        <p:nvPicPr>
          <p:cNvPr id="5" name="Zástupný obsah 4" descr="Obsah obrázku sníh, exteriér, příroda, obloha&#10;&#10;Popis byl vytvořen automaticky">
            <a:extLst>
              <a:ext uri="{FF2B5EF4-FFF2-40B4-BE49-F238E27FC236}">
                <a16:creationId xmlns:a16="http://schemas.microsoft.com/office/drawing/2014/main" id="{0DE64BF1-8298-8C51-0A2C-01B009EDAE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972" y="1600200"/>
            <a:ext cx="8280920" cy="5058896"/>
          </a:xfrm>
        </p:spPr>
      </p:pic>
    </p:spTree>
    <p:extLst>
      <p:ext uri="{BB962C8B-B14F-4D97-AF65-F5344CB8AC3E}">
        <p14:creationId xmlns:p14="http://schemas.microsoft.com/office/powerpoint/2010/main" val="393100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CAB6DD-987F-3F82-066D-ABC7C52AB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PAMÍR</a:t>
            </a:r>
          </a:p>
        </p:txBody>
      </p:sp>
      <p:pic>
        <p:nvPicPr>
          <p:cNvPr id="5" name="Zástupný obsah 4" descr="Obsah obrázku hora, obloha, exteriér, příroda&#10;&#10;Popis byl vytvořen automaticky">
            <a:extLst>
              <a:ext uri="{FF2B5EF4-FFF2-40B4-BE49-F238E27FC236}">
                <a16:creationId xmlns:a16="http://schemas.microsoft.com/office/drawing/2014/main" id="{8CB006ED-FA35-BF50-DCAA-A718230764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1073" y="1828800"/>
            <a:ext cx="7726679" cy="4343400"/>
          </a:xfrm>
        </p:spPr>
      </p:pic>
    </p:spTree>
    <p:extLst>
      <p:ext uri="{BB962C8B-B14F-4D97-AF65-F5344CB8AC3E}">
        <p14:creationId xmlns:p14="http://schemas.microsoft.com/office/powerpoint/2010/main" val="256407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DDC9B9-7851-BD1C-A197-13A1B75CD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07E1B21F-2DB4-3CCC-FDD2-B25528EF53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4589" y="274638"/>
            <a:ext cx="10539646" cy="5233227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F4274B0-6E73-4E65-54BD-F8EEC95FACE3}"/>
              </a:ext>
            </a:extLst>
          </p:cNvPr>
          <p:cNvSpPr txBox="1"/>
          <p:nvPr/>
        </p:nvSpPr>
        <p:spPr>
          <a:xfrm>
            <a:off x="981844" y="5877272"/>
            <a:ext cx="6096000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cs-CZ" dirty="0"/>
              <a:t>https://visibleearth.nasa.gov/</a:t>
            </a:r>
          </a:p>
        </p:txBody>
      </p:sp>
    </p:spTree>
    <p:extLst>
      <p:ext uri="{BB962C8B-B14F-4D97-AF65-F5344CB8AC3E}">
        <p14:creationId xmlns:p14="http://schemas.microsoft.com/office/powerpoint/2010/main" val="81132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423B57-67AC-966F-65EE-3C1961A1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Klima Vnitřní Asie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F5F943-0A81-68F3-178F-629AD3F5B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Střední Asie má jedny z největších klimatických extrémů na světě</a:t>
            </a:r>
          </a:p>
        </p:txBody>
      </p:sp>
      <p:pic>
        <p:nvPicPr>
          <p:cNvPr id="7" name="Obrázek 6" descr="Obsah obrázku příroda, exteriér&#10;&#10;Popis byl vytvořen automaticky">
            <a:extLst>
              <a:ext uri="{FF2B5EF4-FFF2-40B4-BE49-F238E27FC236}">
                <a16:creationId xmlns:a16="http://schemas.microsoft.com/office/drawing/2014/main" id="{C0F64FF5-A0BB-9812-F741-B3B0829FF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4132" y="2547622"/>
            <a:ext cx="7866728" cy="431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9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53B36F-6E95-6841-16DA-27E18346B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Oázy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CAD3AF-FD98-85F6-C770-A24F0DAF56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Voda pochází z roztátého sněhu ve vyšších horských pásmech</a:t>
            </a:r>
          </a:p>
          <a:p>
            <a:r>
              <a:rPr lang="cs-CZ" dirty="0"/>
              <a:t>komunity jsou však od okolního světa izolovány stejně jako ostrovy v oceánu</a:t>
            </a:r>
          </a:p>
          <a:p>
            <a:r>
              <a:rPr lang="cs-CZ"/>
              <a:t> </a:t>
            </a:r>
            <a:r>
              <a:rPr lang="cs-CZ" dirty="0"/>
              <a:t>Tyto oázy tak tvoří zastávky podél karavanních stezek, které </a:t>
            </a:r>
            <a:r>
              <a:rPr lang="cs-CZ"/>
              <a:t>protínají poušť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826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394BE7-2C81-B0D2-17F6-B1C0FF3D7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karez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4AA023-D2E6-4AF9-88CD-AAB706441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Hlavními částmi </a:t>
            </a:r>
            <a:r>
              <a:rPr lang="cs-CZ" dirty="0" err="1"/>
              <a:t>karezu</a:t>
            </a:r>
            <a:r>
              <a:rPr lang="cs-CZ" dirty="0"/>
              <a:t> jsou 1) podpovrchové tunely, které shromažďují a dopravují vodu; 2) otvory na úrovni terénu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3D6D0BE-EFBC-C854-3F24-998444B6E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996" y="2708920"/>
            <a:ext cx="6280373" cy="402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9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7103DF-CDB6-39D0-E328-26416B07F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hedvábná stezka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C72E00-0B02-28F9-80A9-BEB91A510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Obchodní trasa</a:t>
            </a:r>
          </a:p>
          <a:p>
            <a:r>
              <a:rPr lang="cs-CZ" dirty="0"/>
              <a:t>Šíření myšlenek, náboženství, vynálezů</a:t>
            </a:r>
          </a:p>
          <a:p>
            <a:r>
              <a:rPr lang="cs-CZ" dirty="0"/>
              <a:t>Karavany směřující na východ převážely zlato, drahé kovy a kameny, textilie, slonovinu a korály</a:t>
            </a:r>
          </a:p>
          <a:p>
            <a:r>
              <a:rPr lang="cs-CZ" dirty="0"/>
              <a:t>Karavany směřující na západ převážely kožešiny, keramiku, skořicovou kůru, rebarboru a bronzové zbraně</a:t>
            </a:r>
          </a:p>
        </p:txBody>
      </p:sp>
    </p:spTree>
    <p:extLst>
      <p:ext uri="{BB962C8B-B14F-4D97-AF65-F5344CB8AC3E}">
        <p14:creationId xmlns:p14="http://schemas.microsoft.com/office/powerpoint/2010/main" val="251572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5FB11129-6E15-42F0-9785-EAF5B57EF469}"/>
              </a:ext>
            </a:extLst>
          </p:cNvPr>
          <p:cNvSpPr txBox="1"/>
          <p:nvPr/>
        </p:nvSpPr>
        <p:spPr>
          <a:xfrm>
            <a:off x="2741612" y="152400"/>
            <a:ext cx="632460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Produkty</a:t>
            </a:r>
          </a:p>
          <a:p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 stepi: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hospodářská zvířata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živočišné produkty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kožešiny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mroží kly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jantar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Číny: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porcelán, keramika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střelný prach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barviva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zrcadla</a:t>
            </a:r>
          </a:p>
        </p:txBody>
      </p:sp>
    </p:spTree>
    <p:extLst>
      <p:ext uri="{BB962C8B-B14F-4D97-AF65-F5344CB8AC3E}">
        <p14:creationId xmlns:p14="http://schemas.microsoft.com/office/powerpoint/2010/main" val="130226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227C1F1-E152-4714-9633-DAC293C88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709" y="783107"/>
            <a:ext cx="7541406" cy="52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4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DD8B4F7-8DC8-4450-84C0-E22900E4A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287" y="1747838"/>
            <a:ext cx="8096250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0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608975B-DA4F-4C3F-A344-7E91059FF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813" y="838200"/>
            <a:ext cx="3552275" cy="44958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7ED8A47-F59C-4629-A2D3-F4DE6866D426}"/>
              </a:ext>
            </a:extLst>
          </p:cNvPr>
          <p:cNvSpPr txBox="1"/>
          <p:nvPr/>
        </p:nvSpPr>
        <p:spPr>
          <a:xfrm>
            <a:off x="5227087" y="1193274"/>
            <a:ext cx="51816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Tato láhev byla pravděpodobně vyrobena v Sýrii kolem roku 1260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Byla nalezena v Číně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Láhev pravděpodobně do Číny přivezli muslimští obchodníci, kteří prodávali své zboží po Hedvábných stezkách.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Byla objevena v mešitě v provincii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Šan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-si.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Dnes se nachází v muzeu v Ontariu</a:t>
            </a:r>
          </a:p>
        </p:txBody>
      </p:sp>
    </p:spTree>
    <p:extLst>
      <p:ext uri="{BB962C8B-B14F-4D97-AF65-F5344CB8AC3E}">
        <p14:creationId xmlns:p14="http://schemas.microsoft.com/office/powerpoint/2010/main" val="30702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F3FA0EF-B632-4680-93D7-464B3EF73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213" y="1295401"/>
            <a:ext cx="4158205" cy="411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8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hrníček, jídelní nádobí, šálek kávy, porcelán&#10;&#10;Popis byl vytvořen automaticky">
            <a:extLst>
              <a:ext uri="{FF2B5EF4-FFF2-40B4-BE49-F238E27FC236}">
                <a16:creationId xmlns:a16="http://schemas.microsoft.com/office/drawing/2014/main" id="{75FBD646-6301-47B7-9870-917DEEC68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50" y="1828801"/>
            <a:ext cx="5953125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0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, staré, několik&#10;&#10;Popis byl vytvořen automaticky">
            <a:extLst>
              <a:ext uri="{FF2B5EF4-FFF2-40B4-BE49-F238E27FC236}">
                <a16:creationId xmlns:a16="http://schemas.microsoft.com/office/drawing/2014/main" id="{99351C9F-76D0-4472-8949-E0B162520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7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43CDC6-4C55-7333-7683-4EED0879C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PROBLEMATIKA GEOGRAFIE/ZDROJŮ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D78FA3-0A65-7639-12D4-1D8BF7FF88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Jaký dopad mělo pěstování bavlny na životní prostředí moderní Střední Asie?</a:t>
            </a:r>
          </a:p>
          <a:p>
            <a:r>
              <a:rPr lang="cs-CZ" dirty="0"/>
              <a:t>pěstování bavlny vedlo ke zničení Aralského moře</a:t>
            </a:r>
          </a:p>
          <a:p>
            <a:r>
              <a:rPr lang="cs-CZ" dirty="0"/>
              <a:t>V 60. letech vybudovali Sověti rozsáhlou síť kanálů pro zavlažování milionů akrů bavlníkových polí v pouštních oblastech Uzbekistánu, Kyrgyzstánu, Turkmenistánu, Tádžikistánu a Kazachstánu</a:t>
            </a:r>
          </a:p>
          <a:p>
            <a:r>
              <a:rPr lang="cs-CZ" dirty="0"/>
              <a:t>dopady na životní prostředí v oblasti Aralského moře byly katastrofální</a:t>
            </a:r>
          </a:p>
          <a:p>
            <a:r>
              <a:rPr lang="cs-CZ" dirty="0"/>
              <a:t>V roce 1960 bylo čtvrtým největším jezerem na světě</a:t>
            </a:r>
          </a:p>
          <a:p>
            <a:r>
              <a:rPr lang="cs-CZ" dirty="0"/>
              <a:t>Pesticidy/dusičnany: </a:t>
            </a:r>
            <a:r>
              <a:rPr lang="cs-CZ" dirty="0" err="1"/>
              <a:t>nemoce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9927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1E6059-601C-3CC7-EB38-1B4132A8E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4" descr="Obsah obrázku obloha, exteriér&#10;&#10;Popis byl vytvořen automaticky">
            <a:extLst>
              <a:ext uri="{FF2B5EF4-FFF2-40B4-BE49-F238E27FC236}">
                <a16:creationId xmlns:a16="http://schemas.microsoft.com/office/drawing/2014/main" id="{9CF65E04-3E98-BA8C-5A77-00BD716DF4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1884" y="134904"/>
            <a:ext cx="9882287" cy="6588191"/>
          </a:xfrm>
        </p:spPr>
      </p:pic>
    </p:spTree>
    <p:extLst>
      <p:ext uri="{BB962C8B-B14F-4D97-AF65-F5344CB8AC3E}">
        <p14:creationId xmlns:p14="http://schemas.microsoft.com/office/powerpoint/2010/main" val="262820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273033-AC1E-4948-EC0F-F5AECB6BF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obsah 8" descr="Obsah obrázku mapa&#10;&#10;Popis byl vytvořen automaticky">
            <a:extLst>
              <a:ext uri="{FF2B5EF4-FFF2-40B4-BE49-F238E27FC236}">
                <a16:creationId xmlns:a16="http://schemas.microsoft.com/office/drawing/2014/main" id="{8B0C7467-5F3B-E24B-21B4-289ED145D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3932" y="836095"/>
            <a:ext cx="8323225" cy="5185810"/>
          </a:xfrm>
        </p:spPr>
      </p:pic>
    </p:spTree>
    <p:extLst>
      <p:ext uri="{BB962C8B-B14F-4D97-AF65-F5344CB8AC3E}">
        <p14:creationId xmlns:p14="http://schemas.microsoft.com/office/powerpoint/2010/main" val="18243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963239-0EA6-4AAB-A975-5B0EB92EA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Hlavní zastávky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3DC749D-28D8-4929-AEFC-3B906F75F6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9612" y="2393488"/>
            <a:ext cx="8229600" cy="324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74A1E6-F897-A7BF-4A45-AA7114501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exteriér, sníh, obloha, muž&#10;&#10;Popis byl vytvořen automaticky">
            <a:extLst>
              <a:ext uri="{FF2B5EF4-FFF2-40B4-BE49-F238E27FC236}">
                <a16:creationId xmlns:a16="http://schemas.microsoft.com/office/drawing/2014/main" id="{2A463506-189A-1B32-9E74-47FD65E56E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1844" y="476672"/>
            <a:ext cx="10134392" cy="5695528"/>
          </a:xfrm>
        </p:spPr>
      </p:pic>
    </p:spTree>
    <p:extLst>
      <p:ext uri="{BB962C8B-B14F-4D97-AF65-F5344CB8AC3E}">
        <p14:creationId xmlns:p14="http://schemas.microsoft.com/office/powerpoint/2010/main" val="61980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58273D-6CB6-45B6-5981-C49D76E332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56687F0-86B5-2EC1-9909-827F335C8C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 descr="Obsah obrázku exteriér, země, obloha, pobřeží&#10;&#10;Popis byl vytvořen automaticky">
            <a:extLst>
              <a:ext uri="{FF2B5EF4-FFF2-40B4-BE49-F238E27FC236}">
                <a16:creationId xmlns:a16="http://schemas.microsoft.com/office/drawing/2014/main" id="{229AA9EB-CD3E-F189-A6BF-13D3DB7C4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12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33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1F5E37-04D5-2C35-4B2E-2AB41D21E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voda, exteriér, loďka&#10;&#10;Popis byl vytvořen automaticky">
            <a:extLst>
              <a:ext uri="{FF2B5EF4-FFF2-40B4-BE49-F238E27FC236}">
                <a16:creationId xmlns:a16="http://schemas.microsoft.com/office/drawing/2014/main" id="{27918735-5710-009D-49BC-D376E63B13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900" y="476672"/>
            <a:ext cx="9347896" cy="6239721"/>
          </a:xfrm>
        </p:spPr>
      </p:pic>
    </p:spTree>
    <p:extLst>
      <p:ext uri="{BB962C8B-B14F-4D97-AF65-F5344CB8AC3E}">
        <p14:creationId xmlns:p14="http://schemas.microsoft.com/office/powerpoint/2010/main" val="64826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A62A82-860C-99F7-2767-9BEB574DD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Turfan</a:t>
            </a:r>
            <a:r>
              <a:rPr lang="cs-CZ" dirty="0"/>
              <a:t> - hrozny</a:t>
            </a:r>
          </a:p>
        </p:txBody>
      </p:sp>
      <p:pic>
        <p:nvPicPr>
          <p:cNvPr id="5" name="Zástupný obsah 4" descr="Obsah obrázku strom, exteriér, osoba, dav&#10;&#10;Popis byl vytvořen automaticky">
            <a:extLst>
              <a:ext uri="{FF2B5EF4-FFF2-40B4-BE49-F238E27FC236}">
                <a16:creationId xmlns:a16="http://schemas.microsoft.com/office/drawing/2014/main" id="{6F7A926A-EA0D-4E9D-E66C-F55C7BBC2A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4534" y="1828800"/>
            <a:ext cx="6739758" cy="4343400"/>
          </a:xfrm>
        </p:spPr>
      </p:pic>
    </p:spTree>
    <p:extLst>
      <p:ext uri="{BB962C8B-B14F-4D97-AF65-F5344CB8AC3E}">
        <p14:creationId xmlns:p14="http://schemas.microsoft.com/office/powerpoint/2010/main" val="288125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F82081-C294-DCA6-4167-C9BAE8A96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56" y="274638"/>
            <a:ext cx="10781458" cy="1325562"/>
          </a:xfrm>
        </p:spPr>
        <p:txBody>
          <a:bodyPr/>
          <a:lstStyle/>
          <a:p>
            <a:r>
              <a:rPr lang="cs-CZ" dirty="0"/>
              <a:t>Samotný obchod na hedvábné stezce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F7ED60-99BB-0D15-7051-BAEDC0603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Zboží obchodované po Hedvábné stezce tvořily většinou luxusní předměty, které byly lehké a snadno se převážely</a:t>
            </a:r>
          </a:p>
          <a:p>
            <a:r>
              <a:rPr lang="cs-CZ" dirty="0"/>
              <a:t>Z Číny obchodníci přiváželi k západu hedvábí, porcelán</a:t>
            </a:r>
            <a:r>
              <a:rPr lang="cs-CZ"/>
              <a:t>, čaj</a:t>
            </a:r>
            <a:endParaRPr lang="cs-CZ" dirty="0"/>
          </a:p>
          <a:p>
            <a:r>
              <a:rPr lang="cs-CZ" dirty="0"/>
              <a:t>Ze západu přepravovali do Číny věci jako koření, nefrit </a:t>
            </a:r>
          </a:p>
          <a:p>
            <a:r>
              <a:rPr lang="cs-CZ" dirty="0"/>
              <a:t>Po cestě samé nebezpečí!!!</a:t>
            </a:r>
          </a:p>
          <a:p>
            <a:r>
              <a:rPr lang="cs-CZ" dirty="0"/>
              <a:t>Jak se lidé a zvířata s takovými podmínkami vyrovnali? </a:t>
            </a:r>
          </a:p>
        </p:txBody>
      </p:sp>
    </p:spTree>
    <p:extLst>
      <p:ext uri="{BB962C8B-B14F-4D97-AF65-F5344CB8AC3E}">
        <p14:creationId xmlns:p14="http://schemas.microsoft.com/office/powerpoint/2010/main" val="9007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2ADE1C-3F40-8795-5E00-52D5D66B6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2CF5D9CB-5007-7CE8-5DA0-840CAC8D31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5940" y="585063"/>
            <a:ext cx="8235581" cy="6003771"/>
          </a:xfrm>
        </p:spPr>
      </p:pic>
    </p:spTree>
    <p:extLst>
      <p:ext uri="{BB962C8B-B14F-4D97-AF65-F5344CB8AC3E}">
        <p14:creationId xmlns:p14="http://schemas.microsoft.com/office/powerpoint/2010/main" val="280593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9F5DF7-9352-6C85-839A-C282EA2C2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778B80FC-2902-3F8F-3290-1DC5EB60AC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1924" y="177487"/>
            <a:ext cx="8973328" cy="6503025"/>
          </a:xfrm>
        </p:spPr>
      </p:pic>
    </p:spTree>
    <p:extLst>
      <p:ext uri="{BB962C8B-B14F-4D97-AF65-F5344CB8AC3E}">
        <p14:creationId xmlns:p14="http://schemas.microsoft.com/office/powerpoint/2010/main" val="13897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obloha, budova, exteriér, hora&#10;&#10;Popis byl vytvořen automaticky">
            <a:extLst>
              <a:ext uri="{FF2B5EF4-FFF2-40B4-BE49-F238E27FC236}">
                <a16:creationId xmlns:a16="http://schemas.microsoft.com/office/drawing/2014/main" id="{1E36817F-2514-4456-B7C9-A2C038555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6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loha, exteriér, příroda, duna&#10;&#10;Popis byl vytvořen automaticky">
            <a:extLst>
              <a:ext uri="{FF2B5EF4-FFF2-40B4-BE49-F238E27FC236}">
                <a16:creationId xmlns:a16="http://schemas.microsoft.com/office/drawing/2014/main" id="{B57FDA15-8067-45EA-AC4B-99ABE9F12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1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C7B62AE-C666-4438-9380-2F1CCC1B902F}"/>
              </a:ext>
            </a:extLst>
          </p:cNvPr>
          <p:cNvSpPr txBox="1"/>
          <p:nvPr/>
        </p:nvSpPr>
        <p:spPr>
          <a:xfrm>
            <a:off x="2665412" y="874454"/>
            <a:ext cx="7010400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/>
              <a:t>Hedvábná stezka zahrnovala tyto oblasti</a:t>
            </a:r>
            <a:r>
              <a:rPr lang="cs-CZ" sz="28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err="1"/>
              <a:t>Euroasii</a:t>
            </a:r>
            <a:endParaRPr lang="cs-CZ" sz="2800" dirty="0"/>
          </a:p>
          <a:p>
            <a:endParaRPr lang="cs-CZ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Střední Asii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Čínu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Blízký východ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Jižní Asii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Severovýchodní Asii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Jihovýchodní Asii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Středozemí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Severní Evropu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584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exteriér, obloha, skupina, lidé&#10;&#10;Popis byl vytvořen automaticky">
            <a:extLst>
              <a:ext uri="{FF2B5EF4-FFF2-40B4-BE49-F238E27FC236}">
                <a16:creationId xmlns:a16="http://schemas.microsoft.com/office/drawing/2014/main" id="{082521E9-EE00-4DF6-A003-2FB570331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1303735"/>
            <a:ext cx="9144000" cy="425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2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rezentace zemí svět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/>
      </a:spPr>
      <a:bodyPr/>
      <a:lstStyle/>
      <a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lnSpc>
            <a:spcPct val="90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6308882_TF03460629" id="{E089E589-B6FB-474D-AA94-23D16E20C958}" vid="{200CD025-1375-44C8-A476-DFC294ECDA1B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zemí světa</Template>
  <TotalTime>776</TotalTime>
  <Words>615</Words>
  <Application>Microsoft Office PowerPoint</Application>
  <PresentationFormat>Vlastní</PresentationFormat>
  <Paragraphs>106</Paragraphs>
  <Slides>45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49" baseType="lpstr">
      <vt:lpstr>Arial</vt:lpstr>
      <vt:lpstr>Century Gothic</vt:lpstr>
      <vt:lpstr>Times New Roman</vt:lpstr>
      <vt:lpstr>Prezentace zemí světa</vt:lpstr>
      <vt:lpstr>Geografie</vt:lpstr>
      <vt:lpstr>Prezentace aplikace PowerPoint</vt:lpstr>
      <vt:lpstr>hedvábná stezka</vt:lpstr>
      <vt:lpstr>Hlavní zastávky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geografie</vt:lpstr>
      <vt:lpstr>4 zóny</vt:lpstr>
      <vt:lpstr>1. Lesy</vt:lpstr>
      <vt:lpstr>Prezentace aplikace PowerPoint</vt:lpstr>
      <vt:lpstr>2. stepi</vt:lpstr>
      <vt:lpstr>Prezentace aplikace PowerPoint</vt:lpstr>
      <vt:lpstr>jurty</vt:lpstr>
      <vt:lpstr>Pastevec/nomád</vt:lpstr>
      <vt:lpstr>Prezentace aplikace PowerPoint</vt:lpstr>
      <vt:lpstr>3. pouště</vt:lpstr>
      <vt:lpstr>gobi</vt:lpstr>
      <vt:lpstr>Prezentace aplikace PowerPoint</vt:lpstr>
      <vt:lpstr>Prezentace aplikace PowerPoint</vt:lpstr>
      <vt:lpstr>4. hory</vt:lpstr>
      <vt:lpstr>ŤAN-ŠAN</vt:lpstr>
      <vt:lpstr>PAMÍR</vt:lpstr>
      <vt:lpstr>Prezentace aplikace PowerPoint</vt:lpstr>
      <vt:lpstr>Klima Vnitřní Asie </vt:lpstr>
      <vt:lpstr>Oázy</vt:lpstr>
      <vt:lpstr>karez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PROBLEMATIKA GEOGRAFIE/ZDROJŮ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Turfan - hrozny</vt:lpstr>
      <vt:lpstr>Samotný obchod na hedvábné stezce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</dc:title>
  <dc:creator>Natálie Gottvaldová</dc:creator>
  <cp:lastModifiedBy>Natálie Gottvaldová</cp:lastModifiedBy>
  <cp:revision>38</cp:revision>
  <dcterms:created xsi:type="dcterms:W3CDTF">2023-02-04T16:02:32Z</dcterms:created>
  <dcterms:modified xsi:type="dcterms:W3CDTF">2024-04-08T12:55:00Z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74068500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